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4" r:id="rId1"/>
  </p:sldMasterIdLst>
  <p:sldIdLst>
    <p:sldId id="257" r:id="rId2"/>
    <p:sldId id="266" r:id="rId3"/>
    <p:sldId id="256" r:id="rId4"/>
    <p:sldId id="258" r:id="rId5"/>
    <p:sldId id="259" r:id="rId6"/>
    <p:sldId id="260" r:id="rId7"/>
    <p:sldId id="262" r:id="rId8"/>
    <p:sldId id="263" r:id="rId9"/>
    <p:sldId id="264" r:id="rId10"/>
    <p:sldId id="265" r:id="rId11"/>
    <p:sldId id="261"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70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5334B1-8218-433E-A301-66F468811653}" type="datetimeFigureOut">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DF707-A585-4E40-AF33-F306B3D87DFD}" type="slidenum">
              <a:rPr lang="en-US" smtClean="0"/>
              <a:t>‹#›</a:t>
            </a:fld>
            <a:endParaRPr lang="en-US"/>
          </a:p>
        </p:txBody>
      </p:sp>
    </p:spTree>
    <p:extLst>
      <p:ext uri="{BB962C8B-B14F-4D97-AF65-F5344CB8AC3E}">
        <p14:creationId xmlns:p14="http://schemas.microsoft.com/office/powerpoint/2010/main" val="29733902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5334B1-8218-433E-A301-66F468811653}" type="datetimeFigureOut">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DF707-A585-4E40-AF33-F306B3D87DFD}" type="slidenum">
              <a:rPr lang="en-US" smtClean="0"/>
              <a:t>‹#›</a:t>
            </a:fld>
            <a:endParaRPr lang="en-US"/>
          </a:p>
        </p:txBody>
      </p:sp>
    </p:spTree>
    <p:extLst>
      <p:ext uri="{BB962C8B-B14F-4D97-AF65-F5344CB8AC3E}">
        <p14:creationId xmlns:p14="http://schemas.microsoft.com/office/powerpoint/2010/main" val="39966387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5334B1-8218-433E-A301-66F468811653}" type="datetimeFigureOut">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DF707-A585-4E40-AF33-F306B3D87DF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599560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5334B1-8218-433E-A301-66F468811653}" type="datetimeFigureOut">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DF707-A585-4E40-AF33-F306B3D87DFD}" type="slidenum">
              <a:rPr lang="en-US" smtClean="0"/>
              <a:t>‹#›</a:t>
            </a:fld>
            <a:endParaRPr lang="en-US"/>
          </a:p>
        </p:txBody>
      </p:sp>
    </p:spTree>
    <p:extLst>
      <p:ext uri="{BB962C8B-B14F-4D97-AF65-F5344CB8AC3E}">
        <p14:creationId xmlns:p14="http://schemas.microsoft.com/office/powerpoint/2010/main" val="24808096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5334B1-8218-433E-A301-66F468811653}" type="datetimeFigureOut">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DF707-A585-4E40-AF33-F306B3D87DF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117097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5334B1-8218-433E-A301-66F468811653}" type="datetimeFigureOut">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DF707-A585-4E40-AF33-F306B3D87DFD}" type="slidenum">
              <a:rPr lang="en-US" smtClean="0"/>
              <a:t>‹#›</a:t>
            </a:fld>
            <a:endParaRPr lang="en-US"/>
          </a:p>
        </p:txBody>
      </p:sp>
    </p:spTree>
    <p:extLst>
      <p:ext uri="{BB962C8B-B14F-4D97-AF65-F5344CB8AC3E}">
        <p14:creationId xmlns:p14="http://schemas.microsoft.com/office/powerpoint/2010/main" val="13138016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5334B1-8218-433E-A301-66F468811653}" type="datetimeFigureOut">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DF707-A585-4E40-AF33-F306B3D87DFD}" type="slidenum">
              <a:rPr lang="en-US" smtClean="0"/>
              <a:t>‹#›</a:t>
            </a:fld>
            <a:endParaRPr lang="en-US"/>
          </a:p>
        </p:txBody>
      </p:sp>
    </p:spTree>
    <p:extLst>
      <p:ext uri="{BB962C8B-B14F-4D97-AF65-F5344CB8AC3E}">
        <p14:creationId xmlns:p14="http://schemas.microsoft.com/office/powerpoint/2010/main" val="27582705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5334B1-8218-433E-A301-66F468811653}" type="datetimeFigureOut">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DF707-A585-4E40-AF33-F306B3D87DFD}" type="slidenum">
              <a:rPr lang="en-US" smtClean="0"/>
              <a:t>‹#›</a:t>
            </a:fld>
            <a:endParaRPr lang="en-US"/>
          </a:p>
        </p:txBody>
      </p:sp>
    </p:spTree>
    <p:extLst>
      <p:ext uri="{BB962C8B-B14F-4D97-AF65-F5344CB8AC3E}">
        <p14:creationId xmlns:p14="http://schemas.microsoft.com/office/powerpoint/2010/main" val="9335714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5334B1-8218-433E-A301-66F468811653}" type="datetimeFigureOut">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DF707-A585-4E40-AF33-F306B3D87DFD}" type="slidenum">
              <a:rPr lang="en-US" smtClean="0"/>
              <a:t>‹#›</a:t>
            </a:fld>
            <a:endParaRPr lang="en-US"/>
          </a:p>
        </p:txBody>
      </p:sp>
    </p:spTree>
    <p:extLst>
      <p:ext uri="{BB962C8B-B14F-4D97-AF65-F5344CB8AC3E}">
        <p14:creationId xmlns:p14="http://schemas.microsoft.com/office/powerpoint/2010/main" val="19558463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5334B1-8218-433E-A301-66F468811653}" type="datetimeFigureOut">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DF707-A585-4E40-AF33-F306B3D87DFD}" type="slidenum">
              <a:rPr lang="en-US" smtClean="0"/>
              <a:t>‹#›</a:t>
            </a:fld>
            <a:endParaRPr lang="en-US"/>
          </a:p>
        </p:txBody>
      </p:sp>
    </p:spTree>
    <p:extLst>
      <p:ext uri="{BB962C8B-B14F-4D97-AF65-F5344CB8AC3E}">
        <p14:creationId xmlns:p14="http://schemas.microsoft.com/office/powerpoint/2010/main" val="19686758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5334B1-8218-433E-A301-66F468811653}" type="datetimeFigureOut">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6DF707-A585-4E40-AF33-F306B3D87DFD}" type="slidenum">
              <a:rPr lang="en-US" smtClean="0"/>
              <a:t>‹#›</a:t>
            </a:fld>
            <a:endParaRPr lang="en-US"/>
          </a:p>
        </p:txBody>
      </p:sp>
    </p:spTree>
    <p:extLst>
      <p:ext uri="{BB962C8B-B14F-4D97-AF65-F5344CB8AC3E}">
        <p14:creationId xmlns:p14="http://schemas.microsoft.com/office/powerpoint/2010/main" val="41401035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5334B1-8218-433E-A301-66F468811653}" type="datetimeFigureOut">
              <a:rPr lang="en-US" smtClean="0"/>
              <a:t>8/16/2022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6DF707-A585-4E40-AF33-F306B3D87DFD}" type="slidenum">
              <a:rPr lang="en-US" smtClean="0"/>
              <a:t>‹#›</a:t>
            </a:fld>
            <a:endParaRPr lang="en-US"/>
          </a:p>
        </p:txBody>
      </p:sp>
    </p:spTree>
    <p:extLst>
      <p:ext uri="{BB962C8B-B14F-4D97-AF65-F5344CB8AC3E}">
        <p14:creationId xmlns:p14="http://schemas.microsoft.com/office/powerpoint/2010/main" val="35479464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5334B1-8218-433E-A301-66F468811653}" type="datetimeFigureOut">
              <a:rPr lang="en-US" smtClean="0"/>
              <a:t>8/16/2022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6DF707-A585-4E40-AF33-F306B3D87DFD}" type="slidenum">
              <a:rPr lang="en-US" smtClean="0"/>
              <a:t>‹#›</a:t>
            </a:fld>
            <a:endParaRPr lang="en-US"/>
          </a:p>
        </p:txBody>
      </p:sp>
    </p:spTree>
    <p:extLst>
      <p:ext uri="{BB962C8B-B14F-4D97-AF65-F5344CB8AC3E}">
        <p14:creationId xmlns:p14="http://schemas.microsoft.com/office/powerpoint/2010/main" val="30582943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334B1-8218-433E-A301-66F468811653}" type="datetimeFigureOut">
              <a:rPr lang="en-US" smtClean="0"/>
              <a:t>8/16/2022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6DF707-A585-4E40-AF33-F306B3D87DFD}" type="slidenum">
              <a:rPr lang="en-US" smtClean="0"/>
              <a:t>‹#›</a:t>
            </a:fld>
            <a:endParaRPr lang="en-US"/>
          </a:p>
        </p:txBody>
      </p:sp>
    </p:spTree>
    <p:extLst>
      <p:ext uri="{BB962C8B-B14F-4D97-AF65-F5344CB8AC3E}">
        <p14:creationId xmlns:p14="http://schemas.microsoft.com/office/powerpoint/2010/main" val="9128402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5334B1-8218-433E-A301-66F468811653}" type="datetimeFigureOut">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6DF707-A585-4E40-AF33-F306B3D87DFD}" type="slidenum">
              <a:rPr lang="en-US" smtClean="0"/>
              <a:t>‹#›</a:t>
            </a:fld>
            <a:endParaRPr lang="en-US"/>
          </a:p>
        </p:txBody>
      </p:sp>
    </p:spTree>
    <p:extLst>
      <p:ext uri="{BB962C8B-B14F-4D97-AF65-F5344CB8AC3E}">
        <p14:creationId xmlns:p14="http://schemas.microsoft.com/office/powerpoint/2010/main" val="105619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6DF707-A585-4E40-AF33-F306B3D87DFD}" type="slidenum">
              <a:rPr lang="en-US" smtClean="0"/>
              <a:t>‹#›</a:t>
            </a:fld>
            <a:endParaRPr lang="en-US"/>
          </a:p>
        </p:txBody>
      </p:sp>
      <p:sp>
        <p:nvSpPr>
          <p:cNvPr id="5" name="Date Placeholder 4"/>
          <p:cNvSpPr>
            <a:spLocks noGrp="1"/>
          </p:cNvSpPr>
          <p:nvPr>
            <p:ph type="dt" sz="half" idx="10"/>
          </p:nvPr>
        </p:nvSpPr>
        <p:spPr/>
        <p:txBody>
          <a:bodyPr/>
          <a:lstStyle/>
          <a:p>
            <a:fld id="{615334B1-8218-433E-A301-66F468811653}" type="datetimeFigureOut">
              <a:rPr lang="en-US" smtClean="0"/>
              <a:t>8/16/2022</a:t>
            </a:fld>
            <a:endParaRPr lang="en-US"/>
          </a:p>
        </p:txBody>
      </p:sp>
    </p:spTree>
    <p:extLst>
      <p:ext uri="{BB962C8B-B14F-4D97-AF65-F5344CB8AC3E}">
        <p14:creationId xmlns:p14="http://schemas.microsoft.com/office/powerpoint/2010/main" val="11087036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15334B1-8218-433E-A301-66F468811653}" type="datetimeFigureOut">
              <a:rPr lang="en-US" smtClean="0"/>
              <a:t>8/16/2022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26DF707-A585-4E40-AF33-F306B3D87DFD}" type="slidenum">
              <a:rPr lang="en-US" smtClean="0"/>
              <a:t>‹#›</a:t>
            </a:fld>
            <a:endParaRPr lang="en-US"/>
          </a:p>
        </p:txBody>
      </p:sp>
    </p:spTree>
    <p:extLst>
      <p:ext uri="{BB962C8B-B14F-4D97-AF65-F5344CB8AC3E}">
        <p14:creationId xmlns:p14="http://schemas.microsoft.com/office/powerpoint/2010/main" val="1483581297"/>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 id="2147483926" r:id="rId12"/>
    <p:sldLayoutId id="2147483927" r:id="rId13"/>
    <p:sldLayoutId id="2147483928" r:id="rId14"/>
    <p:sldLayoutId id="2147483929" r:id="rId15"/>
    <p:sldLayoutId id="2147483930" r:id="rId16"/>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culturalindia.net/reformers/vivekananda.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599"/>
            <a:ext cx="10218193" cy="1940417"/>
          </a:xfrm>
        </p:spPr>
        <p:txBody>
          <a:bodyPr>
            <a:normAutofit/>
          </a:bodyPr>
          <a:lstStyle/>
          <a:p>
            <a:pPr algn="ctr"/>
            <a:r>
              <a:rPr lang="en-US" sz="2800" b="1" dirty="0" smtClean="0">
                <a:solidFill>
                  <a:srgbClr val="00B0F0"/>
                </a:solidFill>
                <a:latin typeface="Aharoni" panose="02010803020104030203" pitchFamily="2" charset="-79"/>
                <a:cs typeface="Aharoni" panose="02010803020104030203" pitchFamily="2" charset="-79"/>
              </a:rPr>
              <a:t>PPT : CONTRIBUTION OF SWAMI VIVEKANANDA ON PHILOSOPHY OF EDUCATION</a:t>
            </a:r>
            <a:endParaRPr lang="en-US" sz="2800" b="1" dirty="0">
              <a:solidFill>
                <a:srgbClr val="00B0F0"/>
              </a:solidFill>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a:bodyPr>
          <a:lstStyle/>
          <a:p>
            <a:pPr algn="ctr"/>
            <a:endParaRPr lang="en-US" dirty="0" smtClean="0">
              <a:solidFill>
                <a:schemeClr val="accent5">
                  <a:lumMod val="60000"/>
                  <a:lumOff val="40000"/>
                </a:schemeClr>
              </a:solidFill>
              <a:latin typeface="Algerian" panose="04020705040A02060702" pitchFamily="82" charset="0"/>
            </a:endParaRPr>
          </a:p>
          <a:p>
            <a:pPr algn="ctr"/>
            <a:endParaRPr lang="en-US" dirty="0">
              <a:solidFill>
                <a:schemeClr val="accent5">
                  <a:lumMod val="60000"/>
                  <a:lumOff val="40000"/>
                </a:schemeClr>
              </a:solidFill>
              <a:latin typeface="Algerian" panose="04020705040A02060702" pitchFamily="82" charset="0"/>
            </a:endParaRPr>
          </a:p>
          <a:p>
            <a:pPr algn="ctr"/>
            <a:endParaRPr lang="en-US" dirty="0" smtClean="0">
              <a:solidFill>
                <a:schemeClr val="accent5">
                  <a:lumMod val="60000"/>
                  <a:lumOff val="40000"/>
                </a:schemeClr>
              </a:solidFill>
              <a:latin typeface="Algerian" panose="04020705040A02060702" pitchFamily="82" charset="0"/>
            </a:endParaRPr>
          </a:p>
          <a:p>
            <a:pPr algn="ctr"/>
            <a:endParaRPr lang="en-US" sz="2400" dirty="0">
              <a:solidFill>
                <a:schemeClr val="accent5">
                  <a:lumMod val="60000"/>
                  <a:lumOff val="40000"/>
                </a:schemeClr>
              </a:solidFill>
              <a:effectLst>
                <a:outerShdw blurRad="38100" dist="38100" dir="2700000" algn="tl">
                  <a:srgbClr val="000000">
                    <a:alpha val="43137"/>
                  </a:srgbClr>
                </a:outerShdw>
              </a:effectLst>
              <a:latin typeface="Algerian" panose="04020705040A02060702" pitchFamily="82" charset="0"/>
            </a:endParaRPr>
          </a:p>
          <a:p>
            <a:pPr algn="r"/>
            <a:r>
              <a:rPr lang="en-US" sz="2400" dirty="0" smtClean="0">
                <a:solidFill>
                  <a:schemeClr val="accent6">
                    <a:lumMod val="75000"/>
                  </a:schemeClr>
                </a:solidFill>
                <a:effectLst>
                  <a:outerShdw blurRad="38100" dist="38100" dir="2700000" algn="tl">
                    <a:srgbClr val="000000">
                      <a:alpha val="43137"/>
                    </a:srgbClr>
                  </a:outerShdw>
                </a:effectLst>
                <a:latin typeface="Arial Black" panose="020B0A04020102020204" pitchFamily="34" charset="0"/>
              </a:rPr>
              <a:t>            PRESENTED BY </a:t>
            </a:r>
          </a:p>
          <a:p>
            <a:pPr algn="r"/>
            <a:r>
              <a:rPr lang="en-US" b="1" dirty="0" smtClean="0">
                <a:solidFill>
                  <a:schemeClr val="tx1"/>
                </a:solidFill>
                <a:effectLst>
                  <a:outerShdw blurRad="38100" dist="38100" dir="2700000" algn="tl">
                    <a:srgbClr val="000000">
                      <a:alpha val="43137"/>
                    </a:srgbClr>
                  </a:outerShdw>
                </a:effectLst>
              </a:rPr>
              <a:t>     </a:t>
            </a:r>
            <a:r>
              <a:rPr lang="en-US" b="1" dirty="0" smtClean="0">
                <a:solidFill>
                  <a:schemeClr val="tx1"/>
                </a:solidFill>
                <a:effectLst>
                  <a:outerShdw blurRad="38100" dist="38100" dir="2700000" algn="tl">
                    <a:srgbClr val="000000">
                      <a:alpha val="43137"/>
                    </a:srgbClr>
                  </a:outerShdw>
                </a:effectLst>
              </a:rPr>
              <a:t>PRAVRAJIKA TAPOMAYAPRANA</a:t>
            </a:r>
            <a:endParaRPr lang="en-US" b="1" dirty="0" smtClean="0">
              <a:solidFill>
                <a:schemeClr val="tx1"/>
              </a:solidFill>
              <a:effectLst>
                <a:outerShdw blurRad="38100" dist="38100" dir="2700000" algn="tl">
                  <a:srgbClr val="000000">
                    <a:alpha val="43137"/>
                  </a:srgbClr>
                </a:outerShdw>
              </a:effectLst>
            </a:endParaRPr>
          </a:p>
          <a:p>
            <a:pPr algn="r"/>
            <a:endParaRPr lang="en-US" dirty="0">
              <a:solidFill>
                <a:srgbClr val="C00000"/>
              </a:solidFill>
            </a:endParaRPr>
          </a:p>
        </p:txBody>
      </p:sp>
    </p:spTree>
    <p:extLst>
      <p:ext uri="{BB962C8B-B14F-4D97-AF65-F5344CB8AC3E}">
        <p14:creationId xmlns:p14="http://schemas.microsoft.com/office/powerpoint/2010/main" val="38193321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080655"/>
            <a:ext cx="11831782" cy="5333999"/>
          </a:xfrm>
        </p:spPr>
        <p:txBody>
          <a:bodyPr>
            <a:normAutofit/>
          </a:bodyPr>
          <a:lstStyle/>
          <a:p>
            <a:pPr marL="0" indent="0" algn="ctr">
              <a:buNone/>
            </a:pPr>
            <a:r>
              <a:rPr lang="en-US" sz="3600" b="1" dirty="0" smtClean="0">
                <a:solidFill>
                  <a:srgbClr val="002060"/>
                </a:solidFill>
              </a:rPr>
              <a:t>Swami Vivekananda suggested a relevant and meaningful system of education based on the needs of modern India. His mission was the service of mankind through social service, mass education, religious revival and social awakening through education.</a:t>
            </a:r>
          </a:p>
        </p:txBody>
      </p:sp>
    </p:spTree>
    <p:extLst>
      <p:ext uri="{BB962C8B-B14F-4D97-AF65-F5344CB8AC3E}">
        <p14:creationId xmlns:p14="http://schemas.microsoft.com/office/powerpoint/2010/main" val="21108460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u="sng" dirty="0" smtClean="0">
                <a:solidFill>
                  <a:srgbClr val="DE7073"/>
                </a:solidFill>
              </a:rPr>
              <a:t/>
            </a:r>
            <a:br>
              <a:rPr lang="en-US" sz="4000" b="1" u="sng" dirty="0" smtClean="0">
                <a:solidFill>
                  <a:srgbClr val="DE7073"/>
                </a:solidFill>
              </a:rPr>
            </a:br>
            <a:r>
              <a:rPr lang="en-US" sz="4000" b="1" u="sng" dirty="0" smtClean="0">
                <a:solidFill>
                  <a:srgbClr val="DE7073"/>
                </a:solidFill>
              </a:rPr>
              <a:t> REFERENCES</a:t>
            </a:r>
            <a:endParaRPr lang="en-US" sz="4000" b="1" u="sng" dirty="0">
              <a:solidFill>
                <a:srgbClr val="DE7073"/>
              </a:solidFill>
            </a:endParaRPr>
          </a:p>
        </p:txBody>
      </p:sp>
      <p:sp>
        <p:nvSpPr>
          <p:cNvPr id="3" name="Content Placeholder 2"/>
          <p:cNvSpPr>
            <a:spLocks noGrp="1"/>
          </p:cNvSpPr>
          <p:nvPr>
            <p:ph idx="1"/>
          </p:nvPr>
        </p:nvSpPr>
        <p:spPr>
          <a:xfrm>
            <a:off x="677333" y="2160589"/>
            <a:ext cx="10683393" cy="3880773"/>
          </a:xfrm>
        </p:spPr>
        <p:txBody>
          <a:bodyPr/>
          <a:lstStyle/>
          <a:p>
            <a:endParaRPr lang="en-US" dirty="0" smtClean="0">
              <a:hlinkClick r:id="rId2"/>
            </a:endParaRPr>
          </a:p>
          <a:p>
            <a:r>
              <a:rPr lang="en-US" sz="2800" b="1" dirty="0" smtClean="0">
                <a:hlinkClick r:id="rId2"/>
              </a:rPr>
              <a:t>https://www.culturalindia.net/reformers/vivekananda.html</a:t>
            </a:r>
            <a:endParaRPr lang="en-US" sz="2800" b="1" dirty="0" smtClean="0"/>
          </a:p>
          <a:p>
            <a:r>
              <a:rPr lang="en-US" sz="2800" b="1" dirty="0" smtClean="0"/>
              <a:t>A </a:t>
            </a:r>
            <a:r>
              <a:rPr lang="en-US" sz="2800" b="1" dirty="0"/>
              <a:t>C</a:t>
            </a:r>
            <a:r>
              <a:rPr lang="en-US" sz="2800" b="1" dirty="0" smtClean="0"/>
              <a:t>omprehensive </a:t>
            </a:r>
            <a:r>
              <a:rPr lang="en-US" sz="2800" b="1" dirty="0"/>
              <a:t>S</a:t>
            </a:r>
            <a:r>
              <a:rPr lang="en-US" sz="2800" b="1" dirty="0" smtClean="0"/>
              <a:t>tudy of Education , S. Samuel Ravi</a:t>
            </a:r>
          </a:p>
          <a:p>
            <a:r>
              <a:rPr lang="en-US" sz="2800" b="1" dirty="0" smtClean="0"/>
              <a:t>NTA </a:t>
            </a:r>
            <a:r>
              <a:rPr lang="en-US" sz="2800" b="1" dirty="0" err="1" smtClean="0"/>
              <a:t>UGC,Education</a:t>
            </a:r>
            <a:r>
              <a:rPr lang="en-US" sz="2800" b="1" dirty="0" smtClean="0"/>
              <a:t> , </a:t>
            </a:r>
            <a:r>
              <a:rPr lang="en-US" sz="2800" b="1" dirty="0" err="1" smtClean="0"/>
              <a:t>Nandini</a:t>
            </a:r>
            <a:r>
              <a:rPr lang="en-US" sz="2800" b="1" dirty="0" smtClean="0"/>
              <a:t> Sharma and </a:t>
            </a:r>
            <a:r>
              <a:rPr lang="en-US" sz="2800" b="1" dirty="0" err="1" smtClean="0"/>
              <a:t>Renu</a:t>
            </a:r>
            <a:r>
              <a:rPr lang="en-US" sz="2800" b="1" dirty="0" smtClean="0"/>
              <a:t> </a:t>
            </a:r>
            <a:r>
              <a:rPr lang="en-US" sz="2800" b="1" dirty="0" err="1" smtClean="0"/>
              <a:t>Kulshreshtha</a:t>
            </a:r>
            <a:endParaRPr lang="en-US" sz="2800" b="1" dirty="0" smtClean="0"/>
          </a:p>
          <a:p>
            <a:r>
              <a:rPr lang="en-US" sz="2800" b="1" dirty="0" err="1" smtClean="0"/>
              <a:t>Shiksha</a:t>
            </a:r>
            <a:r>
              <a:rPr lang="en-US" sz="2800" b="1" dirty="0" smtClean="0"/>
              <a:t> </a:t>
            </a:r>
            <a:r>
              <a:rPr lang="en-US" sz="2800" b="1" dirty="0" err="1" smtClean="0"/>
              <a:t>Darshan</a:t>
            </a:r>
            <a:r>
              <a:rPr lang="en-US" sz="2800" b="1" dirty="0" smtClean="0"/>
              <a:t> , Dr. </a:t>
            </a:r>
            <a:r>
              <a:rPr lang="en-US" sz="2800" b="1" dirty="0" err="1" smtClean="0"/>
              <a:t>Mihir</a:t>
            </a:r>
            <a:r>
              <a:rPr lang="en-US" sz="2800" b="1" dirty="0" smtClean="0"/>
              <a:t> </a:t>
            </a:r>
            <a:r>
              <a:rPr lang="en-US" sz="2800" b="1" dirty="0" err="1" smtClean="0"/>
              <a:t>kumar</a:t>
            </a:r>
            <a:r>
              <a:rPr lang="en-US" sz="2800" b="1" dirty="0" smtClean="0"/>
              <a:t> </a:t>
            </a:r>
            <a:r>
              <a:rPr lang="en-US" sz="2800" b="1" dirty="0" err="1" smtClean="0"/>
              <a:t>Chattopadhyaya</a:t>
            </a:r>
            <a:r>
              <a:rPr lang="en-US" sz="2800" b="1" dirty="0" smtClean="0"/>
              <a:t> , Dr. </a:t>
            </a:r>
            <a:r>
              <a:rPr lang="en-US" sz="2800" b="1" dirty="0" err="1" smtClean="0"/>
              <a:t>Avijit</a:t>
            </a:r>
            <a:r>
              <a:rPr lang="en-US" sz="2800" b="1" dirty="0" smtClean="0"/>
              <a:t> Kumar Pal and </a:t>
            </a:r>
            <a:r>
              <a:rPr lang="en-US" sz="2800" b="1" dirty="0" err="1" smtClean="0"/>
              <a:t>Pranay</a:t>
            </a:r>
            <a:r>
              <a:rPr lang="en-US" sz="2800" b="1" dirty="0" smtClean="0"/>
              <a:t> Pandey </a:t>
            </a:r>
            <a:r>
              <a:rPr lang="en-US" sz="2800" b="1" dirty="0" smtClean="0">
                <a:solidFill>
                  <a:schemeClr val="bg2">
                    <a:lumMod val="75000"/>
                  </a:schemeClr>
                </a:solidFill>
              </a:rPr>
              <a:t>.</a:t>
            </a:r>
          </a:p>
          <a:p>
            <a:endParaRPr lang="en-US" sz="2800" b="1" dirty="0">
              <a:solidFill>
                <a:schemeClr val="bg2">
                  <a:lumMod val="75000"/>
                </a:schemeClr>
              </a:solidFill>
            </a:endParaRPr>
          </a:p>
        </p:txBody>
      </p:sp>
    </p:spTree>
    <p:extLst>
      <p:ext uri="{BB962C8B-B14F-4D97-AF65-F5344CB8AC3E}">
        <p14:creationId xmlns:p14="http://schemas.microsoft.com/office/powerpoint/2010/main" val="8922367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68203" y="3234652"/>
            <a:ext cx="4829577" cy="1225272"/>
          </a:xfrm>
          <a:prstGeom prst="rect">
            <a:avLst/>
          </a:prstGeom>
        </p:spPr>
        <p:txBody>
          <a:bodyPr wrap="square">
            <a:spAutoFit/>
          </a:bodyPr>
          <a:lstStyle/>
          <a:p>
            <a:pPr>
              <a:lnSpc>
                <a:spcPct val="107000"/>
              </a:lnSpc>
              <a:spcAft>
                <a:spcPts val="800"/>
              </a:spcAft>
            </a:pPr>
            <a:r>
              <a:rPr lang="en-US" sz="7200" b="1" dirty="0" smtClean="0">
                <a:solidFill>
                  <a:srgbClr val="00B050"/>
                </a:solidFill>
                <a:latin typeface="Calibri" panose="020F0502020204030204" pitchFamily="34" charset="0"/>
                <a:ea typeface="Calibri" panose="020F0502020204030204" pitchFamily="34" charset="0"/>
                <a:cs typeface="Vrinda" panose="02000500000000020004" pitchFamily="2" charset="0"/>
              </a:rPr>
              <a:t>Thank You</a:t>
            </a:r>
            <a:endParaRPr lang="en-US" sz="7200" b="1" dirty="0">
              <a:solidFill>
                <a:srgbClr val="00B050"/>
              </a:solidFill>
              <a:effectLst/>
              <a:latin typeface="Calibri" panose="020F0502020204030204" pitchFamily="34" charset="0"/>
              <a:ea typeface="Calibri" panose="020F0502020204030204" pitchFamily="34" charset="0"/>
              <a:cs typeface="Vrinda" panose="02000500000000020004" pitchFamily="2" charset="0"/>
            </a:endParaRPr>
          </a:p>
        </p:txBody>
      </p:sp>
    </p:spTree>
    <p:extLst>
      <p:ext uri="{BB962C8B-B14F-4D97-AF65-F5344CB8AC3E}">
        <p14:creationId xmlns:p14="http://schemas.microsoft.com/office/powerpoint/2010/main" val="28882554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sp>
        <p:nvSpPr>
          <p:cNvPr id="6" name="Rectangle 5"/>
          <p:cNvSpPr/>
          <p:nvPr/>
        </p:nvSpPr>
        <p:spPr>
          <a:xfrm>
            <a:off x="206062" y="373487"/>
            <a:ext cx="5112913" cy="1277786"/>
          </a:xfrm>
          <a:prstGeom prst="rect">
            <a:avLst/>
          </a:prstGeom>
        </p:spPr>
        <p:txBody>
          <a:bodyPr wrap="square">
            <a:spAutoFit/>
          </a:bodyPr>
          <a:lstStyle/>
          <a:p>
            <a:pPr>
              <a:lnSpc>
                <a:spcPct val="107000"/>
              </a:lnSpc>
              <a:spcAft>
                <a:spcPts val="800"/>
              </a:spcAft>
            </a:pPr>
            <a:r>
              <a:rPr lang="en-US" b="1" i="1" dirty="0" smtClean="0">
                <a:effectLst/>
                <a:latin typeface="Aharoni" panose="02010803020104030203" pitchFamily="2" charset="-79"/>
                <a:ea typeface="Calibri" panose="020F0502020204030204" pitchFamily="34" charset="0"/>
                <a:cs typeface="Vrinda" panose="02000500000000020004" pitchFamily="2" charset="0"/>
              </a:rPr>
              <a:t>“All the power is within you , you can do anything and everything. Believe in that , don’t believe that you are weak. Stand-up and express the divinity within you.”</a:t>
            </a:r>
            <a:endParaRPr lang="en-US" dirty="0">
              <a:effectLst/>
              <a:latin typeface="Calibri" panose="020F0502020204030204" pitchFamily="34" charset="0"/>
              <a:ea typeface="Calibri" panose="020F0502020204030204" pitchFamily="34" charset="0"/>
              <a:cs typeface="Vrinda" panose="02000500000000020004" pitchFamily="2" charset="0"/>
            </a:endParaRPr>
          </a:p>
        </p:txBody>
      </p:sp>
    </p:spTree>
    <p:extLst>
      <p:ext uri="{BB962C8B-B14F-4D97-AF65-F5344CB8AC3E}">
        <p14:creationId xmlns:p14="http://schemas.microsoft.com/office/powerpoint/2010/main" val="15062051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608" y="0"/>
            <a:ext cx="7881871" cy="785611"/>
          </a:xfrm>
        </p:spPr>
        <p:txBody>
          <a:bodyPr/>
          <a:lstStyle/>
          <a:p>
            <a:pPr algn="ctr"/>
            <a:r>
              <a:rPr lang="en-US" b="1" u="sng" dirty="0" smtClean="0"/>
              <a:t> At a Glance</a:t>
            </a:r>
            <a:endParaRPr lang="en-US" b="1" u="sng" dirty="0"/>
          </a:p>
        </p:txBody>
      </p:sp>
      <p:sp>
        <p:nvSpPr>
          <p:cNvPr id="3" name="Content Placeholder 2"/>
          <p:cNvSpPr>
            <a:spLocks noGrp="1"/>
          </p:cNvSpPr>
          <p:nvPr>
            <p:ph idx="1"/>
          </p:nvPr>
        </p:nvSpPr>
        <p:spPr>
          <a:xfrm>
            <a:off x="360608" y="1133341"/>
            <a:ext cx="11372046" cy="5525036"/>
          </a:xfrm>
        </p:spPr>
        <p:txBody>
          <a:bodyPr>
            <a:noAutofit/>
          </a:bodyPr>
          <a:lstStyle/>
          <a:p>
            <a:r>
              <a:rPr lang="en-US" sz="2000" b="1" dirty="0">
                <a:solidFill>
                  <a:schemeClr val="tx1"/>
                </a:solidFill>
              </a:rPr>
              <a:t>Date of Birth: </a:t>
            </a:r>
            <a:r>
              <a:rPr lang="en-US" sz="2000" dirty="0">
                <a:solidFill>
                  <a:schemeClr val="tx1"/>
                </a:solidFill>
              </a:rPr>
              <a:t>January12, 1863 </a:t>
            </a:r>
          </a:p>
          <a:p>
            <a:r>
              <a:rPr lang="en-US" sz="2000" b="1" dirty="0">
                <a:solidFill>
                  <a:schemeClr val="tx1"/>
                </a:solidFill>
              </a:rPr>
              <a:t>Place of Birth:</a:t>
            </a:r>
            <a:r>
              <a:rPr lang="en-US" sz="2000" dirty="0">
                <a:solidFill>
                  <a:schemeClr val="tx1"/>
                </a:solidFill>
              </a:rPr>
              <a:t> Calcutta, Bengal Presidency (Now Kolkata in West Bengal)</a:t>
            </a:r>
          </a:p>
          <a:p>
            <a:r>
              <a:rPr lang="en-US" sz="2000" b="1" dirty="0">
                <a:solidFill>
                  <a:schemeClr val="tx1"/>
                </a:solidFill>
              </a:rPr>
              <a:t>Parents:</a:t>
            </a:r>
            <a:r>
              <a:rPr lang="en-US" sz="2000" dirty="0">
                <a:solidFill>
                  <a:schemeClr val="tx1"/>
                </a:solidFill>
              </a:rPr>
              <a:t> </a:t>
            </a:r>
            <a:r>
              <a:rPr lang="en-US" sz="2000" dirty="0" err="1">
                <a:solidFill>
                  <a:schemeClr val="tx1"/>
                </a:solidFill>
              </a:rPr>
              <a:t>Vishwanath</a:t>
            </a:r>
            <a:r>
              <a:rPr lang="en-US" sz="2000" dirty="0">
                <a:solidFill>
                  <a:schemeClr val="tx1"/>
                </a:solidFill>
              </a:rPr>
              <a:t> Dutta (Father) and </a:t>
            </a:r>
            <a:r>
              <a:rPr lang="en-US" sz="2000" dirty="0" err="1">
                <a:solidFill>
                  <a:schemeClr val="tx1"/>
                </a:solidFill>
              </a:rPr>
              <a:t>Bhuvaneshwari</a:t>
            </a:r>
            <a:r>
              <a:rPr lang="en-US" sz="2000" dirty="0">
                <a:solidFill>
                  <a:schemeClr val="tx1"/>
                </a:solidFill>
              </a:rPr>
              <a:t> Devi (Mother)</a:t>
            </a:r>
          </a:p>
          <a:p>
            <a:r>
              <a:rPr lang="en-US" sz="2000" b="1" dirty="0">
                <a:solidFill>
                  <a:schemeClr val="tx1"/>
                </a:solidFill>
              </a:rPr>
              <a:t>Education:</a:t>
            </a:r>
            <a:r>
              <a:rPr lang="en-US" sz="2000" dirty="0">
                <a:solidFill>
                  <a:schemeClr val="tx1"/>
                </a:solidFill>
              </a:rPr>
              <a:t> Calcutta Metropolitan School; Presidency College, Calcutta</a:t>
            </a:r>
          </a:p>
          <a:p>
            <a:r>
              <a:rPr lang="en-US" sz="2000" b="1" dirty="0">
                <a:solidFill>
                  <a:schemeClr val="tx1"/>
                </a:solidFill>
              </a:rPr>
              <a:t>Institutions:</a:t>
            </a:r>
            <a:r>
              <a:rPr lang="en-US" sz="2000" dirty="0">
                <a:solidFill>
                  <a:schemeClr val="tx1"/>
                </a:solidFill>
              </a:rPr>
              <a:t> Ramakrishna Math; Ramakrishna Mission; Vedanta Society of New York</a:t>
            </a:r>
          </a:p>
          <a:p>
            <a:r>
              <a:rPr lang="en-US" sz="2000" b="1" dirty="0">
                <a:solidFill>
                  <a:schemeClr val="tx1"/>
                </a:solidFill>
              </a:rPr>
              <a:t>Religious Views:</a:t>
            </a:r>
            <a:r>
              <a:rPr lang="en-US" sz="2000" dirty="0">
                <a:solidFill>
                  <a:schemeClr val="tx1"/>
                </a:solidFill>
              </a:rPr>
              <a:t> Hinduism</a:t>
            </a:r>
          </a:p>
          <a:p>
            <a:r>
              <a:rPr lang="en-US" sz="2000" b="1" dirty="0">
                <a:solidFill>
                  <a:schemeClr val="tx1"/>
                </a:solidFill>
              </a:rPr>
              <a:t>Philosophy:</a:t>
            </a:r>
            <a:r>
              <a:rPr lang="en-US" sz="2000" dirty="0">
                <a:solidFill>
                  <a:schemeClr val="tx1"/>
                </a:solidFill>
              </a:rPr>
              <a:t> </a:t>
            </a:r>
            <a:r>
              <a:rPr lang="en-US" sz="2000" dirty="0" err="1">
                <a:solidFill>
                  <a:schemeClr val="tx1"/>
                </a:solidFill>
              </a:rPr>
              <a:t>Advaita</a:t>
            </a:r>
            <a:r>
              <a:rPr lang="en-US" sz="2000" dirty="0">
                <a:solidFill>
                  <a:schemeClr val="tx1"/>
                </a:solidFill>
              </a:rPr>
              <a:t> Vedanta</a:t>
            </a:r>
          </a:p>
          <a:p>
            <a:r>
              <a:rPr lang="en-US" sz="2000" b="1" dirty="0">
                <a:solidFill>
                  <a:schemeClr val="tx1"/>
                </a:solidFill>
              </a:rPr>
              <a:t>Publications:</a:t>
            </a:r>
            <a:r>
              <a:rPr lang="en-US" sz="2000" dirty="0">
                <a:solidFill>
                  <a:schemeClr val="tx1"/>
                </a:solidFill>
              </a:rPr>
              <a:t> Karma Yoga (1896); Raja Yoga (1896); Lectures from Colombo to </a:t>
            </a:r>
            <a:r>
              <a:rPr lang="en-US" sz="2000" dirty="0" err="1">
                <a:solidFill>
                  <a:schemeClr val="tx1"/>
                </a:solidFill>
              </a:rPr>
              <a:t>Almora</a:t>
            </a:r>
            <a:r>
              <a:rPr lang="en-US" sz="2000" dirty="0">
                <a:solidFill>
                  <a:schemeClr val="tx1"/>
                </a:solidFill>
              </a:rPr>
              <a:t> </a:t>
            </a:r>
            <a:r>
              <a:rPr lang="en-US" sz="2000" dirty="0" smtClean="0">
                <a:solidFill>
                  <a:schemeClr val="tx1"/>
                </a:solidFill>
              </a:rPr>
              <a:t>(</a:t>
            </a:r>
            <a:r>
              <a:rPr lang="en-US" sz="2000" dirty="0">
                <a:solidFill>
                  <a:schemeClr val="tx1"/>
                </a:solidFill>
              </a:rPr>
              <a:t>1897); My Master (1901)</a:t>
            </a:r>
          </a:p>
          <a:p>
            <a:r>
              <a:rPr lang="en-US" sz="2000" b="1" dirty="0">
                <a:solidFill>
                  <a:schemeClr val="tx1"/>
                </a:solidFill>
              </a:rPr>
              <a:t>Death:</a:t>
            </a:r>
            <a:r>
              <a:rPr lang="en-US" sz="2000" dirty="0">
                <a:solidFill>
                  <a:schemeClr val="tx1"/>
                </a:solidFill>
              </a:rPr>
              <a:t> July 4, 1902</a:t>
            </a:r>
          </a:p>
          <a:p>
            <a:r>
              <a:rPr lang="en-US" sz="2000" b="1" dirty="0">
                <a:solidFill>
                  <a:schemeClr val="tx1"/>
                </a:solidFill>
              </a:rPr>
              <a:t>Place of Death:</a:t>
            </a:r>
            <a:r>
              <a:rPr lang="en-US" sz="2000" dirty="0">
                <a:solidFill>
                  <a:schemeClr val="tx1"/>
                </a:solidFill>
              </a:rPr>
              <a:t> </a:t>
            </a:r>
            <a:r>
              <a:rPr lang="en-US" sz="2000" dirty="0" err="1">
                <a:solidFill>
                  <a:schemeClr val="tx1"/>
                </a:solidFill>
              </a:rPr>
              <a:t>Belur</a:t>
            </a:r>
            <a:r>
              <a:rPr lang="en-US" sz="2000" dirty="0">
                <a:solidFill>
                  <a:schemeClr val="tx1"/>
                </a:solidFill>
              </a:rPr>
              <a:t> Math, </a:t>
            </a:r>
            <a:r>
              <a:rPr lang="en-US" sz="2000" dirty="0" err="1">
                <a:solidFill>
                  <a:schemeClr val="tx1"/>
                </a:solidFill>
              </a:rPr>
              <a:t>Belur</a:t>
            </a:r>
            <a:r>
              <a:rPr lang="en-US" sz="2000" dirty="0">
                <a:solidFill>
                  <a:schemeClr val="tx1"/>
                </a:solidFill>
              </a:rPr>
              <a:t>, Bengal</a:t>
            </a:r>
          </a:p>
          <a:p>
            <a:r>
              <a:rPr lang="en-US" sz="2000" b="1" dirty="0">
                <a:solidFill>
                  <a:schemeClr val="tx1"/>
                </a:solidFill>
              </a:rPr>
              <a:t>Memorial:</a:t>
            </a:r>
            <a:r>
              <a:rPr lang="en-US" sz="2000" dirty="0">
                <a:solidFill>
                  <a:schemeClr val="tx1"/>
                </a:solidFill>
              </a:rPr>
              <a:t> </a:t>
            </a:r>
            <a:r>
              <a:rPr lang="en-US" sz="2000" dirty="0" err="1">
                <a:solidFill>
                  <a:schemeClr val="tx1"/>
                </a:solidFill>
              </a:rPr>
              <a:t>Belur</a:t>
            </a:r>
            <a:r>
              <a:rPr lang="en-US" sz="2000" dirty="0">
                <a:solidFill>
                  <a:schemeClr val="tx1"/>
                </a:solidFill>
              </a:rPr>
              <a:t> Math, </a:t>
            </a:r>
            <a:r>
              <a:rPr lang="en-US" sz="2000" dirty="0" err="1">
                <a:solidFill>
                  <a:schemeClr val="tx1"/>
                </a:solidFill>
              </a:rPr>
              <a:t>Belur</a:t>
            </a:r>
            <a:r>
              <a:rPr lang="en-US" sz="2000" dirty="0">
                <a:solidFill>
                  <a:schemeClr val="tx1"/>
                </a:solidFill>
              </a:rPr>
              <a:t>, West Bengal</a:t>
            </a:r>
          </a:p>
          <a:p>
            <a:endParaRPr lang="en-US" sz="2000" dirty="0">
              <a:solidFill>
                <a:schemeClr val="tx1"/>
              </a:solidFill>
            </a:endParaRPr>
          </a:p>
        </p:txBody>
      </p:sp>
    </p:spTree>
    <p:extLst>
      <p:ext uri="{BB962C8B-B14F-4D97-AF65-F5344CB8AC3E}">
        <p14:creationId xmlns:p14="http://schemas.microsoft.com/office/powerpoint/2010/main" val="41990527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chemeClr val="accent5">
                    <a:lumMod val="75000"/>
                  </a:schemeClr>
                </a:solidFill>
              </a:rPr>
              <a:t>Meaning and Definition of Education </a:t>
            </a:r>
            <a:endParaRPr lang="en-US" b="1" u="sng" dirty="0">
              <a:solidFill>
                <a:schemeClr val="accent5">
                  <a:lumMod val="75000"/>
                </a:schemeClr>
              </a:solidFill>
            </a:endParaRPr>
          </a:p>
        </p:txBody>
      </p:sp>
      <p:sp>
        <p:nvSpPr>
          <p:cNvPr id="3" name="Content Placeholder 2"/>
          <p:cNvSpPr>
            <a:spLocks noGrp="1"/>
          </p:cNvSpPr>
          <p:nvPr>
            <p:ph idx="1"/>
          </p:nvPr>
        </p:nvSpPr>
        <p:spPr>
          <a:xfrm>
            <a:off x="484151" y="1825738"/>
            <a:ext cx="10540164" cy="4523547"/>
          </a:xfrm>
        </p:spPr>
        <p:txBody>
          <a:bodyPr>
            <a:noAutofit/>
          </a:bodyPr>
          <a:lstStyle/>
          <a:p>
            <a:pPr marL="0" indent="0">
              <a:buNone/>
            </a:pPr>
            <a:r>
              <a:rPr lang="en-US" sz="2400" dirty="0" smtClean="0">
                <a:solidFill>
                  <a:srgbClr val="FF0000"/>
                </a:solidFill>
              </a:rPr>
              <a:t>                               According to Swami Vivekananda,</a:t>
            </a:r>
          </a:p>
          <a:p>
            <a:pPr>
              <a:buFont typeface="Wingdings" panose="05000000000000000000" pitchFamily="2" charset="2"/>
              <a:buChar char="Ø"/>
            </a:pPr>
            <a:r>
              <a:rPr lang="en-US" sz="2400" dirty="0" smtClean="0"/>
              <a:t>Education is not the mass of information which is inserted into the minds of the children by force.</a:t>
            </a:r>
          </a:p>
          <a:p>
            <a:pPr marL="0" indent="0">
              <a:buNone/>
            </a:pPr>
            <a:endParaRPr lang="en-US" sz="2400" dirty="0" smtClean="0"/>
          </a:p>
          <a:p>
            <a:pPr>
              <a:buFont typeface="Wingdings" panose="05000000000000000000" pitchFamily="2" charset="2"/>
              <a:buChar char="Ø"/>
            </a:pPr>
            <a:r>
              <a:rPr lang="en-US" sz="2400" dirty="0"/>
              <a:t> </a:t>
            </a:r>
            <a:r>
              <a:rPr lang="en-US" sz="2400" dirty="0" smtClean="0"/>
              <a:t>“ Education is the manifestation of divine perfection already in man”.</a:t>
            </a:r>
          </a:p>
          <a:p>
            <a:pPr marL="0" indent="0">
              <a:buNone/>
            </a:pPr>
            <a:endParaRPr lang="en-US" sz="2400" dirty="0" smtClean="0"/>
          </a:p>
          <a:p>
            <a:pPr>
              <a:buFont typeface="Wingdings" panose="05000000000000000000" pitchFamily="2" charset="2"/>
              <a:buChar char="Ø"/>
            </a:pPr>
            <a:r>
              <a:rPr lang="en-US" sz="2400" dirty="0"/>
              <a:t> </a:t>
            </a:r>
            <a:r>
              <a:rPr lang="en-US" sz="2400" dirty="0" smtClean="0"/>
              <a:t>It is a life-long process which prepares a man for his struggle for existence by making him self-reliant and developing his character and intelligence.</a:t>
            </a:r>
            <a:endParaRPr lang="en-US" sz="2400" dirty="0"/>
          </a:p>
        </p:txBody>
      </p:sp>
    </p:spTree>
    <p:extLst>
      <p:ext uri="{BB962C8B-B14F-4D97-AF65-F5344CB8AC3E}">
        <p14:creationId xmlns:p14="http://schemas.microsoft.com/office/powerpoint/2010/main" val="35152910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u="sng" dirty="0" smtClean="0">
                <a:solidFill>
                  <a:schemeClr val="tx1"/>
                </a:solidFill>
              </a:rPr>
              <a:t> Basic Principles of Educational philosophy</a:t>
            </a:r>
            <a:endParaRPr lang="en-US" b="1" u="sng" dirty="0">
              <a:solidFill>
                <a:schemeClr val="tx1"/>
              </a:solidFill>
            </a:endParaRPr>
          </a:p>
        </p:txBody>
      </p:sp>
      <p:sp>
        <p:nvSpPr>
          <p:cNvPr id="3" name="Content Placeholder 2"/>
          <p:cNvSpPr>
            <a:spLocks noGrp="1"/>
          </p:cNvSpPr>
          <p:nvPr>
            <p:ph idx="1"/>
          </p:nvPr>
        </p:nvSpPr>
        <p:spPr>
          <a:xfrm>
            <a:off x="677334" y="2160589"/>
            <a:ext cx="11274260" cy="4600819"/>
          </a:xfrm>
        </p:spPr>
        <p:txBody>
          <a:bodyPr>
            <a:normAutofit/>
          </a:bodyPr>
          <a:lstStyle/>
          <a:p>
            <a:r>
              <a:rPr lang="en-US" sz="2400" dirty="0" smtClean="0">
                <a:solidFill>
                  <a:srgbClr val="002060"/>
                </a:solidFill>
              </a:rPr>
              <a:t>All knowledge is in the human mind. He has to uncover and develop it by his own efforts.</a:t>
            </a:r>
          </a:p>
          <a:p>
            <a:r>
              <a:rPr lang="en-US" sz="2400" dirty="0" smtClean="0">
                <a:solidFill>
                  <a:srgbClr val="002060"/>
                </a:solidFill>
              </a:rPr>
              <a:t>Religious education should be imparted through sweet impressions and the fine conduct of the teachers, not through books.</a:t>
            </a:r>
          </a:p>
          <a:p>
            <a:r>
              <a:rPr lang="en-US" sz="2400" dirty="0" smtClean="0">
                <a:solidFill>
                  <a:srgbClr val="002060"/>
                </a:solidFill>
              </a:rPr>
              <a:t>Concentration is the key to all knowledge for which the practice of </a:t>
            </a:r>
            <a:r>
              <a:rPr lang="en-US" sz="2400" dirty="0" err="1" smtClean="0">
                <a:solidFill>
                  <a:srgbClr val="002060"/>
                </a:solidFill>
              </a:rPr>
              <a:t>Brahmacharya</a:t>
            </a:r>
            <a:r>
              <a:rPr lang="en-US" sz="2400" dirty="0" smtClean="0">
                <a:solidFill>
                  <a:srgbClr val="002060"/>
                </a:solidFill>
              </a:rPr>
              <a:t> is necessary . </a:t>
            </a:r>
          </a:p>
          <a:p>
            <a:r>
              <a:rPr lang="en-US" sz="2400" dirty="0" smtClean="0">
                <a:solidFill>
                  <a:srgbClr val="002060"/>
                </a:solidFill>
              </a:rPr>
              <a:t> Real education prepares a man for the struggle for survival in the world and it is not just passing examination and getting degrees.</a:t>
            </a:r>
          </a:p>
          <a:p>
            <a:r>
              <a:rPr lang="en-US" sz="2400" dirty="0">
                <a:solidFill>
                  <a:srgbClr val="002060"/>
                </a:solidFill>
              </a:rPr>
              <a:t> </a:t>
            </a:r>
            <a:r>
              <a:rPr lang="en-US" sz="2400" dirty="0" smtClean="0">
                <a:solidFill>
                  <a:srgbClr val="002060"/>
                </a:solidFill>
              </a:rPr>
              <a:t>Purity of thoughts, speech and deed is self-discipline, developed through meditation and concentration.</a:t>
            </a:r>
          </a:p>
          <a:p>
            <a:endParaRPr lang="en-US" sz="2400" dirty="0">
              <a:solidFill>
                <a:srgbClr val="002060"/>
              </a:solidFill>
            </a:endParaRPr>
          </a:p>
        </p:txBody>
      </p:sp>
    </p:spTree>
    <p:extLst>
      <p:ext uri="{BB962C8B-B14F-4D97-AF65-F5344CB8AC3E}">
        <p14:creationId xmlns:p14="http://schemas.microsoft.com/office/powerpoint/2010/main" val="10461675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457200" indent="-457200">
              <a:buFont typeface="Arial" panose="020B0604020202020204" pitchFamily="34" charset="0"/>
              <a:buChar char="•"/>
            </a:pP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endParaRPr lang="en-US" sz="2800" b="1" dirty="0"/>
          </a:p>
        </p:txBody>
      </p:sp>
      <p:sp>
        <p:nvSpPr>
          <p:cNvPr id="3" name="Content Placeholder 2"/>
          <p:cNvSpPr>
            <a:spLocks noGrp="1"/>
          </p:cNvSpPr>
          <p:nvPr>
            <p:ph idx="1"/>
          </p:nvPr>
        </p:nvSpPr>
        <p:spPr>
          <a:xfrm>
            <a:off x="528034" y="365125"/>
            <a:ext cx="11054366" cy="5811838"/>
          </a:xfrm>
        </p:spPr>
        <p:txBody>
          <a:bodyPr>
            <a:normAutofit/>
          </a:bodyPr>
          <a:lstStyle/>
          <a:p>
            <a:endParaRPr lang="en-US" dirty="0" smtClean="0"/>
          </a:p>
          <a:p>
            <a:pPr marL="0" indent="0">
              <a:buNone/>
            </a:pPr>
            <a:endParaRPr lang="en-US" dirty="0"/>
          </a:p>
          <a:p>
            <a:r>
              <a:rPr lang="en-US" sz="2400" dirty="0" smtClean="0">
                <a:solidFill>
                  <a:srgbClr val="002060"/>
                </a:solidFill>
              </a:rPr>
              <a:t>Mass education should be formulated and launched with a view to eradicate illiteracy , ignorance and poverty.</a:t>
            </a:r>
          </a:p>
          <a:p>
            <a:r>
              <a:rPr lang="en-US" sz="2400" dirty="0">
                <a:solidFill>
                  <a:srgbClr val="002060"/>
                </a:solidFill>
              </a:rPr>
              <a:t> </a:t>
            </a:r>
            <a:r>
              <a:rPr lang="en-US" sz="2400" dirty="0" smtClean="0">
                <a:solidFill>
                  <a:srgbClr val="002060"/>
                </a:solidFill>
              </a:rPr>
              <a:t>Teacher should be a friend, philosopher and guide. He should bring out the latent knowledge of the child by inspiration and motivation.</a:t>
            </a:r>
          </a:p>
          <a:p>
            <a:r>
              <a:rPr lang="en-US" sz="2400" dirty="0">
                <a:solidFill>
                  <a:srgbClr val="002060"/>
                </a:solidFill>
              </a:rPr>
              <a:t> </a:t>
            </a:r>
            <a:r>
              <a:rPr lang="en-US" sz="2400" dirty="0" smtClean="0">
                <a:solidFill>
                  <a:srgbClr val="002060"/>
                </a:solidFill>
              </a:rPr>
              <a:t>Knowledge of western technology and industrial education is a must for the progress of the country.</a:t>
            </a:r>
          </a:p>
          <a:p>
            <a:r>
              <a:rPr lang="en-US" sz="2400" dirty="0" smtClean="0">
                <a:solidFill>
                  <a:srgbClr val="002060"/>
                </a:solidFill>
              </a:rPr>
              <a:t>Education should be imparted according to the nature of the child and his/her natural propensities.</a:t>
            </a:r>
          </a:p>
          <a:p>
            <a:r>
              <a:rPr lang="en-US" sz="2400" dirty="0">
                <a:solidFill>
                  <a:srgbClr val="002060"/>
                </a:solidFill>
              </a:rPr>
              <a:t/>
            </a:r>
            <a:br>
              <a:rPr lang="en-US" sz="2400" dirty="0">
                <a:solidFill>
                  <a:srgbClr val="002060"/>
                </a:solidFill>
              </a:rPr>
            </a:br>
            <a:r>
              <a:rPr lang="en-US" sz="2400" dirty="0">
                <a:solidFill>
                  <a:srgbClr val="002060"/>
                </a:solidFill>
              </a:rPr>
              <a:t>Education should foster spiritual faith , devotion and self-surrender in the individual through service and sacrifice.</a:t>
            </a:r>
            <a:br>
              <a:rPr lang="en-US" sz="2400" dirty="0">
                <a:solidFill>
                  <a:srgbClr val="002060"/>
                </a:solidFill>
              </a:rPr>
            </a:br>
            <a:endParaRPr lang="en-US" sz="2400" dirty="0">
              <a:solidFill>
                <a:srgbClr val="002060"/>
              </a:solidFill>
            </a:endParaRPr>
          </a:p>
        </p:txBody>
      </p:sp>
    </p:spTree>
    <p:extLst>
      <p:ext uri="{BB962C8B-B14F-4D97-AF65-F5344CB8AC3E}">
        <p14:creationId xmlns:p14="http://schemas.microsoft.com/office/powerpoint/2010/main" val="8593730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u="sng" dirty="0" smtClean="0">
                <a:solidFill>
                  <a:srgbClr val="00B050"/>
                </a:solidFill>
              </a:rPr>
              <a:t>Aims of Education</a:t>
            </a:r>
            <a:endParaRPr lang="en-US" sz="4000" b="1" u="sng" dirty="0">
              <a:solidFill>
                <a:srgbClr val="00B050"/>
              </a:solidFill>
            </a:endParaRPr>
          </a:p>
        </p:txBody>
      </p:sp>
      <p:sp>
        <p:nvSpPr>
          <p:cNvPr id="3" name="Content Placeholder 2"/>
          <p:cNvSpPr>
            <a:spLocks noGrp="1"/>
          </p:cNvSpPr>
          <p:nvPr>
            <p:ph idx="1"/>
          </p:nvPr>
        </p:nvSpPr>
        <p:spPr>
          <a:xfrm>
            <a:off x="484909" y="1620982"/>
            <a:ext cx="11402291" cy="5237017"/>
          </a:xfrm>
        </p:spPr>
        <p:txBody>
          <a:bodyPr>
            <a:normAutofit/>
          </a:bodyPr>
          <a:lstStyle/>
          <a:p>
            <a:r>
              <a:rPr lang="en-US" sz="2000" b="1" dirty="0" smtClean="0"/>
              <a:t>Creation of self-confidence and self-realization.</a:t>
            </a:r>
          </a:p>
          <a:p>
            <a:r>
              <a:rPr lang="en-US" sz="2000" b="1" dirty="0" smtClean="0"/>
              <a:t>Character building.</a:t>
            </a:r>
          </a:p>
          <a:p>
            <a:r>
              <a:rPr lang="en-US" sz="2000" b="1" dirty="0" smtClean="0"/>
              <a:t>Personality development.</a:t>
            </a:r>
          </a:p>
          <a:p>
            <a:r>
              <a:rPr lang="en-US" sz="2000" b="1" dirty="0" smtClean="0"/>
              <a:t>Reaching perfection.</a:t>
            </a:r>
          </a:p>
          <a:p>
            <a:r>
              <a:rPr lang="en-US" sz="2000" b="1" dirty="0" smtClean="0"/>
              <a:t>Physical and mental development.</a:t>
            </a:r>
          </a:p>
          <a:p>
            <a:r>
              <a:rPr lang="en-US" sz="2000" b="1" dirty="0" smtClean="0"/>
              <a:t>Moral and spiritual development.</a:t>
            </a:r>
          </a:p>
          <a:p>
            <a:r>
              <a:rPr lang="en-US" sz="2000" b="1" dirty="0" smtClean="0"/>
              <a:t>Religious development.</a:t>
            </a:r>
          </a:p>
          <a:p>
            <a:r>
              <a:rPr lang="en-US" sz="2000" b="1" dirty="0" smtClean="0"/>
              <a:t>Promoting selflessness and courage.</a:t>
            </a:r>
          </a:p>
          <a:p>
            <a:r>
              <a:rPr lang="en-US" sz="2000" b="1" dirty="0" smtClean="0"/>
              <a:t>Service to mankind.</a:t>
            </a:r>
          </a:p>
          <a:p>
            <a:r>
              <a:rPr lang="en-US" sz="2000" b="1" dirty="0" smtClean="0"/>
              <a:t>Promotion of universal brotherhood.</a:t>
            </a:r>
          </a:p>
          <a:p>
            <a:r>
              <a:rPr lang="en-US" sz="2000" b="1" dirty="0" smtClean="0"/>
              <a:t>Development of nationalism and internationalism.</a:t>
            </a:r>
          </a:p>
          <a:p>
            <a:r>
              <a:rPr lang="en-US" sz="2000" b="1" dirty="0" smtClean="0"/>
              <a:t>Scientific and technological progress.</a:t>
            </a:r>
          </a:p>
          <a:p>
            <a:endParaRPr lang="en-US" sz="2000" b="1" dirty="0"/>
          </a:p>
          <a:p>
            <a:endParaRPr lang="en-US" sz="2000" b="1" dirty="0"/>
          </a:p>
        </p:txBody>
      </p:sp>
    </p:spTree>
    <p:extLst>
      <p:ext uri="{BB962C8B-B14F-4D97-AF65-F5344CB8AC3E}">
        <p14:creationId xmlns:p14="http://schemas.microsoft.com/office/powerpoint/2010/main" val="40470766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u="sng" dirty="0" smtClean="0"/>
              <a:t>Curriculum </a:t>
            </a:r>
            <a:endParaRPr lang="en-US" sz="4000" b="1" u="sng" dirty="0"/>
          </a:p>
        </p:txBody>
      </p:sp>
      <p:sp>
        <p:nvSpPr>
          <p:cNvPr id="3" name="Content Placeholder 2"/>
          <p:cNvSpPr>
            <a:spLocks noGrp="1"/>
          </p:cNvSpPr>
          <p:nvPr>
            <p:ph idx="1"/>
          </p:nvPr>
        </p:nvSpPr>
        <p:spPr>
          <a:xfrm>
            <a:off x="374073" y="1579418"/>
            <a:ext cx="11333018" cy="5278581"/>
          </a:xfrm>
        </p:spPr>
        <p:txBody>
          <a:bodyPr>
            <a:normAutofit lnSpcReduction="10000"/>
          </a:bodyPr>
          <a:lstStyle/>
          <a:p>
            <a:r>
              <a:rPr lang="en-US" dirty="0" smtClean="0"/>
              <a:t> </a:t>
            </a:r>
            <a:r>
              <a:rPr lang="en-US" sz="2400" dirty="0" smtClean="0"/>
              <a:t>Curriculum should </a:t>
            </a:r>
            <a:r>
              <a:rPr lang="en-US" sz="2400" dirty="0" err="1" smtClean="0"/>
              <a:t>synthesise</a:t>
            </a:r>
            <a:r>
              <a:rPr lang="en-US" sz="2400" dirty="0" smtClean="0"/>
              <a:t> the knowledge and wisdom of the east and the west.</a:t>
            </a:r>
          </a:p>
          <a:p>
            <a:r>
              <a:rPr lang="en-US" sz="2400" dirty="0"/>
              <a:t> </a:t>
            </a:r>
            <a:r>
              <a:rPr lang="en-US" sz="2400" dirty="0" smtClean="0"/>
              <a:t> He attached great importance to the physical development of the students . So, he wanted to include </a:t>
            </a:r>
            <a:r>
              <a:rPr lang="en-US" sz="2400" dirty="0"/>
              <a:t>p</a:t>
            </a:r>
            <a:r>
              <a:rPr lang="en-US" sz="2400" dirty="0" smtClean="0"/>
              <a:t>hysical education as an integral part of  the curriculum.</a:t>
            </a:r>
          </a:p>
          <a:p>
            <a:r>
              <a:rPr lang="en-US" sz="2400" dirty="0" smtClean="0"/>
              <a:t> Study of Vedanta, religion , Upanishad, Philosophy.</a:t>
            </a:r>
          </a:p>
          <a:p>
            <a:r>
              <a:rPr lang="en-US" sz="2400" dirty="0"/>
              <a:t> </a:t>
            </a:r>
            <a:r>
              <a:rPr lang="en-US" sz="2400" dirty="0" smtClean="0"/>
              <a:t>Study of common and regional language.</a:t>
            </a:r>
          </a:p>
          <a:p>
            <a:r>
              <a:rPr lang="en-US" sz="2400" dirty="0"/>
              <a:t> </a:t>
            </a:r>
            <a:r>
              <a:rPr lang="en-US" sz="2400" dirty="0" smtClean="0"/>
              <a:t>Study of Sanskrit.</a:t>
            </a:r>
          </a:p>
          <a:p>
            <a:r>
              <a:rPr lang="en-US" sz="2400" dirty="0" smtClean="0"/>
              <a:t>Study of social sciences(History, </a:t>
            </a:r>
            <a:r>
              <a:rPr lang="en-US" sz="2400" dirty="0" err="1" smtClean="0"/>
              <a:t>Economics,Geography,Psychology,Political</a:t>
            </a:r>
            <a:r>
              <a:rPr lang="en-US" sz="2400" dirty="0" smtClean="0"/>
              <a:t> </a:t>
            </a:r>
            <a:r>
              <a:rPr lang="en-US" sz="2400" dirty="0" err="1" smtClean="0"/>
              <a:t>sc.etc</a:t>
            </a:r>
            <a:r>
              <a:rPr lang="en-US" sz="2400" dirty="0" smtClean="0"/>
              <a:t>)</a:t>
            </a:r>
          </a:p>
          <a:p>
            <a:r>
              <a:rPr lang="en-US" sz="2400" dirty="0" smtClean="0"/>
              <a:t>Study of arts.</a:t>
            </a:r>
          </a:p>
          <a:p>
            <a:r>
              <a:rPr lang="en-US" sz="2400" dirty="0" smtClean="0"/>
              <a:t>Study of vocational subjects( agriculture, industrial and technical subjects )</a:t>
            </a:r>
          </a:p>
          <a:p>
            <a:endParaRPr lang="en-US" sz="2400" dirty="0"/>
          </a:p>
        </p:txBody>
      </p:sp>
    </p:spTree>
    <p:extLst>
      <p:ext uri="{BB962C8B-B14F-4D97-AF65-F5344CB8AC3E}">
        <p14:creationId xmlns:p14="http://schemas.microsoft.com/office/powerpoint/2010/main" val="19371986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u="sng" dirty="0" smtClean="0"/>
              <a:t> </a:t>
            </a:r>
            <a:r>
              <a:rPr lang="en-US" sz="4000" b="1" u="sng" dirty="0" smtClean="0">
                <a:solidFill>
                  <a:srgbClr val="002060"/>
                </a:solidFill>
              </a:rPr>
              <a:t>Method of Teaching</a:t>
            </a:r>
            <a:endParaRPr lang="en-US" sz="4000" b="1" u="sng" dirty="0">
              <a:solidFill>
                <a:srgbClr val="002060"/>
              </a:solidFill>
            </a:endParaRPr>
          </a:p>
        </p:txBody>
      </p:sp>
      <p:sp>
        <p:nvSpPr>
          <p:cNvPr id="3" name="Content Placeholder 2"/>
          <p:cNvSpPr>
            <a:spLocks noGrp="1"/>
          </p:cNvSpPr>
          <p:nvPr>
            <p:ph idx="1"/>
          </p:nvPr>
        </p:nvSpPr>
        <p:spPr>
          <a:xfrm>
            <a:off x="802025" y="1930400"/>
            <a:ext cx="10295466" cy="4595091"/>
          </a:xfrm>
        </p:spPr>
        <p:txBody>
          <a:bodyPr>
            <a:normAutofit/>
          </a:bodyPr>
          <a:lstStyle/>
          <a:p>
            <a:r>
              <a:rPr lang="en-US" sz="2800" dirty="0" smtClean="0"/>
              <a:t>Practice of yoga</a:t>
            </a:r>
          </a:p>
          <a:p>
            <a:r>
              <a:rPr lang="en-US" sz="2800" dirty="0" smtClean="0"/>
              <a:t>Observing meditation</a:t>
            </a:r>
          </a:p>
          <a:p>
            <a:r>
              <a:rPr lang="en-US" sz="2800" dirty="0" smtClean="0"/>
              <a:t>Concentration</a:t>
            </a:r>
          </a:p>
          <a:p>
            <a:r>
              <a:rPr lang="en-US" sz="2800" dirty="0" err="1" smtClean="0"/>
              <a:t>Brahmacharya</a:t>
            </a:r>
            <a:endParaRPr lang="en-US" sz="2800" dirty="0" smtClean="0"/>
          </a:p>
          <a:p>
            <a:r>
              <a:rPr lang="en-US" sz="2800" dirty="0" smtClean="0"/>
              <a:t>Lecture and discussion</a:t>
            </a:r>
          </a:p>
          <a:p>
            <a:r>
              <a:rPr lang="en-US" sz="2800" dirty="0" smtClean="0"/>
              <a:t>Guidance and counselling</a:t>
            </a:r>
          </a:p>
          <a:p>
            <a:r>
              <a:rPr lang="en-US" sz="2800" dirty="0" smtClean="0"/>
              <a:t>Self-learning</a:t>
            </a:r>
          </a:p>
          <a:p>
            <a:r>
              <a:rPr lang="en-US" sz="2800" dirty="0" smtClean="0"/>
              <a:t>Travel</a:t>
            </a:r>
          </a:p>
          <a:p>
            <a:endParaRPr lang="en-US" sz="2800" dirty="0" smtClean="0"/>
          </a:p>
          <a:p>
            <a:endParaRPr lang="en-US" dirty="0"/>
          </a:p>
        </p:txBody>
      </p:sp>
    </p:spTree>
    <p:extLst>
      <p:ext uri="{BB962C8B-B14F-4D97-AF65-F5344CB8AC3E}">
        <p14:creationId xmlns:p14="http://schemas.microsoft.com/office/powerpoint/2010/main" val="27777450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88</TotalTime>
  <Words>558</Words>
  <Application>Microsoft Office PowerPoint</Application>
  <PresentationFormat>Widescreen</PresentationFormat>
  <Paragraphs>80</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Aharoni</vt:lpstr>
      <vt:lpstr>Algerian</vt:lpstr>
      <vt:lpstr>Arial</vt:lpstr>
      <vt:lpstr>Arial Black</vt:lpstr>
      <vt:lpstr>Calibri</vt:lpstr>
      <vt:lpstr>Trebuchet MS</vt:lpstr>
      <vt:lpstr>Vrinda</vt:lpstr>
      <vt:lpstr>Wingdings</vt:lpstr>
      <vt:lpstr>Wingdings 3</vt:lpstr>
      <vt:lpstr>Facet</vt:lpstr>
      <vt:lpstr>PPT : CONTRIBUTION OF SWAMI VIVEKANANDA ON PHILOSOPHY OF EDUCATION</vt:lpstr>
      <vt:lpstr>PowerPoint Presentation</vt:lpstr>
      <vt:lpstr> At a Glance</vt:lpstr>
      <vt:lpstr>Meaning and Definition of Education </vt:lpstr>
      <vt:lpstr> Basic Principles of Educational philosophy</vt:lpstr>
      <vt:lpstr>       </vt:lpstr>
      <vt:lpstr>Aims of Education</vt:lpstr>
      <vt:lpstr>Curriculum </vt:lpstr>
      <vt:lpstr> Method of Teaching</vt:lpstr>
      <vt:lpstr>PowerPoint Presentation</vt:lpstr>
      <vt:lpstr>  REFERENCES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sumanametya1992@gmail.com</dc:creator>
  <cp:lastModifiedBy>sumanametya1992@gmail.com</cp:lastModifiedBy>
  <cp:revision>18</cp:revision>
  <dcterms:created xsi:type="dcterms:W3CDTF">2019-11-07T20:53:27Z</dcterms:created>
  <dcterms:modified xsi:type="dcterms:W3CDTF">2022-08-17T00:41:06Z</dcterms:modified>
</cp:coreProperties>
</file>