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8" r:id="rId2"/>
    <p:sldId id="258" r:id="rId3"/>
    <p:sldId id="256" r:id="rId4"/>
    <p:sldId id="257" r:id="rId5"/>
    <p:sldId id="259" r:id="rId6"/>
    <p:sldId id="260" r:id="rId7"/>
    <p:sldId id="261" r:id="rId8"/>
    <p:sldId id="262" r:id="rId9"/>
    <p:sldId id="263" r:id="rId10"/>
    <p:sldId id="264" r:id="rId11"/>
    <p:sldId id="265" r:id="rId12"/>
    <p:sldId id="266" r:id="rId13"/>
    <p:sldId id="267"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3" autoAdjust="0"/>
    <p:restoredTop sz="94660"/>
  </p:normalViewPr>
  <p:slideViewPr>
    <p:cSldViewPr snapToGrid="0">
      <p:cViewPr varScale="1">
        <p:scale>
          <a:sx n="70" d="100"/>
          <a:sy n="70" d="100"/>
        </p:scale>
        <p:origin x="6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390E1F-D527-4B4B-A033-037F7A68DDD3}" type="doc">
      <dgm:prSet loTypeId="urn:microsoft.com/office/officeart/2005/8/layout/default" loCatId="list" qsTypeId="urn:microsoft.com/office/officeart/2005/8/quickstyle/simple1" qsCatId="simple" csTypeId="urn:microsoft.com/office/officeart/2005/8/colors/accent1_2" csCatId="accent1" phldr="0"/>
      <dgm:spPr/>
      <dgm:t>
        <a:bodyPr/>
        <a:lstStyle/>
        <a:p>
          <a:endParaRPr lang="en-US"/>
        </a:p>
      </dgm:t>
    </dgm:pt>
    <dgm:pt modelId="{A00FBBC6-A967-47B4-98A7-6537ED6E745E}" type="pres">
      <dgm:prSet presAssocID="{36390E1F-D527-4B4B-A033-037F7A68DDD3}" presName="diagram" presStyleCnt="0">
        <dgm:presLayoutVars>
          <dgm:dir/>
          <dgm:resizeHandles val="exact"/>
        </dgm:presLayoutVars>
      </dgm:prSet>
      <dgm:spPr/>
      <dgm:t>
        <a:bodyPr/>
        <a:lstStyle/>
        <a:p>
          <a:endParaRPr lang="en-US"/>
        </a:p>
      </dgm:t>
    </dgm:pt>
  </dgm:ptLst>
  <dgm:cxnLst>
    <dgm:cxn modelId="{B4F0B226-8197-4F11-9F0F-1D472D8EC036}" type="presOf" srcId="{36390E1F-D527-4B4B-A033-037F7A68DDD3}" destId="{A00FBBC6-A967-47B4-98A7-6537ED6E745E}" srcOrd="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735117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8096042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33237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6641681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194972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5681975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38472497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3349100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31805473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0A14A3-5EF6-4B94-ACD3-FB659BF49C26}" type="datetimeFigureOut">
              <a:rPr lang="en-US" smtClean="0"/>
              <a:t>8/16/2022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4588936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0A14A3-5EF6-4B94-ACD3-FB659BF49C26}" type="datetimeFigureOut">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19328035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0A14A3-5EF6-4B94-ACD3-FB659BF49C26}" type="datetimeFigureOut">
              <a:rPr lang="en-US" smtClean="0"/>
              <a:t>8/16/2022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26471973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0A14A3-5EF6-4B94-ACD3-FB659BF49C26}" type="datetimeFigureOut">
              <a:rPr lang="en-US" smtClean="0"/>
              <a:t>8/16/2022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37115695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A14A3-5EF6-4B94-ACD3-FB659BF49C26}" type="datetimeFigureOut">
              <a:rPr lang="en-US" smtClean="0"/>
              <a:t>8/16/2022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21251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A14A3-5EF6-4B94-ACD3-FB659BF49C26}" type="datetimeFigureOut">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38153491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0A14A3-5EF6-4B94-ACD3-FB659BF49C26}" type="datetimeFigureOut">
              <a:rPr lang="en-US" smtClean="0"/>
              <a:t>8/16/2022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00154-5799-4327-950B-7644B977237E}" type="slidenum">
              <a:rPr lang="en-US" smtClean="0"/>
              <a:t>‹#›</a:t>
            </a:fld>
            <a:endParaRPr lang="en-US"/>
          </a:p>
        </p:txBody>
      </p:sp>
    </p:spTree>
    <p:extLst>
      <p:ext uri="{BB962C8B-B14F-4D97-AF65-F5344CB8AC3E}">
        <p14:creationId xmlns:p14="http://schemas.microsoft.com/office/powerpoint/2010/main" val="8381642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0A14A3-5EF6-4B94-ACD3-FB659BF49C26}" type="datetimeFigureOut">
              <a:rPr lang="en-US" smtClean="0"/>
              <a:t>8/16/2022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700154-5799-4327-950B-7644B977237E}" type="slidenum">
              <a:rPr lang="en-US" smtClean="0"/>
              <a:t>‹#›</a:t>
            </a:fld>
            <a:endParaRPr lang="en-US"/>
          </a:p>
        </p:txBody>
      </p:sp>
    </p:spTree>
    <p:extLst>
      <p:ext uri="{BB962C8B-B14F-4D97-AF65-F5344CB8AC3E}">
        <p14:creationId xmlns:p14="http://schemas.microsoft.com/office/powerpoint/2010/main" val="11441671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anose="02010803020104030203" pitchFamily="2" charset="-79"/>
                <a:cs typeface="Aharoni" panose="02010803020104030203" pitchFamily="2" charset="-79"/>
              </a:rPr>
              <a:t>PPT : GUIDANCE</a:t>
            </a:r>
            <a:br>
              <a:rPr lang="en-US" dirty="0" smtClean="0">
                <a:latin typeface="Aharoni" panose="02010803020104030203" pitchFamily="2" charset="-79"/>
                <a:cs typeface="Aharoni" panose="02010803020104030203" pitchFamily="2" charset="-79"/>
              </a:rPr>
            </a:b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normAutofit lnSpcReduction="10000"/>
          </a:bodyPr>
          <a:lstStyle/>
          <a:p>
            <a:r>
              <a:rPr lang="en-US" sz="3000" dirty="0">
                <a:solidFill>
                  <a:srgbClr val="FF0000"/>
                </a:solidFill>
                <a:latin typeface="Algerian" panose="04020705040A02060702" pitchFamily="82" charset="0"/>
              </a:rPr>
              <a:t>PRESENTED BY </a:t>
            </a:r>
            <a:endParaRPr lang="en-US" sz="3000" dirty="0" smtClean="0">
              <a:solidFill>
                <a:srgbClr val="FF0000"/>
              </a:solidFill>
              <a:latin typeface="Algerian" panose="04020705040A02060702" pitchFamily="82" charset="0"/>
            </a:endParaRPr>
          </a:p>
          <a:p>
            <a:r>
              <a:rPr lang="en-US" sz="3000" b="1" dirty="0" smtClean="0">
                <a:solidFill>
                  <a:srgbClr val="002060"/>
                </a:solidFill>
              </a:rPr>
              <a:t>PRAVRAJIKA TAPOMAYAPRANA</a:t>
            </a:r>
            <a:endParaRPr lang="en-US" sz="3000" b="1" dirty="0">
              <a:solidFill>
                <a:srgbClr val="002060"/>
              </a:solidFill>
            </a:endParaRPr>
          </a:p>
        </p:txBody>
      </p:sp>
    </p:spTree>
    <p:extLst>
      <p:ext uri="{BB962C8B-B14F-4D97-AF65-F5344CB8AC3E}">
        <p14:creationId xmlns:p14="http://schemas.microsoft.com/office/powerpoint/2010/main" val="1497730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13656" y="399246"/>
            <a:ext cx="8680361" cy="2902974"/>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identifies and takes care of students’ </a:t>
            </a:r>
            <a:r>
              <a:rPr lang="en-US" sz="2000" dirty="0" err="1" smtClean="0">
                <a:effectLst/>
                <a:latin typeface="Calibri" panose="020F0502020204030204" pitchFamily="34" charset="0"/>
                <a:ea typeface="Calibri" panose="020F0502020204030204" pitchFamily="34" charset="0"/>
                <a:cs typeface="Aharoni" panose="02010803020104030203" pitchFamily="2" charset="-79"/>
              </a:rPr>
              <a:t>probems</a:t>
            </a:r>
            <a:r>
              <a:rPr lang="en-US" sz="2000" dirty="0" smtClean="0">
                <a:effectLst/>
                <a:latin typeface="Calibri" panose="020F0502020204030204" pitchFamily="34" charset="0"/>
                <a:ea typeface="Calibri" panose="020F0502020204030204" pitchFamily="34" charset="0"/>
                <a:cs typeface="Aharoni" panose="02010803020104030203" pitchFamily="2" charset="-79"/>
              </a:rPr>
              <a:t> that pertain to their educational progress and experience.</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helps students to participate in the educational activities and to coordinate with the school environment.</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helps students to make educational plans according to their abilities, interests and goals</a:t>
            </a:r>
            <a:r>
              <a:rPr lang="en-US" dirty="0" smtClean="0">
                <a:effectLst/>
                <a:latin typeface="Calibri" panose="020F0502020204030204" pitchFamily="34" charset="0"/>
                <a:ea typeface="Calibri" panose="020F0502020204030204" pitchFamily="34" charset="0"/>
                <a:cs typeface="Aharoni" panose="02010803020104030203" pitchFamily="2" charset="-79"/>
              </a:rPr>
              <a:t>.</a:t>
            </a:r>
            <a:endParaRPr lang="en-US" sz="1600" dirty="0" smtClean="0">
              <a:effectLst/>
              <a:latin typeface="Calibri" panose="020F0502020204030204" pitchFamily="34" charset="0"/>
              <a:ea typeface="Calibri" panose="020F0502020204030204" pitchFamily="34" charset="0"/>
              <a:cs typeface="Vrinda" panose="02000500000000020004" pitchFamily="2" charset="0"/>
            </a:endParaRPr>
          </a:p>
          <a:p>
            <a:pPr>
              <a:lnSpc>
                <a:spcPct val="107000"/>
              </a:lnSpc>
              <a:spcAft>
                <a:spcPts val="800"/>
              </a:spcAft>
              <a:tabLst>
                <a:tab pos="571500" algn="l"/>
              </a:tabLst>
            </a:pPr>
            <a:r>
              <a:rPr lang="en-US" sz="3200" dirty="0" smtClean="0">
                <a:effectLst/>
                <a:latin typeface="Calibri" panose="020F0502020204030204" pitchFamily="34" charset="0"/>
                <a:ea typeface="Calibri" panose="020F0502020204030204" pitchFamily="34" charset="0"/>
                <a:cs typeface="Aharoni" panose="02010803020104030203" pitchFamily="2" charset="-79"/>
              </a:rPr>
              <a:t> </a:t>
            </a:r>
            <a:endParaRPr lang="en-US" sz="16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5" name="Rectangle 4"/>
          <p:cNvSpPr/>
          <p:nvPr/>
        </p:nvSpPr>
        <p:spPr>
          <a:xfrm rot="10800000" flipV="1">
            <a:off x="263242" y="1172843"/>
            <a:ext cx="3432995" cy="400110"/>
          </a:xfrm>
          <a:prstGeom prst="rect">
            <a:avLst/>
          </a:prstGeom>
        </p:spPr>
        <p:txBody>
          <a:bodyPr wrap="square">
            <a:spAutoFit/>
          </a:bodyPr>
          <a:lstStyle/>
          <a:p>
            <a:r>
              <a:rPr lang="en-US" sz="2000" b="1" dirty="0" smtClean="0">
                <a:solidFill>
                  <a:srgbClr val="0070C0"/>
                </a:solidFill>
                <a:effectLst/>
                <a:latin typeface="Aharoni" panose="02010803020104030203" pitchFamily="2" charset="-79"/>
                <a:ea typeface="Calibri" panose="020F0502020204030204" pitchFamily="34" charset="0"/>
              </a:rPr>
              <a:t>Educational Guidance </a:t>
            </a:r>
            <a:endParaRPr lang="en-US" sz="2000" dirty="0"/>
          </a:p>
        </p:txBody>
      </p:sp>
      <p:sp>
        <p:nvSpPr>
          <p:cNvPr id="7" name="Rectangle 6"/>
          <p:cNvSpPr/>
          <p:nvPr/>
        </p:nvSpPr>
        <p:spPr>
          <a:xfrm>
            <a:off x="3142445" y="4365938"/>
            <a:ext cx="8319752" cy="1929503"/>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is a process of providing assistance to students making decisions and choices involved in planning a future and building a career. </a:t>
            </a:r>
          </a:p>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helps an individual to choose an occupation, prepare for it, enter upon it and progress in it. </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a:lnSpc>
                <a:spcPct val="107000"/>
              </a:lnSpc>
              <a:spcAft>
                <a:spcPts val="800"/>
              </a:spcAft>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 </a:t>
            </a:r>
            <a:endParaRPr lang="en-US" sz="20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8" name="Rectangle 7"/>
          <p:cNvSpPr/>
          <p:nvPr/>
        </p:nvSpPr>
        <p:spPr>
          <a:xfrm>
            <a:off x="263242" y="4673889"/>
            <a:ext cx="2699778" cy="400110"/>
          </a:xfrm>
          <a:prstGeom prst="rect">
            <a:avLst/>
          </a:prstGeom>
        </p:spPr>
        <p:txBody>
          <a:bodyPr wrap="none">
            <a:spAutoFit/>
          </a:bodyPr>
          <a:lstStyle/>
          <a:p>
            <a:r>
              <a:rPr lang="en-US" sz="2000" b="1" dirty="0" smtClean="0">
                <a:solidFill>
                  <a:srgbClr val="0070C0"/>
                </a:solidFill>
                <a:effectLst/>
                <a:latin typeface="Aharoni" panose="02010803020104030203" pitchFamily="2" charset="-79"/>
                <a:ea typeface="Calibri" panose="020F0502020204030204" pitchFamily="34" charset="0"/>
              </a:rPr>
              <a:t>Vocational Guidance</a:t>
            </a:r>
            <a:endParaRPr lang="en-US" sz="2000" dirty="0"/>
          </a:p>
        </p:txBody>
      </p:sp>
    </p:spTree>
    <p:extLst>
      <p:ext uri="{BB962C8B-B14F-4D97-AF65-F5344CB8AC3E}">
        <p14:creationId xmlns:p14="http://schemas.microsoft.com/office/powerpoint/2010/main" val="7969226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785" y="1428413"/>
            <a:ext cx="2531462" cy="400110"/>
          </a:xfrm>
          <a:prstGeom prst="rect">
            <a:avLst/>
          </a:prstGeom>
        </p:spPr>
        <p:txBody>
          <a:bodyPr wrap="none">
            <a:spAutoFit/>
          </a:bodyPr>
          <a:lstStyle/>
          <a:p>
            <a:r>
              <a:rPr lang="en-US" sz="2000" b="1" dirty="0" smtClean="0">
                <a:solidFill>
                  <a:srgbClr val="0070C0"/>
                </a:solidFill>
                <a:effectLst/>
                <a:latin typeface="Aharoni" panose="02010803020104030203" pitchFamily="2" charset="-79"/>
                <a:ea typeface="Calibri" panose="020F0502020204030204" pitchFamily="34" charset="0"/>
              </a:rPr>
              <a:t>Personal Guidance </a:t>
            </a:r>
            <a:endParaRPr lang="en-US" sz="2000" dirty="0"/>
          </a:p>
        </p:txBody>
      </p:sp>
      <p:sp>
        <p:nvSpPr>
          <p:cNvPr id="3" name="Rectangle 2"/>
          <p:cNvSpPr/>
          <p:nvPr/>
        </p:nvSpPr>
        <p:spPr>
          <a:xfrm>
            <a:off x="3537396" y="624090"/>
            <a:ext cx="8349803" cy="2408865"/>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is the assistance offered to the individuals to solve their emotional, social, ethical , moral and health problems.</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 acts towards a better adjustment in the development of attitudes and </a:t>
            </a:r>
            <a:r>
              <a:rPr lang="en-US" sz="2000" dirty="0" err="1" smtClean="0">
                <a:effectLst/>
                <a:latin typeface="Calibri" panose="020F0502020204030204" pitchFamily="34" charset="0"/>
                <a:ea typeface="Calibri" panose="020F0502020204030204" pitchFamily="34" charset="0"/>
                <a:cs typeface="Aharoni" panose="02010803020104030203" pitchFamily="2" charset="-79"/>
              </a:rPr>
              <a:t>behaviours</a:t>
            </a:r>
            <a:r>
              <a:rPr lang="en-US" sz="2000" dirty="0" smtClean="0">
                <a:effectLst/>
                <a:latin typeface="Calibri" panose="020F0502020204030204" pitchFamily="34" charset="0"/>
                <a:ea typeface="Calibri" panose="020F0502020204030204" pitchFamily="34" charset="0"/>
                <a:cs typeface="Aharoni" panose="02010803020104030203" pitchFamily="2" charset="-79"/>
              </a:rPr>
              <a:t> in all areas of life .</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Its aim is to solve the emotional and psychological problems.</a:t>
            </a:r>
            <a:endParaRPr lang="en-US" sz="2000" dirty="0" smtClean="0">
              <a:effectLst/>
              <a:latin typeface="Calibri" panose="020F0502020204030204" pitchFamily="34" charset="0"/>
              <a:ea typeface="Calibri" panose="020F0502020204030204" pitchFamily="34" charset="0"/>
              <a:cs typeface="Vrinda" panose="02000500000000020004" pitchFamily="2" charset="0"/>
            </a:endParaRPr>
          </a:p>
          <a:p>
            <a:pPr>
              <a:lnSpc>
                <a:spcPct val="107000"/>
              </a:lnSpc>
              <a:spcAft>
                <a:spcPts val="800"/>
              </a:spcAft>
              <a:tabLst>
                <a:tab pos="571500" algn="l"/>
              </a:tabLst>
            </a:pPr>
            <a:r>
              <a:rPr lang="en-US" sz="2000" dirty="0" smtClean="0">
                <a:effectLst/>
                <a:latin typeface="Calibri" panose="020F0502020204030204" pitchFamily="34" charset="0"/>
                <a:ea typeface="Calibri" panose="020F0502020204030204" pitchFamily="34" charset="0"/>
                <a:cs typeface="Aharoni" panose="02010803020104030203" pitchFamily="2" charset="-79"/>
              </a:rPr>
              <a:t> </a:t>
            </a:r>
            <a:endParaRPr lang="en-US" sz="20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4" name="Rectangle 3"/>
          <p:cNvSpPr/>
          <p:nvPr/>
        </p:nvSpPr>
        <p:spPr>
          <a:xfrm>
            <a:off x="116717" y="4712525"/>
            <a:ext cx="2689598" cy="400110"/>
          </a:xfrm>
          <a:prstGeom prst="rect">
            <a:avLst/>
          </a:prstGeom>
        </p:spPr>
        <p:txBody>
          <a:bodyPr wrap="square">
            <a:spAutoFit/>
          </a:bodyPr>
          <a:lstStyle/>
          <a:p>
            <a:pPr algn="ctr"/>
            <a:r>
              <a:rPr lang="en-US" sz="2000" b="1" dirty="0" smtClean="0">
                <a:solidFill>
                  <a:srgbClr val="0070C0"/>
                </a:solidFill>
                <a:effectLst/>
                <a:latin typeface="Aharoni" panose="02010803020104030203" pitchFamily="2" charset="-79"/>
                <a:ea typeface="Calibri" panose="020F0502020204030204" pitchFamily="34" charset="0"/>
              </a:rPr>
              <a:t>Social Guidance</a:t>
            </a:r>
            <a:endParaRPr lang="en-US" sz="2000" dirty="0"/>
          </a:p>
        </p:txBody>
      </p:sp>
      <p:sp>
        <p:nvSpPr>
          <p:cNvPr id="5" name="Rectangle 4"/>
          <p:cNvSpPr/>
          <p:nvPr/>
        </p:nvSpPr>
        <p:spPr>
          <a:xfrm>
            <a:off x="3537396" y="4023490"/>
            <a:ext cx="8079348" cy="2309350"/>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tabLst>
                <a:tab pos="571500" algn="l"/>
              </a:tabLst>
            </a:pPr>
            <a:r>
              <a:rPr lang="en-US" dirty="0" smtClean="0">
                <a:effectLst/>
                <a:latin typeface="Calibri" panose="020F0502020204030204" pitchFamily="34" charset="0"/>
                <a:ea typeface="Calibri" panose="020F0502020204030204" pitchFamily="34" charset="0"/>
                <a:cs typeface="Aharoni" panose="02010803020104030203" pitchFamily="2" charset="-79"/>
              </a:rPr>
              <a:t>It helps to adjust oneself in the society and to attain maturity.</a:t>
            </a:r>
          </a:p>
          <a:p>
            <a:pPr marL="285750" indent="-285750">
              <a:lnSpc>
                <a:spcPct val="107000"/>
              </a:lnSpc>
              <a:spcAft>
                <a:spcPts val="800"/>
              </a:spcAft>
              <a:buFont typeface="Arial" panose="020B0604020202020204" pitchFamily="34" charset="0"/>
              <a:buChar char="•"/>
              <a:tabLst>
                <a:tab pos="571500" algn="l"/>
              </a:tabLst>
            </a:pPr>
            <a:endParaRPr lang="en-US" sz="105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dirty="0" smtClean="0">
                <a:effectLst/>
                <a:latin typeface="Calibri" panose="020F0502020204030204" pitchFamily="34" charset="0"/>
                <a:ea typeface="Calibri" panose="020F0502020204030204" pitchFamily="34" charset="0"/>
                <a:cs typeface="Aharoni" panose="02010803020104030203" pitchFamily="2" charset="-79"/>
              </a:rPr>
              <a:t>It helps an individual to understand his/her family , marital and social relations and to carry out related responsibilities.</a:t>
            </a:r>
          </a:p>
          <a:p>
            <a:pPr marL="285750" indent="-285750">
              <a:lnSpc>
                <a:spcPct val="107000"/>
              </a:lnSpc>
              <a:spcAft>
                <a:spcPts val="800"/>
              </a:spcAft>
              <a:buFont typeface="Arial" panose="020B0604020202020204" pitchFamily="34" charset="0"/>
              <a:buChar char="•"/>
              <a:tabLst>
                <a:tab pos="571500" algn="l"/>
              </a:tabLst>
            </a:pPr>
            <a:endParaRPr lang="en-US" sz="105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r>
              <a:rPr lang="en-US" dirty="0" smtClean="0">
                <a:effectLst/>
                <a:latin typeface="Calibri" panose="020F0502020204030204" pitchFamily="34" charset="0"/>
                <a:ea typeface="Calibri" panose="020F0502020204030204" pitchFamily="34" charset="0"/>
                <a:cs typeface="Aharoni" panose="02010803020104030203" pitchFamily="2" charset="-79"/>
              </a:rPr>
              <a:t>It helps to develop healthy relations with peers and members of the society.</a:t>
            </a:r>
            <a:endParaRPr lang="en-US" sz="1050" dirty="0" smtClean="0">
              <a:effectLst/>
              <a:latin typeface="Calibri" panose="020F0502020204030204" pitchFamily="34" charset="0"/>
              <a:ea typeface="Calibri" panose="020F0502020204030204" pitchFamily="34" charset="0"/>
              <a:cs typeface="Vrinda" panose="02000500000000020004" pitchFamily="2" charset="0"/>
            </a:endParaRPr>
          </a:p>
          <a:p>
            <a:pPr marL="285750" indent="-285750">
              <a:lnSpc>
                <a:spcPct val="107000"/>
              </a:lnSpc>
              <a:spcAft>
                <a:spcPts val="800"/>
              </a:spcAft>
              <a:buFont typeface="Arial" panose="020B0604020202020204" pitchFamily="34" charset="0"/>
              <a:buChar char="•"/>
              <a:tabLst>
                <a:tab pos="571500" algn="l"/>
              </a:tabLst>
            </a:pPr>
            <a:endParaRPr lang="en-US" sz="1050" dirty="0">
              <a:effectLst/>
              <a:latin typeface="Calibri" panose="020F0502020204030204" pitchFamily="34" charset="0"/>
              <a:ea typeface="Calibri" panose="020F0502020204030204" pitchFamily="34" charset="0"/>
              <a:cs typeface="Vrinda" panose="02000500000000020004" pitchFamily="2" charset="0"/>
            </a:endParaRPr>
          </a:p>
        </p:txBody>
      </p:sp>
    </p:spTree>
    <p:extLst>
      <p:ext uri="{BB962C8B-B14F-4D97-AF65-F5344CB8AC3E}">
        <p14:creationId xmlns:p14="http://schemas.microsoft.com/office/powerpoint/2010/main" val="8867231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50783" y="987573"/>
            <a:ext cx="8139448" cy="2375971"/>
          </a:xfrm>
          <a:prstGeom prst="rect">
            <a:avLst/>
          </a:prstGeom>
        </p:spPr>
        <p:txBody>
          <a:bodyPr wrap="square">
            <a:spAutoFit/>
          </a:bodyPr>
          <a:lstStyle/>
          <a:p>
            <a:pPr marL="285750" indent="-285750">
              <a:lnSpc>
                <a:spcPct val="107000"/>
              </a:lnSpc>
              <a:spcAft>
                <a:spcPts val="800"/>
              </a:spcAft>
              <a:buFont typeface="Arial" panose="020B0604020202020204" pitchFamily="34" charset="0"/>
              <a:buChar char="•"/>
              <a:tabLst>
                <a:tab pos="571500" algn="l"/>
              </a:tabLst>
            </a:pPr>
            <a:r>
              <a:rPr lang="en-US" sz="2400" dirty="0"/>
              <a:t>It helps individuals to be in right track and lead noble lives</a:t>
            </a:r>
            <a:r>
              <a:rPr lang="en-US" sz="2400" dirty="0" smtClean="0"/>
              <a:t>.</a:t>
            </a:r>
          </a:p>
          <a:p>
            <a:pPr marL="285750" indent="-285750">
              <a:lnSpc>
                <a:spcPct val="107000"/>
              </a:lnSpc>
              <a:spcAft>
                <a:spcPts val="800"/>
              </a:spcAft>
              <a:buFont typeface="Arial" panose="020B0604020202020204" pitchFamily="34" charset="0"/>
              <a:buChar char="•"/>
              <a:tabLst>
                <a:tab pos="571500" algn="l"/>
              </a:tabLst>
            </a:pPr>
            <a:r>
              <a:rPr lang="en-US" sz="2400" dirty="0"/>
              <a:t>It teaches an individual the  moral values and helps them to be able to differentiate between right and wrong.</a:t>
            </a:r>
          </a:p>
          <a:p>
            <a:pPr marL="285750" indent="-285750">
              <a:lnSpc>
                <a:spcPct val="107000"/>
              </a:lnSpc>
              <a:spcAft>
                <a:spcPts val="800"/>
              </a:spcAft>
              <a:buFont typeface="Arial" panose="020B0604020202020204" pitchFamily="34" charset="0"/>
              <a:buChar char="•"/>
              <a:tabLst>
                <a:tab pos="571500" algn="l"/>
              </a:tabLst>
            </a:pPr>
            <a:endParaRPr lang="en-US" sz="2400" dirty="0"/>
          </a:p>
          <a:p>
            <a:pPr marL="285750" indent="-285750">
              <a:lnSpc>
                <a:spcPct val="107000"/>
              </a:lnSpc>
              <a:spcAft>
                <a:spcPts val="800"/>
              </a:spcAft>
              <a:buFont typeface="Arial" panose="020B0604020202020204" pitchFamily="34" charset="0"/>
              <a:buChar char="•"/>
              <a:tabLst>
                <a:tab pos="571500" algn="l"/>
              </a:tabLst>
            </a:pPr>
            <a:endParaRPr lang="en-US" sz="24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4" name="Rectangle 3"/>
          <p:cNvSpPr/>
          <p:nvPr/>
        </p:nvSpPr>
        <p:spPr>
          <a:xfrm>
            <a:off x="328700" y="1335026"/>
            <a:ext cx="2605200" cy="461665"/>
          </a:xfrm>
          <a:prstGeom prst="rect">
            <a:avLst/>
          </a:prstGeom>
        </p:spPr>
        <p:txBody>
          <a:bodyPr wrap="none">
            <a:spAutoFit/>
          </a:bodyPr>
          <a:lstStyle/>
          <a:p>
            <a:r>
              <a:rPr lang="en-US" sz="2400" b="1" dirty="0" smtClean="0">
                <a:solidFill>
                  <a:srgbClr val="0070C0"/>
                </a:solidFill>
                <a:effectLst/>
                <a:latin typeface="Aharoni" panose="02010803020104030203" pitchFamily="2" charset="-79"/>
                <a:ea typeface="Calibri" panose="020F0502020204030204" pitchFamily="34" charset="0"/>
              </a:rPr>
              <a:t>Moral Guidance </a:t>
            </a:r>
            <a:endParaRPr lang="en-US" sz="2400" dirty="0"/>
          </a:p>
        </p:txBody>
      </p:sp>
      <p:sp>
        <p:nvSpPr>
          <p:cNvPr id="5" name="Rectangle 4"/>
          <p:cNvSpPr/>
          <p:nvPr/>
        </p:nvSpPr>
        <p:spPr>
          <a:xfrm>
            <a:off x="328700" y="4586934"/>
            <a:ext cx="2605200" cy="480068"/>
          </a:xfrm>
          <a:prstGeom prst="rect">
            <a:avLst/>
          </a:prstGeom>
        </p:spPr>
        <p:txBody>
          <a:bodyPr wrap="none">
            <a:spAutoFit/>
          </a:bodyPr>
          <a:lstStyle/>
          <a:p>
            <a:pPr>
              <a:lnSpc>
                <a:spcPct val="107000"/>
              </a:lnSpc>
              <a:spcAft>
                <a:spcPts val="800"/>
              </a:spcAft>
            </a:pPr>
            <a:r>
              <a:rPr lang="en-US" sz="24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Health Guidance</a:t>
            </a:r>
            <a:endParaRPr lang="en-US" sz="2400" dirty="0">
              <a:effectLst/>
              <a:latin typeface="Calibri" panose="020F0502020204030204" pitchFamily="34" charset="0"/>
              <a:ea typeface="Calibri" panose="020F0502020204030204" pitchFamily="34" charset="0"/>
              <a:cs typeface="Vrinda" panose="02000500000000020004" pitchFamily="2" charset="0"/>
            </a:endParaRPr>
          </a:p>
        </p:txBody>
      </p:sp>
      <p:sp>
        <p:nvSpPr>
          <p:cNvPr id="6" name="Rectangle 5"/>
          <p:cNvSpPr/>
          <p:nvPr/>
        </p:nvSpPr>
        <p:spPr>
          <a:xfrm>
            <a:off x="3850783" y="4376780"/>
            <a:ext cx="7946265" cy="1380443"/>
          </a:xfrm>
          <a:prstGeom prst="rect">
            <a:avLst/>
          </a:prstGeom>
        </p:spPr>
        <p:txBody>
          <a:bodyPr wrap="square">
            <a:spAutoFit/>
          </a:bodyPr>
          <a:lstStyle/>
          <a:p>
            <a:pPr marL="342900" indent="-342900">
              <a:lnSpc>
                <a:spcPct val="107000"/>
              </a:lnSpc>
              <a:spcAft>
                <a:spcPts val="800"/>
              </a:spcAft>
              <a:buFont typeface="Arial" panose="020B0604020202020204" pitchFamily="34" charset="0"/>
              <a:buChar char="•"/>
              <a:tabLst>
                <a:tab pos="571500" algn="l"/>
              </a:tabLst>
            </a:pPr>
            <a:r>
              <a:rPr lang="en-US" sz="2400" dirty="0" smtClean="0">
                <a:effectLst/>
                <a:latin typeface="Calibri" panose="020F0502020204030204" pitchFamily="34" charset="0"/>
                <a:ea typeface="Calibri" panose="020F0502020204030204" pitchFamily="34" charset="0"/>
                <a:cs typeface="Aharoni" panose="02010803020104030203" pitchFamily="2" charset="-79"/>
              </a:rPr>
              <a:t>It helps students to have sound body and mind.</a:t>
            </a:r>
            <a:endParaRPr lang="en-US" sz="2400" dirty="0" smtClean="0">
              <a:effectLst/>
              <a:latin typeface="Calibri" panose="020F0502020204030204" pitchFamily="34" charset="0"/>
              <a:ea typeface="Calibri" panose="020F0502020204030204" pitchFamily="34" charset="0"/>
              <a:cs typeface="Vrinda" panose="02000500000000020004" pitchFamily="2" charset="0"/>
            </a:endParaRPr>
          </a:p>
          <a:p>
            <a:pPr marL="342900" indent="-342900">
              <a:lnSpc>
                <a:spcPct val="107000"/>
              </a:lnSpc>
              <a:spcAft>
                <a:spcPts val="800"/>
              </a:spcAft>
              <a:buFont typeface="Arial" panose="020B0604020202020204" pitchFamily="34" charset="0"/>
              <a:buChar char="•"/>
              <a:tabLst>
                <a:tab pos="571500" algn="l"/>
              </a:tabLst>
            </a:pPr>
            <a:r>
              <a:rPr lang="en-US" sz="2400" dirty="0" smtClean="0">
                <a:effectLst/>
                <a:latin typeface="Calibri" panose="020F0502020204030204" pitchFamily="34" charset="0"/>
                <a:ea typeface="Calibri" panose="020F0502020204030204" pitchFamily="34" charset="0"/>
                <a:cs typeface="Aharoni" panose="02010803020104030203" pitchFamily="2" charset="-79"/>
              </a:rPr>
              <a:t>It guides individuals in the knowledge and practice of good food habits and physiognomy.  </a:t>
            </a:r>
            <a:endParaRPr lang="en-US" sz="2400" dirty="0">
              <a:effectLst/>
              <a:latin typeface="Calibri" panose="020F0502020204030204" pitchFamily="34" charset="0"/>
              <a:ea typeface="Calibri" panose="020F0502020204030204" pitchFamily="34" charset="0"/>
              <a:cs typeface="Vrinda" panose="02000500000000020004" pitchFamily="2" charset="0"/>
            </a:endParaRPr>
          </a:p>
        </p:txBody>
      </p:sp>
    </p:spTree>
    <p:extLst>
      <p:ext uri="{BB962C8B-B14F-4D97-AF65-F5344CB8AC3E}">
        <p14:creationId xmlns:p14="http://schemas.microsoft.com/office/powerpoint/2010/main" val="28601848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Aharoni" panose="02010803020104030203" pitchFamily="2" charset="-79"/>
                <a:cs typeface="Aharoni" panose="02010803020104030203" pitchFamily="2" charset="-79"/>
              </a:rPr>
              <a:t>                  REFERENCES</a:t>
            </a:r>
            <a:endParaRPr lang="en-US" sz="44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smtClean="0"/>
              <a:t> S K KOCHCHAR , EDUCATIONAL AND VOCATIONAL   GUIDANCE IN SECONDARY SCHOOLS.</a:t>
            </a:r>
          </a:p>
          <a:p>
            <a:pPr marL="0" indent="0">
              <a:buNone/>
            </a:pPr>
            <a:endParaRPr lang="en-US" sz="2400" dirty="0" smtClean="0"/>
          </a:p>
          <a:p>
            <a:pPr>
              <a:buFont typeface="Wingdings" panose="05000000000000000000" pitchFamily="2" charset="2"/>
              <a:buChar char="v"/>
            </a:pPr>
            <a:r>
              <a:rPr lang="en-US" sz="2400" dirty="0" smtClean="0"/>
              <a:t> SHARMA NANDINI AND KULSHRESHTHA, NTA UGC/EDUCATION</a:t>
            </a:r>
            <a:endParaRPr lang="en-US" sz="2400" dirty="0"/>
          </a:p>
        </p:txBody>
      </p:sp>
    </p:spTree>
    <p:extLst>
      <p:ext uri="{BB962C8B-B14F-4D97-AF65-F5344CB8AC3E}">
        <p14:creationId xmlns:p14="http://schemas.microsoft.com/office/powerpoint/2010/main" val="22305072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2316" y="2415786"/>
            <a:ext cx="4135427" cy="1225272"/>
          </a:xfrm>
          <a:prstGeom prst="rect">
            <a:avLst/>
          </a:prstGeom>
        </p:spPr>
        <p:txBody>
          <a:bodyPr wrap="none">
            <a:spAutoFit/>
          </a:bodyPr>
          <a:lstStyle/>
          <a:p>
            <a:pPr>
              <a:lnSpc>
                <a:spcPct val="107000"/>
              </a:lnSpc>
              <a:spcAft>
                <a:spcPts val="800"/>
              </a:spcAft>
            </a:pPr>
            <a:r>
              <a:rPr lang="en-US" sz="7200" b="1" dirty="0">
                <a:solidFill>
                  <a:srgbClr val="FF0000"/>
                </a:solidFill>
                <a:latin typeface="Calibri" panose="020F0502020204030204" pitchFamily="34" charset="0"/>
                <a:ea typeface="Calibri" panose="020F0502020204030204" pitchFamily="34" charset="0"/>
                <a:cs typeface="Vrinda" panose="02000500000000020004" pitchFamily="2" charset="0"/>
              </a:rPr>
              <a:t>Thank You</a:t>
            </a:r>
          </a:p>
        </p:txBody>
      </p:sp>
    </p:spTree>
    <p:extLst>
      <p:ext uri="{BB962C8B-B14F-4D97-AF65-F5344CB8AC3E}">
        <p14:creationId xmlns:p14="http://schemas.microsoft.com/office/powerpoint/2010/main" val="31816195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6676" y="811369"/>
            <a:ext cx="7727324" cy="5645713"/>
          </a:xfrm>
          <a:prstGeom prst="rect">
            <a:avLst/>
          </a:prstGeom>
        </p:spPr>
        <p:txBody>
          <a:bodyPr wrap="square">
            <a:spAutoFit/>
          </a:bodyPr>
          <a:lstStyle/>
          <a:p>
            <a:pPr algn="ctr">
              <a:lnSpc>
                <a:spcPct val="107000"/>
              </a:lnSpc>
              <a:spcAft>
                <a:spcPts val="800"/>
              </a:spcAft>
            </a:pPr>
            <a:r>
              <a:rPr lang="en-US" sz="4400" b="1" u="sng" dirty="0" smtClean="0">
                <a:effectLst/>
                <a:latin typeface="Aharoni" panose="02010803020104030203" pitchFamily="2" charset="-79"/>
                <a:ea typeface="Calibri" panose="020F0502020204030204" pitchFamily="34" charset="0"/>
                <a:cs typeface="Vrinda" panose="02000500000000020004" pitchFamily="2" charset="0"/>
              </a:rPr>
              <a:t>GUIDANCE </a:t>
            </a:r>
            <a:endParaRPr lang="en-US" sz="4400" u="sng" dirty="0" smtClean="0">
              <a:effectLst/>
              <a:latin typeface="Calibri" panose="020F0502020204030204" pitchFamily="34" charset="0"/>
              <a:ea typeface="Calibri" panose="020F0502020204030204" pitchFamily="34" charset="0"/>
              <a:cs typeface="Vrinda" panose="02000500000000020004" pitchFamily="2" charset="0"/>
            </a:endParaRPr>
          </a:p>
          <a:p>
            <a:pPr algn="ctr">
              <a:lnSpc>
                <a:spcPct val="107000"/>
              </a:lnSpc>
              <a:spcAft>
                <a:spcPts val="800"/>
              </a:spcAft>
            </a:pPr>
            <a:r>
              <a:rPr lang="en-US" sz="3600" b="1" dirty="0" smtClean="0">
                <a:solidFill>
                  <a:srgbClr val="FF0000"/>
                </a:solidFill>
                <a:effectLst/>
                <a:latin typeface="Aharoni" panose="02010803020104030203" pitchFamily="2" charset="-79"/>
                <a:ea typeface="Calibri" panose="020F0502020204030204" pitchFamily="34" charset="0"/>
                <a:cs typeface="Vrinda" panose="02000500000000020004" pitchFamily="2" charset="0"/>
              </a:rPr>
              <a:t> </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lnSpc>
                <a:spcPct val="107000"/>
              </a:lnSpc>
              <a:spcAft>
                <a:spcPts val="800"/>
              </a:spcAft>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MEANING </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lnSpc>
                <a:spcPct val="107000"/>
              </a:lnSpc>
              <a:spcAft>
                <a:spcPts val="800"/>
              </a:spcAft>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DEFINITIONS</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lnSpc>
                <a:spcPct val="107000"/>
              </a:lnSpc>
              <a:spcAft>
                <a:spcPts val="800"/>
              </a:spcAft>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NATURE </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lnSpc>
                <a:spcPct val="107000"/>
              </a:lnSpc>
              <a:spcAft>
                <a:spcPts val="800"/>
              </a:spcAft>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SCOPE</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lnSpc>
                <a:spcPct val="107000"/>
              </a:lnSpc>
              <a:spcAft>
                <a:spcPts val="800"/>
              </a:spcAft>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cs typeface="Vrinda" panose="02000500000000020004" pitchFamily="2" charset="0"/>
              </a:rPr>
              <a:t>NEED AND IMPORTANCE</a:t>
            </a:r>
            <a:endParaRPr lang="en-US" sz="3600" dirty="0" smtClean="0">
              <a:effectLst/>
              <a:latin typeface="Calibri" panose="020F0502020204030204" pitchFamily="34" charset="0"/>
              <a:ea typeface="Calibri" panose="020F0502020204030204" pitchFamily="34" charset="0"/>
              <a:cs typeface="Vrinda" panose="02000500000000020004" pitchFamily="2" charset="0"/>
            </a:endParaRPr>
          </a:p>
          <a:p>
            <a:pPr marL="571500" indent="-571500" algn="ctr">
              <a:buFont typeface="Arial" panose="020B0604020202020204" pitchFamily="34" charset="0"/>
              <a:buChar char="•"/>
            </a:pPr>
            <a:r>
              <a:rPr lang="en-US" sz="3600" b="1" dirty="0" smtClean="0">
                <a:solidFill>
                  <a:srgbClr val="0070C0"/>
                </a:solidFill>
                <a:effectLst/>
                <a:latin typeface="Aharoni" panose="02010803020104030203" pitchFamily="2" charset="-79"/>
                <a:ea typeface="Calibri" panose="020F0502020204030204" pitchFamily="34" charset="0"/>
              </a:rPr>
              <a:t>DIFFERENT TYPES OF GUIDANCE</a:t>
            </a:r>
            <a:endParaRPr lang="en-US" sz="3600" dirty="0"/>
          </a:p>
        </p:txBody>
      </p:sp>
    </p:spTree>
    <p:extLst>
      <p:ext uri="{BB962C8B-B14F-4D97-AF65-F5344CB8AC3E}">
        <p14:creationId xmlns:p14="http://schemas.microsoft.com/office/powerpoint/2010/main" val="28386146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b="1" u="sng" dirty="0" smtClean="0">
                <a:latin typeface="Aharoni" panose="02010803020104030203" pitchFamily="2" charset="-79"/>
                <a:cs typeface="Aharoni" panose="02010803020104030203" pitchFamily="2" charset="-79"/>
              </a:rPr>
              <a:t>MEANING </a:t>
            </a:r>
          </a:p>
        </p:txBody>
      </p:sp>
      <p:sp>
        <p:nvSpPr>
          <p:cNvPr id="5" name="Content Placeholder 4"/>
          <p:cNvSpPr>
            <a:spLocks noGrp="1"/>
          </p:cNvSpPr>
          <p:nvPr>
            <p:ph idx="1"/>
          </p:nvPr>
        </p:nvSpPr>
        <p:spPr>
          <a:xfrm>
            <a:off x="450761" y="1429555"/>
            <a:ext cx="11586564" cy="5285144"/>
          </a:xfrm>
        </p:spPr>
        <p:txBody>
          <a:bodyPr>
            <a:normAutofit lnSpcReduction="10000"/>
          </a:bodyPr>
          <a:lstStyle/>
          <a:p>
            <a:pPr>
              <a:buClr>
                <a:srgbClr val="FF0000"/>
              </a:buClr>
              <a:buFont typeface="Wingdings" panose="05000000000000000000" pitchFamily="2" charset="2"/>
              <a:buChar char="v"/>
            </a:pPr>
            <a:r>
              <a:rPr lang="en-US" dirty="0" smtClean="0"/>
              <a:t> </a:t>
            </a:r>
            <a:r>
              <a:rPr lang="en-US" sz="2400" dirty="0" smtClean="0"/>
              <a:t>Guidance is a process through which a person gets an appropriate help to achieve the desirable aims in life.</a:t>
            </a:r>
          </a:p>
          <a:p>
            <a:pPr>
              <a:buClr>
                <a:srgbClr val="FF0000"/>
              </a:buClr>
              <a:buFont typeface="Wingdings" panose="05000000000000000000" pitchFamily="2" charset="2"/>
              <a:buChar char="v"/>
            </a:pPr>
            <a:endParaRPr lang="en-US" sz="2400" dirty="0" smtClean="0"/>
          </a:p>
          <a:p>
            <a:pPr>
              <a:buClr>
                <a:srgbClr val="FF0000"/>
              </a:buClr>
              <a:buFont typeface="Wingdings" panose="05000000000000000000" pitchFamily="2" charset="2"/>
              <a:buChar char="v"/>
            </a:pPr>
            <a:r>
              <a:rPr lang="en-US" sz="2400" dirty="0" smtClean="0"/>
              <a:t> ‘Guidance’ means ‘</a:t>
            </a:r>
            <a:r>
              <a:rPr lang="en-US" sz="2400" dirty="0" smtClean="0">
                <a:solidFill>
                  <a:schemeClr val="accent2">
                    <a:lumMod val="75000"/>
                  </a:schemeClr>
                </a:solidFill>
              </a:rPr>
              <a:t>to direct’, ‘to point out’ or ‘to show the path</a:t>
            </a:r>
            <a:r>
              <a:rPr lang="en-US" sz="2400" dirty="0" smtClean="0"/>
              <a:t>’. It is the assistance or help given by a more experienced person to a less experienced person to solve certain major problems( such as </a:t>
            </a:r>
            <a:r>
              <a:rPr lang="en-US" sz="2400" dirty="0" err="1" smtClean="0"/>
              <a:t>educational,vocational,personal</a:t>
            </a:r>
            <a:r>
              <a:rPr lang="en-US" sz="2400" dirty="0" smtClean="0"/>
              <a:t>, etc.) of the individual (less experienced).</a:t>
            </a:r>
          </a:p>
          <a:p>
            <a:pPr>
              <a:buClr>
                <a:srgbClr val="FF0000"/>
              </a:buClr>
              <a:buFont typeface="Wingdings" panose="05000000000000000000" pitchFamily="2" charset="2"/>
              <a:buChar char="v"/>
            </a:pPr>
            <a:endParaRPr lang="en-US" sz="2400" dirty="0" smtClean="0"/>
          </a:p>
          <a:p>
            <a:pPr>
              <a:buClr>
                <a:srgbClr val="FF0000"/>
              </a:buClr>
              <a:buFont typeface="Wingdings" panose="05000000000000000000" pitchFamily="2" charset="2"/>
              <a:buChar char="v"/>
            </a:pPr>
            <a:r>
              <a:rPr lang="en-US" sz="2400" dirty="0" smtClean="0"/>
              <a:t>  </a:t>
            </a:r>
            <a:r>
              <a:rPr lang="en-US" sz="2400" dirty="0"/>
              <a:t>I</a:t>
            </a:r>
            <a:r>
              <a:rPr lang="en-US" sz="2400" dirty="0" smtClean="0"/>
              <a:t>ts ultimate aim is to facilitate personal development. </a:t>
            </a:r>
          </a:p>
          <a:p>
            <a:pPr>
              <a:buClr>
                <a:srgbClr val="FF0000"/>
              </a:buClr>
              <a:buFont typeface="Wingdings" panose="05000000000000000000" pitchFamily="2" charset="2"/>
              <a:buChar char="v"/>
            </a:pPr>
            <a:endParaRPr lang="en-US" sz="2400" dirty="0" smtClean="0"/>
          </a:p>
          <a:p>
            <a:pPr>
              <a:buClr>
                <a:srgbClr val="FF0000"/>
              </a:buClr>
              <a:buFont typeface="Wingdings" panose="05000000000000000000" pitchFamily="2" charset="2"/>
              <a:buChar char="v"/>
            </a:pPr>
            <a:r>
              <a:rPr lang="en-US" sz="2400" dirty="0"/>
              <a:t> </a:t>
            </a:r>
            <a:r>
              <a:rPr lang="en-US" sz="2400" dirty="0" smtClean="0"/>
              <a:t> It is considered a concept as well as a process. As a concept, it is concerned with the optimal development of an individual. As a process, it helps a person in self </a:t>
            </a:r>
            <a:r>
              <a:rPr lang="en-US" sz="2400" dirty="0" err="1" smtClean="0"/>
              <a:t>understading</a:t>
            </a:r>
            <a:r>
              <a:rPr lang="en-US" sz="2400" dirty="0" smtClean="0"/>
              <a:t> and in self-direction.</a:t>
            </a:r>
          </a:p>
          <a:p>
            <a:pPr>
              <a:buClr>
                <a:srgbClr val="FF0000"/>
              </a:buClr>
              <a:buFont typeface="Wingdings" panose="05000000000000000000" pitchFamily="2" charset="2"/>
              <a:buChar char="v"/>
            </a:pPr>
            <a:endParaRPr lang="en-US" sz="2400" dirty="0" smtClean="0"/>
          </a:p>
        </p:txBody>
      </p:sp>
    </p:spTree>
    <p:extLst>
      <p:ext uri="{BB962C8B-B14F-4D97-AF65-F5344CB8AC3E}">
        <p14:creationId xmlns:p14="http://schemas.microsoft.com/office/powerpoint/2010/main" val="13535019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latin typeface="Aharoni" panose="02010803020104030203" pitchFamily="2" charset="-79"/>
                <a:cs typeface="Aharoni" panose="02010803020104030203" pitchFamily="2" charset="-79"/>
              </a:rPr>
              <a:t>DEFINITIONS</a:t>
            </a:r>
            <a:r>
              <a:rPr lang="en-US" sz="4000" dirty="0" smtClean="0">
                <a:latin typeface="Aharoni" panose="02010803020104030203" pitchFamily="2" charset="-79"/>
                <a:cs typeface="Aharoni" panose="02010803020104030203" pitchFamily="2" charset="-79"/>
              </a:rPr>
              <a:t> </a:t>
            </a:r>
            <a:endParaRPr lang="en-US" sz="40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89397" y="1429555"/>
            <a:ext cx="8784605" cy="4611807"/>
          </a:xfrm>
        </p:spPr>
        <p:txBody>
          <a:bodyPr>
            <a:normAutofit lnSpcReduction="10000"/>
          </a:bodyPr>
          <a:lstStyle/>
          <a:p>
            <a:pPr>
              <a:buClr>
                <a:srgbClr val="00B0F0"/>
              </a:buClr>
              <a:buFont typeface="Wingdings" panose="05000000000000000000" pitchFamily="2" charset="2"/>
              <a:buChar char="Ø"/>
            </a:pPr>
            <a:r>
              <a:rPr lang="en-US" sz="2200" dirty="0" smtClean="0"/>
              <a:t> According to </a:t>
            </a:r>
            <a:r>
              <a:rPr lang="en-US" sz="2200" b="1" dirty="0" smtClean="0">
                <a:solidFill>
                  <a:srgbClr val="FF0000"/>
                </a:solidFill>
              </a:rPr>
              <a:t>Chisholm </a:t>
            </a:r>
            <a:r>
              <a:rPr lang="en-US" sz="2200" dirty="0" smtClean="0"/>
              <a:t>: “Guidance seeks to help each individual become familiar with a wide range of information about himself; </a:t>
            </a:r>
            <a:r>
              <a:rPr lang="en-US" sz="2200" dirty="0"/>
              <a:t>h</a:t>
            </a:r>
            <a:r>
              <a:rPr lang="en-US" sz="2200" dirty="0" smtClean="0"/>
              <a:t>is interests, his abilities, his previous development in the various areas of living and his plans or ambitions for the future.”</a:t>
            </a:r>
          </a:p>
          <a:p>
            <a:pPr>
              <a:buClr>
                <a:srgbClr val="00B0F0"/>
              </a:buClr>
              <a:buFont typeface="Wingdings" panose="05000000000000000000" pitchFamily="2" charset="2"/>
              <a:buChar char="Ø"/>
            </a:pPr>
            <a:endParaRPr lang="en-US" sz="2200" dirty="0" smtClean="0"/>
          </a:p>
          <a:p>
            <a:pPr>
              <a:buClr>
                <a:srgbClr val="00B0F0"/>
              </a:buClr>
              <a:buFont typeface="Wingdings" panose="05000000000000000000" pitchFamily="2" charset="2"/>
              <a:buChar char="Ø"/>
            </a:pPr>
            <a:r>
              <a:rPr lang="en-US" sz="2200" dirty="0" smtClean="0"/>
              <a:t>According to </a:t>
            </a:r>
            <a:r>
              <a:rPr lang="en-US" sz="2200" b="1" dirty="0" smtClean="0">
                <a:solidFill>
                  <a:schemeClr val="accent5">
                    <a:lumMod val="75000"/>
                  </a:schemeClr>
                </a:solidFill>
              </a:rPr>
              <a:t>A J Jones </a:t>
            </a:r>
            <a:r>
              <a:rPr lang="en-US" sz="2200" dirty="0" smtClean="0"/>
              <a:t>: “ Guidance is an assistance, given to an individual in making intelligent choices and adjustments”.</a:t>
            </a:r>
          </a:p>
          <a:p>
            <a:pPr>
              <a:buClr>
                <a:srgbClr val="00B0F0"/>
              </a:buClr>
              <a:buFont typeface="Wingdings" panose="05000000000000000000" pitchFamily="2" charset="2"/>
              <a:buChar char="Ø"/>
            </a:pPr>
            <a:endParaRPr lang="en-US" sz="2200" dirty="0" smtClean="0"/>
          </a:p>
          <a:p>
            <a:pPr>
              <a:buClr>
                <a:srgbClr val="00B0F0"/>
              </a:buClr>
              <a:buFont typeface="Wingdings" panose="05000000000000000000" pitchFamily="2" charset="2"/>
              <a:buChar char="Ø"/>
            </a:pPr>
            <a:r>
              <a:rPr lang="en-US" sz="2200" dirty="0" smtClean="0"/>
              <a:t>According to  </a:t>
            </a:r>
            <a:r>
              <a:rPr lang="en-US" sz="2200" b="1" dirty="0" err="1" smtClean="0">
                <a:solidFill>
                  <a:srgbClr val="00B0F0"/>
                </a:solidFill>
              </a:rPr>
              <a:t>Dunsmoor</a:t>
            </a:r>
            <a:r>
              <a:rPr lang="en-US" sz="2200" b="1" dirty="0" smtClean="0">
                <a:solidFill>
                  <a:srgbClr val="00B0F0"/>
                </a:solidFill>
              </a:rPr>
              <a:t> and Miller </a:t>
            </a:r>
            <a:r>
              <a:rPr lang="en-US" sz="2200" dirty="0" smtClean="0"/>
              <a:t>: “ Guidance is a means of helping individuals to understand and use wisely the educational, vocational and personal opportunities, they have or can develop and as a form of systematic assistance, whereby students are aided in achieving satisfactory adjustments to school and life”.</a:t>
            </a:r>
          </a:p>
          <a:p>
            <a:pPr>
              <a:buClr>
                <a:srgbClr val="00B0F0"/>
              </a:buClr>
              <a:buFont typeface="Wingdings" panose="05000000000000000000" pitchFamily="2" charset="2"/>
              <a:buChar char="Ø"/>
            </a:pPr>
            <a:endParaRPr lang="en-US" sz="2200" dirty="0" smtClean="0"/>
          </a:p>
          <a:p>
            <a:pPr marL="0" indent="0">
              <a:buNone/>
            </a:pPr>
            <a:endParaRPr lang="en-US" dirty="0" smtClean="0"/>
          </a:p>
        </p:txBody>
      </p:sp>
    </p:spTree>
    <p:extLst>
      <p:ext uri="{BB962C8B-B14F-4D97-AF65-F5344CB8AC3E}">
        <p14:creationId xmlns:p14="http://schemas.microsoft.com/office/powerpoint/2010/main" val="19265662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u="sng" dirty="0" smtClean="0">
                <a:latin typeface="Aharoni" panose="02010803020104030203" pitchFamily="2" charset="-79"/>
                <a:cs typeface="Aharoni" panose="02010803020104030203" pitchFamily="2" charset="-79"/>
              </a:rPr>
              <a:t>NATURE</a:t>
            </a:r>
            <a:endParaRPr lang="en-US" sz="4000"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8393" y="1568161"/>
            <a:ext cx="10501528" cy="4871276"/>
          </a:xfrm>
        </p:spPr>
        <p:txBody>
          <a:bodyPr>
            <a:normAutofit/>
          </a:bodyPr>
          <a:lstStyle/>
          <a:p>
            <a:pPr>
              <a:buClr>
                <a:srgbClr val="C00000"/>
              </a:buClr>
              <a:buFont typeface="Wingdings" panose="05000000000000000000" pitchFamily="2" charset="2"/>
              <a:buChar char="ü"/>
            </a:pPr>
            <a:r>
              <a:rPr lang="en-US" sz="2000" dirty="0" smtClean="0"/>
              <a:t> It is a helping service. It helps to develop self-dependence and self-determination in the person to solve his difficulties and problems by himself.</a:t>
            </a:r>
          </a:p>
          <a:p>
            <a:pPr>
              <a:buClr>
                <a:srgbClr val="C00000"/>
              </a:buClr>
              <a:buFont typeface="Wingdings" panose="05000000000000000000" pitchFamily="2" charset="2"/>
              <a:buChar char="ü"/>
            </a:pPr>
            <a:r>
              <a:rPr lang="en-US" sz="2000" dirty="0"/>
              <a:t> </a:t>
            </a:r>
            <a:r>
              <a:rPr lang="en-US" sz="2000" dirty="0" smtClean="0"/>
              <a:t>It is a continuous process aimed at helping individuals to make sound decisions and adjustments to the various situations that arise from time to time.</a:t>
            </a:r>
          </a:p>
          <a:p>
            <a:pPr>
              <a:buClr>
                <a:srgbClr val="C00000"/>
              </a:buClr>
              <a:buFont typeface="Wingdings" panose="05000000000000000000" pitchFamily="2" charset="2"/>
              <a:buChar char="ü"/>
            </a:pPr>
            <a:r>
              <a:rPr lang="en-US" sz="2000" dirty="0" smtClean="0"/>
              <a:t>It is a problem-solving and multifaceted activity. Choice and problem  points are its distinctive concerns.</a:t>
            </a:r>
          </a:p>
          <a:p>
            <a:pPr>
              <a:buClr>
                <a:srgbClr val="C00000"/>
              </a:buClr>
              <a:buFont typeface="Wingdings" panose="05000000000000000000" pitchFamily="2" charset="2"/>
              <a:buChar char="ü"/>
            </a:pPr>
            <a:r>
              <a:rPr lang="en-US" sz="2000" dirty="0" smtClean="0"/>
              <a:t> It is assistance to the individual in the process of development rather than a direction in the development.</a:t>
            </a:r>
          </a:p>
          <a:p>
            <a:pPr>
              <a:buClr>
                <a:srgbClr val="C00000"/>
              </a:buClr>
              <a:buFont typeface="Wingdings" panose="05000000000000000000" pitchFamily="2" charset="2"/>
              <a:buChar char="ü"/>
            </a:pPr>
            <a:r>
              <a:rPr lang="en-US" sz="2000" dirty="0"/>
              <a:t> </a:t>
            </a:r>
            <a:r>
              <a:rPr lang="en-US" sz="2000" dirty="0" smtClean="0"/>
              <a:t>It is a generalized as well as a </a:t>
            </a:r>
            <a:r>
              <a:rPr lang="en-US" sz="2000" dirty="0" err="1" smtClean="0"/>
              <a:t>specialised</a:t>
            </a:r>
            <a:r>
              <a:rPr lang="en-US" sz="2000" dirty="0" smtClean="0"/>
              <a:t> service.</a:t>
            </a:r>
          </a:p>
          <a:p>
            <a:pPr>
              <a:buClr>
                <a:srgbClr val="C00000"/>
              </a:buClr>
              <a:buFont typeface="Wingdings" panose="05000000000000000000" pitchFamily="2" charset="2"/>
              <a:buChar char="ü"/>
            </a:pPr>
            <a:r>
              <a:rPr lang="en-US" sz="2000" dirty="0"/>
              <a:t> </a:t>
            </a:r>
            <a:r>
              <a:rPr lang="en-US" sz="2000" dirty="0" smtClean="0"/>
              <a:t>It is a service meant for all. </a:t>
            </a:r>
          </a:p>
          <a:p>
            <a:pPr marL="0" indent="0">
              <a:buClr>
                <a:srgbClr val="C00000"/>
              </a:buClr>
              <a:buNone/>
            </a:pPr>
            <a:endParaRPr lang="en-US" sz="2000" dirty="0" smtClean="0"/>
          </a:p>
          <a:p>
            <a:pPr>
              <a:buClr>
                <a:srgbClr val="C00000"/>
              </a:buClr>
              <a:buFont typeface="Wingdings" panose="05000000000000000000" pitchFamily="2" charset="2"/>
              <a:buChar char="ü"/>
            </a:pPr>
            <a:endParaRPr lang="en-US" sz="2000" dirty="0" smtClean="0"/>
          </a:p>
          <a:p>
            <a:pPr>
              <a:buClr>
                <a:srgbClr val="C00000"/>
              </a:buClr>
              <a:buFont typeface="Wingdings" panose="05000000000000000000" pitchFamily="2" charset="2"/>
              <a:buChar char="ü"/>
            </a:pPr>
            <a:endParaRPr lang="en-US" dirty="0"/>
          </a:p>
        </p:txBody>
      </p:sp>
    </p:spTree>
    <p:extLst>
      <p:ext uri="{BB962C8B-B14F-4D97-AF65-F5344CB8AC3E}">
        <p14:creationId xmlns:p14="http://schemas.microsoft.com/office/powerpoint/2010/main" val="12550854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u="sng" dirty="0" smtClean="0">
                <a:latin typeface="Aharoni" panose="02010803020104030203" pitchFamily="2" charset="-79"/>
                <a:cs typeface="Aharoni" panose="02010803020104030203" pitchFamily="2" charset="-79"/>
              </a:rPr>
              <a:t>SCOPE</a:t>
            </a:r>
            <a:endParaRPr lang="en-US" sz="4000" b="1" u="sng"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86366" y="1390916"/>
            <a:ext cx="10779617" cy="5467084"/>
          </a:xfrm>
        </p:spPr>
        <p:txBody>
          <a:bodyPr>
            <a:noAutofit/>
          </a:bodyPr>
          <a:lstStyle/>
          <a:p>
            <a:r>
              <a:rPr lang="en-US" sz="2000" dirty="0" smtClean="0"/>
              <a:t>Guidance is helping an individual in every walk of his/her life, such as –</a:t>
            </a:r>
          </a:p>
          <a:p>
            <a:pPr marL="0" indent="0">
              <a:buNone/>
            </a:pPr>
            <a:endParaRPr lang="en-US" sz="2000" dirty="0" smtClean="0"/>
          </a:p>
          <a:p>
            <a:pPr lvl="1"/>
            <a:r>
              <a:rPr lang="en-US" sz="2000" dirty="0" smtClean="0"/>
              <a:t>In the selection of educational </a:t>
            </a:r>
            <a:r>
              <a:rPr lang="en-US" sz="2000" dirty="0" err="1" smtClean="0"/>
              <a:t>couses</a:t>
            </a:r>
            <a:r>
              <a:rPr lang="en-US" sz="2000" dirty="0" smtClean="0"/>
              <a:t> and profitable occupations</a:t>
            </a:r>
          </a:p>
          <a:p>
            <a:pPr lvl="1"/>
            <a:r>
              <a:rPr lang="en-US" sz="2000" dirty="0" smtClean="0"/>
              <a:t>In job placement</a:t>
            </a:r>
          </a:p>
          <a:p>
            <a:pPr lvl="1"/>
            <a:r>
              <a:rPr lang="en-US" sz="2000" dirty="0" smtClean="0"/>
              <a:t>Placement in the next stage of education and training </a:t>
            </a:r>
          </a:p>
          <a:p>
            <a:pPr lvl="1"/>
            <a:r>
              <a:rPr lang="en-US" sz="2000" dirty="0" smtClean="0"/>
              <a:t>Occupational surveys</a:t>
            </a:r>
          </a:p>
          <a:p>
            <a:pPr lvl="1"/>
            <a:r>
              <a:rPr lang="en-US" sz="2000" dirty="0" smtClean="0"/>
              <a:t>Improvement of study skills</a:t>
            </a:r>
          </a:p>
          <a:p>
            <a:pPr lvl="1"/>
            <a:r>
              <a:rPr lang="en-US" sz="2000" dirty="0" smtClean="0"/>
              <a:t>Maintenance of mental health</a:t>
            </a:r>
          </a:p>
          <a:p>
            <a:pPr lvl="1"/>
            <a:r>
              <a:rPr lang="en-US" sz="2000" dirty="0" smtClean="0"/>
              <a:t>Counselling </a:t>
            </a:r>
            <a:r>
              <a:rPr lang="en-US" sz="2000" dirty="0" err="1" smtClean="0"/>
              <a:t>regaring</a:t>
            </a:r>
            <a:r>
              <a:rPr lang="en-US" sz="2000" dirty="0" smtClean="0"/>
              <a:t> personal adjustment problems</a:t>
            </a:r>
          </a:p>
          <a:p>
            <a:pPr lvl="1"/>
            <a:r>
              <a:rPr lang="en-US" sz="2000" dirty="0" smtClean="0"/>
              <a:t>Identifying the gifted and the backward and helping them achieve the maximum</a:t>
            </a:r>
          </a:p>
          <a:p>
            <a:pPr marL="457200" lvl="1" indent="0">
              <a:buNone/>
            </a:pPr>
            <a:endParaRPr lang="en-US" sz="2000" dirty="0" smtClean="0"/>
          </a:p>
          <a:p>
            <a:pPr marL="457200" lvl="1" indent="0">
              <a:buNone/>
            </a:pPr>
            <a:endParaRPr lang="en-US" sz="2000" dirty="0"/>
          </a:p>
        </p:txBody>
      </p:sp>
    </p:spTree>
    <p:extLst>
      <p:ext uri="{BB962C8B-B14F-4D97-AF65-F5344CB8AC3E}">
        <p14:creationId xmlns:p14="http://schemas.microsoft.com/office/powerpoint/2010/main" val="417552254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Thus, </a:t>
            </a:r>
            <a:r>
              <a:rPr lang="en-US" sz="2400" b="1" dirty="0" smtClean="0">
                <a:solidFill>
                  <a:schemeClr val="accent5">
                    <a:lumMod val="75000"/>
                  </a:schemeClr>
                </a:solidFill>
              </a:rPr>
              <a:t>the concerns of  guidance are :</a:t>
            </a:r>
            <a:endParaRPr lang="en-US" sz="2400" b="1" dirty="0">
              <a:solidFill>
                <a:schemeClr val="accent5">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58764969"/>
              </p:ext>
            </p:extLst>
          </p:nvPr>
        </p:nvGraphicFramePr>
        <p:xfrm>
          <a:off x="597258" y="1361984"/>
          <a:ext cx="11412292" cy="549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Oval 5"/>
          <p:cNvSpPr/>
          <p:nvPr/>
        </p:nvSpPr>
        <p:spPr>
          <a:xfrm>
            <a:off x="2361128" y="2045044"/>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Educational </a:t>
            </a:r>
            <a:endParaRPr lang="en-US" sz="1600" dirty="0"/>
          </a:p>
        </p:txBody>
      </p:sp>
      <p:sp>
        <p:nvSpPr>
          <p:cNvPr id="7" name="Oval 6"/>
          <p:cNvSpPr/>
          <p:nvPr/>
        </p:nvSpPr>
        <p:spPr>
          <a:xfrm>
            <a:off x="5424153" y="2035750"/>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Vocational </a:t>
            </a:r>
            <a:endParaRPr lang="en-US" dirty="0"/>
          </a:p>
        </p:txBody>
      </p:sp>
      <p:sp>
        <p:nvSpPr>
          <p:cNvPr id="8" name="Oval 7"/>
          <p:cNvSpPr/>
          <p:nvPr/>
        </p:nvSpPr>
        <p:spPr>
          <a:xfrm>
            <a:off x="1066801" y="4001401"/>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Social </a:t>
            </a:r>
            <a:endParaRPr lang="en-US" dirty="0"/>
          </a:p>
        </p:txBody>
      </p:sp>
      <p:sp>
        <p:nvSpPr>
          <p:cNvPr id="9" name="Oval 8"/>
          <p:cNvSpPr/>
          <p:nvPr/>
        </p:nvSpPr>
        <p:spPr>
          <a:xfrm>
            <a:off x="8583772" y="2119947"/>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Avocational </a:t>
            </a:r>
            <a:endParaRPr lang="en-US" sz="1600" dirty="0"/>
          </a:p>
        </p:txBody>
      </p:sp>
      <p:sp>
        <p:nvSpPr>
          <p:cNvPr id="10" name="Oval 9"/>
          <p:cNvSpPr/>
          <p:nvPr/>
        </p:nvSpPr>
        <p:spPr>
          <a:xfrm>
            <a:off x="5677437" y="6101031"/>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Personal </a:t>
            </a:r>
            <a:endParaRPr lang="en-US" dirty="0"/>
          </a:p>
        </p:txBody>
      </p:sp>
      <p:sp>
        <p:nvSpPr>
          <p:cNvPr id="11" name="Oval 10"/>
          <p:cNvSpPr/>
          <p:nvPr/>
        </p:nvSpPr>
        <p:spPr>
          <a:xfrm>
            <a:off x="2219460" y="6101031"/>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Health </a:t>
            </a:r>
            <a:endParaRPr lang="en-US"/>
          </a:p>
        </p:txBody>
      </p:sp>
      <p:sp>
        <p:nvSpPr>
          <p:cNvPr id="12" name="Oval 11"/>
          <p:cNvSpPr/>
          <p:nvPr/>
        </p:nvSpPr>
        <p:spPr>
          <a:xfrm>
            <a:off x="8751195" y="6101030"/>
            <a:ext cx="1841679" cy="6954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Marital</a:t>
            </a:r>
            <a:endParaRPr lang="en-US"/>
          </a:p>
        </p:txBody>
      </p:sp>
      <p:sp>
        <p:nvSpPr>
          <p:cNvPr id="13" name="Oval 12"/>
          <p:cNvSpPr/>
          <p:nvPr/>
        </p:nvSpPr>
        <p:spPr>
          <a:xfrm>
            <a:off x="9942490" y="3946852"/>
            <a:ext cx="1938271" cy="80455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Moral </a:t>
            </a:r>
            <a:endParaRPr lang="en-US" dirty="0"/>
          </a:p>
        </p:txBody>
      </p:sp>
      <p:sp>
        <p:nvSpPr>
          <p:cNvPr id="15" name="Oval 14"/>
          <p:cNvSpPr/>
          <p:nvPr/>
        </p:nvSpPr>
        <p:spPr>
          <a:xfrm>
            <a:off x="4803821" y="3508198"/>
            <a:ext cx="3799268" cy="18158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GUIDANCE</a:t>
            </a:r>
            <a:r>
              <a:rPr lang="en-US" b="1" dirty="0"/>
              <a:t> </a:t>
            </a:r>
            <a:endParaRPr lang="en-US" dirty="0"/>
          </a:p>
        </p:txBody>
      </p:sp>
      <p:cxnSp>
        <p:nvCxnSpPr>
          <p:cNvPr id="17" name="Straight Connector 16"/>
          <p:cNvCxnSpPr>
            <a:stCxn id="15" idx="1"/>
            <a:endCxn id="6" idx="5"/>
          </p:cNvCxnSpPr>
          <p:nvPr/>
        </p:nvCxnSpPr>
        <p:spPr>
          <a:xfrm flipH="1" flipV="1">
            <a:off x="3933099" y="2638655"/>
            <a:ext cx="1427112" cy="11354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5" idx="0"/>
          </p:cNvCxnSpPr>
          <p:nvPr/>
        </p:nvCxnSpPr>
        <p:spPr>
          <a:xfrm flipV="1">
            <a:off x="6703455" y="2731208"/>
            <a:ext cx="0" cy="776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5" idx="6"/>
          </p:cNvCxnSpPr>
          <p:nvPr/>
        </p:nvCxnSpPr>
        <p:spPr>
          <a:xfrm flipV="1">
            <a:off x="8603089" y="4349130"/>
            <a:ext cx="1545463" cy="669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8961100" y="4688522"/>
            <a:ext cx="50893" cy="83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5" idx="7"/>
          </p:cNvCxnSpPr>
          <p:nvPr/>
        </p:nvCxnSpPr>
        <p:spPr>
          <a:xfrm flipV="1">
            <a:off x="8046699" y="2815406"/>
            <a:ext cx="1071543" cy="9587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5" idx="2"/>
            <a:endCxn id="8" idx="6"/>
          </p:cNvCxnSpPr>
          <p:nvPr/>
        </p:nvCxnSpPr>
        <p:spPr>
          <a:xfrm flipH="1" flipV="1">
            <a:off x="2908480" y="4349131"/>
            <a:ext cx="1895341" cy="669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15" idx="3"/>
          </p:cNvCxnSpPr>
          <p:nvPr/>
        </p:nvCxnSpPr>
        <p:spPr>
          <a:xfrm flipH="1">
            <a:off x="3933099" y="5058115"/>
            <a:ext cx="1427112" cy="12782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5" idx="4"/>
            <a:endCxn id="10" idx="0"/>
          </p:cNvCxnSpPr>
          <p:nvPr/>
        </p:nvCxnSpPr>
        <p:spPr>
          <a:xfrm flipH="1">
            <a:off x="6598277" y="5324039"/>
            <a:ext cx="105178" cy="77699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5" idx="5"/>
          </p:cNvCxnSpPr>
          <p:nvPr/>
        </p:nvCxnSpPr>
        <p:spPr>
          <a:xfrm>
            <a:off x="8046699" y="5058115"/>
            <a:ext cx="1788469" cy="104291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5842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Aharoni" panose="02010803020104030203" pitchFamily="2" charset="-79"/>
                <a:cs typeface="Aharoni" panose="02010803020104030203" pitchFamily="2" charset="-79"/>
              </a:rPr>
              <a:t>NEED AND IMPORTANCE</a:t>
            </a:r>
            <a:endParaRPr lang="en-US"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63639" y="1275008"/>
            <a:ext cx="10509161" cy="5422005"/>
          </a:xfrm>
        </p:spPr>
        <p:txBody>
          <a:bodyPr>
            <a:normAutofit lnSpcReduction="10000"/>
          </a:bodyPr>
          <a:lstStyle/>
          <a:p>
            <a:pPr>
              <a:buClr>
                <a:schemeClr val="accent2">
                  <a:lumMod val="75000"/>
                </a:schemeClr>
              </a:buClr>
              <a:buFont typeface="Wingdings" panose="05000000000000000000" pitchFamily="2" charset="2"/>
              <a:buChar char="q"/>
            </a:pPr>
            <a:r>
              <a:rPr lang="en-US" dirty="0"/>
              <a:t> </a:t>
            </a:r>
            <a:r>
              <a:rPr lang="en-US" sz="2200" dirty="0" smtClean="0"/>
              <a:t>It helps a person to develop his/her capabilities and prepares him/her to cope up with different situations.</a:t>
            </a:r>
          </a:p>
          <a:p>
            <a:pPr>
              <a:buClr>
                <a:schemeClr val="accent2">
                  <a:lumMod val="75000"/>
                </a:schemeClr>
              </a:buClr>
              <a:buFont typeface="Wingdings" panose="05000000000000000000" pitchFamily="2" charset="2"/>
              <a:buChar char="q"/>
            </a:pPr>
            <a:r>
              <a:rPr lang="en-US" sz="2200" dirty="0"/>
              <a:t> </a:t>
            </a:r>
            <a:r>
              <a:rPr lang="en-US" sz="2200" dirty="0" smtClean="0"/>
              <a:t>It helps an individual to adjust in his/her environment and act accordingly.</a:t>
            </a:r>
          </a:p>
          <a:p>
            <a:pPr>
              <a:buClr>
                <a:schemeClr val="accent2">
                  <a:lumMod val="75000"/>
                </a:schemeClr>
              </a:buClr>
              <a:buFont typeface="Wingdings" panose="05000000000000000000" pitchFamily="2" charset="2"/>
              <a:buChar char="q"/>
            </a:pPr>
            <a:r>
              <a:rPr lang="en-US" sz="2200" dirty="0"/>
              <a:t> </a:t>
            </a:r>
            <a:r>
              <a:rPr lang="en-US" sz="2200" dirty="0" smtClean="0"/>
              <a:t>It is needed after board exams to help the students to choose which stream is best for them.</a:t>
            </a:r>
          </a:p>
          <a:p>
            <a:pPr>
              <a:buClr>
                <a:schemeClr val="accent2">
                  <a:lumMod val="75000"/>
                </a:schemeClr>
              </a:buClr>
              <a:buFont typeface="Wingdings" panose="05000000000000000000" pitchFamily="2" charset="2"/>
              <a:buChar char="q"/>
            </a:pPr>
            <a:r>
              <a:rPr lang="en-US" sz="2200" dirty="0" smtClean="0"/>
              <a:t> It plays a very important role at the time of career selection  and helps youth to opt best career plan which gives meaning to their life.</a:t>
            </a:r>
          </a:p>
          <a:p>
            <a:pPr>
              <a:buClr>
                <a:schemeClr val="accent2">
                  <a:lumMod val="75000"/>
                </a:schemeClr>
              </a:buClr>
              <a:buFont typeface="Wingdings" panose="05000000000000000000" pitchFamily="2" charset="2"/>
              <a:buChar char="q"/>
            </a:pPr>
            <a:r>
              <a:rPr lang="en-US" sz="2200" dirty="0"/>
              <a:t> </a:t>
            </a:r>
            <a:r>
              <a:rPr lang="en-US" sz="2200" dirty="0" smtClean="0"/>
              <a:t>It is necessary to help an individual to attain the maturity of </a:t>
            </a:r>
            <a:r>
              <a:rPr lang="en-US" sz="2200" dirty="0" err="1" smtClean="0"/>
              <a:t>judgement</a:t>
            </a:r>
            <a:r>
              <a:rPr lang="en-US" sz="2200" dirty="0" smtClean="0"/>
              <a:t>, stability of emotions and volitional control which are the characteristics of </a:t>
            </a:r>
            <a:r>
              <a:rPr lang="en-US" sz="2200" dirty="0" err="1" smtClean="0"/>
              <a:t>sel</a:t>
            </a:r>
            <a:r>
              <a:rPr lang="en-US" sz="2200" dirty="0" smtClean="0"/>
              <a:t>-direction.</a:t>
            </a:r>
          </a:p>
          <a:p>
            <a:pPr>
              <a:buClr>
                <a:schemeClr val="accent2">
                  <a:lumMod val="75000"/>
                </a:schemeClr>
              </a:buClr>
              <a:buFont typeface="Wingdings" panose="05000000000000000000" pitchFamily="2" charset="2"/>
              <a:buChar char="q"/>
            </a:pPr>
            <a:r>
              <a:rPr lang="en-US" sz="2200" dirty="0" smtClean="0"/>
              <a:t> It helps to understand oneself , one’s talents, abilities and potentials as well as the limitations.</a:t>
            </a:r>
          </a:p>
          <a:p>
            <a:pPr>
              <a:buClr>
                <a:schemeClr val="accent2">
                  <a:lumMod val="75000"/>
                </a:schemeClr>
              </a:buClr>
              <a:buFont typeface="Wingdings" panose="05000000000000000000" pitchFamily="2" charset="2"/>
              <a:buChar char="q"/>
            </a:pPr>
            <a:r>
              <a:rPr lang="en-US" sz="2200" dirty="0"/>
              <a:t> </a:t>
            </a:r>
            <a:r>
              <a:rPr lang="en-US" sz="2200" dirty="0" smtClean="0"/>
              <a:t>It is very essential for students who do not complete their education due to fear of failure, bad conduct of peers and teachers. Guidance encourages them to complete their education and become successful.</a:t>
            </a:r>
          </a:p>
          <a:p>
            <a:pPr>
              <a:buClr>
                <a:schemeClr val="accent2">
                  <a:lumMod val="75000"/>
                </a:schemeClr>
              </a:buClr>
              <a:buFont typeface="Wingdings" panose="05000000000000000000" pitchFamily="2" charset="2"/>
              <a:buChar char="q"/>
            </a:pPr>
            <a:endParaRPr lang="en-US" sz="2200" dirty="0" smtClean="0"/>
          </a:p>
          <a:p>
            <a:pPr>
              <a:buClr>
                <a:schemeClr val="accent2">
                  <a:lumMod val="75000"/>
                </a:schemeClr>
              </a:buClr>
              <a:buFont typeface="Wingdings" panose="05000000000000000000" pitchFamily="2" charset="2"/>
              <a:buChar char="q"/>
            </a:pPr>
            <a:endParaRPr lang="en-US" dirty="0"/>
          </a:p>
        </p:txBody>
      </p:sp>
    </p:spTree>
    <p:extLst>
      <p:ext uri="{BB962C8B-B14F-4D97-AF65-F5344CB8AC3E}">
        <p14:creationId xmlns:p14="http://schemas.microsoft.com/office/powerpoint/2010/main" val="8319876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03225"/>
            <a:ext cx="10515600" cy="1325563"/>
          </a:xfrm>
        </p:spPr>
        <p:txBody>
          <a:bodyPr>
            <a:noAutofit/>
          </a:bodyPr>
          <a:lstStyle/>
          <a:p>
            <a:r>
              <a:rPr lang="en-US" sz="4800" dirty="0" smtClean="0">
                <a:latin typeface="Aharoni" panose="02010803020104030203" pitchFamily="2" charset="-79"/>
                <a:cs typeface="Aharoni" panose="02010803020104030203" pitchFamily="2" charset="-79"/>
              </a:rPr>
              <a:t/>
            </a:r>
            <a:br>
              <a:rPr lang="en-US" sz="4800" dirty="0" smtClean="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
            </a:r>
            <a:br>
              <a:rPr lang="en-US" sz="4800" dirty="0">
                <a:latin typeface="Aharoni" panose="02010803020104030203" pitchFamily="2" charset="-79"/>
                <a:cs typeface="Aharoni" panose="02010803020104030203" pitchFamily="2" charset="-79"/>
              </a:rPr>
            </a:br>
            <a:r>
              <a:rPr lang="en-US" sz="4800" dirty="0" smtClean="0">
                <a:latin typeface="Aharoni" panose="02010803020104030203" pitchFamily="2" charset="-79"/>
                <a:cs typeface="Aharoni" panose="02010803020104030203" pitchFamily="2" charset="-79"/>
              </a:rPr>
              <a:t/>
            </a:r>
            <a:br>
              <a:rPr lang="en-US" sz="4800" dirty="0" smtClean="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
            </a:r>
            <a:br>
              <a:rPr lang="en-US" sz="4800" dirty="0">
                <a:latin typeface="Aharoni" panose="02010803020104030203" pitchFamily="2" charset="-79"/>
                <a:cs typeface="Aharoni" panose="02010803020104030203" pitchFamily="2" charset="-79"/>
              </a:rPr>
            </a:br>
            <a:r>
              <a:rPr lang="en-US" sz="4800" dirty="0">
                <a:latin typeface="Aharoni" panose="02010803020104030203" pitchFamily="2" charset="-79"/>
                <a:cs typeface="Aharoni" panose="02010803020104030203" pitchFamily="2" charset="-79"/>
              </a:rPr>
              <a:t> </a:t>
            </a:r>
            <a:r>
              <a:rPr lang="en-US" sz="4800" dirty="0" smtClean="0">
                <a:latin typeface="Aharoni" panose="02010803020104030203" pitchFamily="2" charset="-79"/>
                <a:cs typeface="Aharoni" panose="02010803020104030203" pitchFamily="2" charset="-79"/>
              </a:rPr>
              <a:t>   DIFFERENT TYPES OF GUIDANCE</a:t>
            </a:r>
            <a:endParaRPr lang="en-US"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9361917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200</TotalTime>
  <Words>913</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Aharoni</vt:lpstr>
      <vt:lpstr>Algerian</vt:lpstr>
      <vt:lpstr>Arial</vt:lpstr>
      <vt:lpstr>Calibri</vt:lpstr>
      <vt:lpstr>Trebuchet MS</vt:lpstr>
      <vt:lpstr>Vrinda</vt:lpstr>
      <vt:lpstr>Wingdings</vt:lpstr>
      <vt:lpstr>Wingdings 3</vt:lpstr>
      <vt:lpstr>Facet</vt:lpstr>
      <vt:lpstr>PPT : GUIDANCE </vt:lpstr>
      <vt:lpstr>PowerPoint Presentation</vt:lpstr>
      <vt:lpstr>MEANING </vt:lpstr>
      <vt:lpstr>DEFINITIONS </vt:lpstr>
      <vt:lpstr>NATURE</vt:lpstr>
      <vt:lpstr>SCOPE</vt:lpstr>
      <vt:lpstr>Thus, the concerns of  guidance are :</vt:lpstr>
      <vt:lpstr>NEED AND IMPORTANCE</vt:lpstr>
      <vt:lpstr>        DIFFERENT TYPES OF GUIDANCE</vt:lpstr>
      <vt:lpstr>PowerPoint Presentation</vt:lpstr>
      <vt:lpstr>PowerPoint Presentation</vt:lpstr>
      <vt:lpstr>PowerPoint Presentation</vt:lpstr>
      <vt:lpstr>                  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sumanametya1992@gmail.com</dc:creator>
  <cp:lastModifiedBy>sumanametya1992@gmail.com</cp:lastModifiedBy>
  <cp:revision>30</cp:revision>
  <dcterms:created xsi:type="dcterms:W3CDTF">2019-11-07T18:35:47Z</dcterms:created>
  <dcterms:modified xsi:type="dcterms:W3CDTF">2022-08-17T00:44:34Z</dcterms:modified>
</cp:coreProperties>
</file>