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A72"/>
    <a:srgbClr val="003399"/>
    <a:srgbClr val="454A06"/>
    <a:srgbClr val="5E284C"/>
    <a:srgbClr val="12561A"/>
    <a:srgbClr val="E0A0C5"/>
    <a:srgbClr val="008000"/>
    <a:srgbClr val="E874AE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660"/>
  </p:normalViewPr>
  <p:slideViewPr>
    <p:cSldViewPr>
      <p:cViewPr>
        <p:scale>
          <a:sx n="45" d="100"/>
          <a:sy n="45" d="100"/>
        </p:scale>
        <p:origin x="-1282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B0001-2F1A-4C4A-9D7E-660F64795F01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50942-F315-4692-9F59-F782EFB499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0942-F315-4692-9F59-F782EFB499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0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0942-F315-4692-9F59-F782EFB4998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00">
    <p:dissolve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00">
    <p:dissolve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2000">
    <p:dissolve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2000">
    <p:dissolve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DE433B-BC84-4F33-AFDD-7E84E48B50C6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4BAA47-72B6-4D6A-A1AA-4499121ACF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 advTm="2000">
    <p:dissolve/>
    <p:sndAc>
      <p:stSnd>
        <p:snd r:embed="rId13" name="breez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sz="5400" dirty="0" smtClean="0">
                <a:solidFill>
                  <a:schemeClr val="bg1"/>
                </a:solidFill>
              </a:rPr>
              <a:t>অপসঙ্গতিবিধান</a:t>
            </a:r>
            <a:r>
              <a:rPr lang="en-US" sz="5400" dirty="0" smtClean="0">
                <a:solidFill>
                  <a:schemeClr val="bg1"/>
                </a:solidFill>
              </a:rPr>
              <a:t/>
            </a:r>
            <a:br>
              <a:rPr lang="en-US" sz="5400" dirty="0" smtClean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:\bullying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933" y="3200400"/>
            <a:ext cx="6477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2000">
    <p:wheel spokes="8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6933"/>
            <a:ext cx="7242048" cy="1371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1256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67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5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3505200" cy="42672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8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গ্রন্থপঞ্জি</a:t>
            </a:r>
            <a:r>
              <a:rPr lang="bn-IN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 marL="0" indent="0">
              <a:buNone/>
            </a:pPr>
            <a:r>
              <a:rPr lang="bn-IN" sz="4800" i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নির্দেশনা ও </a:t>
            </a:r>
          </a:p>
          <a:p>
            <a:pPr marL="0" indent="0">
              <a:buNone/>
            </a:pPr>
            <a:r>
              <a:rPr lang="bn-IN" sz="4800" i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পরামর্শ</a:t>
            </a:r>
            <a:r>
              <a:rPr lang="bn-IN" sz="4800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n-IN" sz="4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পালদেবাশিষ)</a:t>
            </a:r>
            <a:endParaRPr lang="en-US" sz="48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3962400" cy="4324369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b="1" i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শিক্ষায় সঙ্গতি-অপসঙ্গতি ও নির্দেশনা</a:t>
            </a:r>
          </a:p>
          <a:p>
            <a:pPr marL="0" indent="0">
              <a:buNone/>
            </a:pPr>
            <a:r>
              <a:rPr lang="bn-IN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(ঘোষ সনৎ কুমার</a:t>
            </a:r>
            <a:r>
              <a:rPr lang="bn-IN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4798850"/>
      </p:ext>
    </p:extLst>
  </p:cSld>
  <p:clrMapOvr>
    <a:masterClrMapping/>
  </p:clrMapOvr>
  <p:transition spd="med" advTm="2000">
    <p:cover dir="rd"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sz="67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MALADJUSTMENT</a:t>
            </a:r>
            <a:endParaRPr lang="en-US" sz="67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6705600" cy="484632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bn-IN" sz="4400" b="1" u="dbl" dirty="0">
                <a:solidFill>
                  <a:schemeClr val="accent3">
                    <a:lumMod val="75000"/>
                  </a:schemeClr>
                </a:solidFill>
              </a:rPr>
              <a:t>সংজ্ঞা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bn-IN" sz="4400" b="1" u="dbl" dirty="0">
                <a:solidFill>
                  <a:schemeClr val="accent3">
                    <a:lumMod val="75000"/>
                  </a:schemeClr>
                </a:solidFill>
              </a:rPr>
              <a:t>অপসঙ্গতিবিধানের প্রকার</a:t>
            </a:r>
            <a:r>
              <a:rPr lang="bn-IN" sz="4000" dirty="0"/>
              <a:t>– </a:t>
            </a:r>
            <a:endParaRPr lang="en-US" sz="4000" dirty="0" smtClean="0"/>
          </a:p>
          <a:p>
            <a:pPr lvl="0">
              <a:buNone/>
            </a:pPr>
            <a:r>
              <a:rPr lang="bn-IN" sz="4000" b="1" dirty="0">
                <a:solidFill>
                  <a:schemeClr val="accent6">
                    <a:lumMod val="75000"/>
                  </a:schemeClr>
                </a:solidFill>
              </a:rPr>
              <a:t>১।</a:t>
            </a:r>
            <a:r>
              <a:rPr lang="bn-IN" sz="4000" b="1" u="dbl" dirty="0" smtClean="0">
                <a:solidFill>
                  <a:schemeClr val="accent6">
                    <a:lumMod val="75000"/>
                  </a:schemeClr>
                </a:solidFill>
              </a:rPr>
              <a:t>বদমেজাজ</a:t>
            </a:r>
            <a:endParaRPr lang="en-US" sz="4000" b="1" u="db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n-IN" sz="4000" b="1" dirty="0">
                <a:solidFill>
                  <a:schemeClr val="accent6">
                    <a:lumMod val="75000"/>
                  </a:schemeClr>
                </a:solidFill>
              </a:rPr>
              <a:t>২।</a:t>
            </a:r>
            <a:r>
              <a:rPr lang="bn-IN" sz="4000" b="1" u="dbl" dirty="0">
                <a:solidFill>
                  <a:schemeClr val="accent6">
                    <a:lumMod val="75000"/>
                  </a:schemeClr>
                </a:solidFill>
              </a:rPr>
              <a:t>নেতিবাচক </a:t>
            </a:r>
            <a:r>
              <a:rPr lang="bn-IN" sz="4000" b="1" u="dbl" dirty="0" smtClean="0">
                <a:solidFill>
                  <a:schemeClr val="accent6">
                    <a:lumMod val="75000"/>
                  </a:schemeClr>
                </a:solidFill>
              </a:rPr>
              <a:t>মনোভাব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</a:rPr>
              <a:t>৩</a:t>
            </a:r>
            <a:r>
              <a:rPr lang="bn-IN" sz="4000" b="1" dirty="0">
                <a:solidFill>
                  <a:schemeClr val="accent6">
                    <a:lumMod val="75000"/>
                  </a:schemeClr>
                </a:solidFill>
              </a:rPr>
              <a:t>।</a:t>
            </a:r>
            <a:r>
              <a:rPr lang="bn-IN" sz="4000" b="1" u="dbl" dirty="0">
                <a:solidFill>
                  <a:schemeClr val="accent6">
                    <a:lumMod val="75000"/>
                  </a:schemeClr>
                </a:solidFill>
              </a:rPr>
              <a:t>স্কুল </a:t>
            </a:r>
            <a:r>
              <a:rPr lang="bn-IN" sz="4000" b="1" u="dbl" dirty="0" smtClean="0">
                <a:solidFill>
                  <a:schemeClr val="accent6">
                    <a:lumMod val="75000"/>
                  </a:schemeClr>
                </a:solidFill>
              </a:rPr>
              <a:t>পালানো</a:t>
            </a:r>
            <a:endParaRPr lang="en-US" sz="40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</a:rPr>
              <a:t>৪</a:t>
            </a:r>
            <a:r>
              <a:rPr lang="bn-IN" sz="4000" b="1" dirty="0">
                <a:solidFill>
                  <a:schemeClr val="accent6">
                    <a:lumMod val="75000"/>
                  </a:schemeClr>
                </a:solidFill>
              </a:rPr>
              <a:t>।</a:t>
            </a:r>
            <a:r>
              <a:rPr lang="bn-IN" sz="4000" b="1" u="dbl" dirty="0">
                <a:solidFill>
                  <a:schemeClr val="accent6">
                    <a:lumMod val="75000"/>
                  </a:schemeClr>
                </a:solidFill>
              </a:rPr>
              <a:t>চুরি করা </a:t>
            </a:r>
            <a:endParaRPr lang="en-US" sz="4000" b="1" u="db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bn-IN" sz="4000" b="1" dirty="0">
                <a:solidFill>
                  <a:schemeClr val="accent6">
                    <a:lumMod val="75000"/>
                  </a:schemeClr>
                </a:solidFill>
              </a:rPr>
              <a:t>৫।</a:t>
            </a:r>
            <a:r>
              <a:rPr lang="bn-IN" sz="4000" b="1" u="dbl" dirty="0">
                <a:solidFill>
                  <a:schemeClr val="accent6">
                    <a:lumMod val="75000"/>
                  </a:schemeClr>
                </a:solidFill>
              </a:rPr>
              <a:t>আক্রমনধর্মীতা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endParaRPr lang="en-US" b="1" dirty="0" smtClean="0"/>
          </a:p>
        </p:txBody>
      </p:sp>
    </p:spTree>
  </p:cSld>
  <p:clrMapOvr>
    <a:masterClrMapping/>
  </p:clrMapOvr>
  <p:transition spd="med" advTm="2000">
    <p:split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0"/>
            <a:ext cx="8229600" cy="1143000"/>
          </a:xfrm>
        </p:spPr>
        <p:txBody>
          <a:bodyPr/>
          <a:lstStyle/>
          <a:p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8717280" cy="5105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3500" b="1" i="1" u="heavy" dirty="0">
                <a:solidFill>
                  <a:schemeClr val="accent2">
                    <a:lumMod val="75000"/>
                  </a:schemeClr>
                </a:solidFill>
              </a:rPr>
              <a:t>Wilson and Miller</a:t>
            </a:r>
            <a:r>
              <a:rPr lang="en-US" sz="35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IN" b="1" dirty="0"/>
              <a:t>মতে-</a:t>
            </a:r>
            <a:r>
              <a:rPr lang="bn-IN" dirty="0"/>
              <a:t> </a:t>
            </a:r>
            <a:r>
              <a:rPr lang="bn-IN" sz="3200" b="1" dirty="0">
                <a:solidFill>
                  <a:schemeClr val="accent4">
                    <a:lumMod val="75000"/>
                  </a:schemeClr>
                </a:solidFill>
              </a:rPr>
              <a:t>অপঙ্গতি হল এমন এক আচরণবিধি </a:t>
            </a:r>
            <a:r>
              <a:rPr lang="bn-IN" sz="3200" b="1" dirty="0" smtClean="0">
                <a:solidFill>
                  <a:schemeClr val="accent4">
                    <a:lumMod val="75000"/>
                  </a:schemeClr>
                </a:solidFill>
              </a:rPr>
              <a:t>যা </a:t>
            </a:r>
            <a:r>
              <a:rPr lang="bn-IN" sz="3200" b="1" dirty="0">
                <a:solidFill>
                  <a:schemeClr val="accent4">
                    <a:lumMod val="75000"/>
                  </a:schemeClr>
                </a:solidFill>
              </a:rPr>
              <a:t>ব্যক্তিকে যে সমাজের বিরুদ্বাচরণ করতে উদ্ভুদ্ধ করে ।এর এই আচরণের মূলে আছে ব্যক্তির চাহিদা ও পরিতৃপ্তি অভাব </a:t>
            </a:r>
            <a:r>
              <a:rPr lang="bn-IN" sz="3200" b="1" dirty="0" smtClean="0">
                <a:solidFill>
                  <a:schemeClr val="accent4">
                    <a:lumMod val="75000"/>
                  </a:schemeClr>
                </a:solidFill>
              </a:rPr>
              <a:t>।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500" b="1" i="1" u="heavy" dirty="0">
                <a:solidFill>
                  <a:srgbClr val="990099"/>
                </a:solidFill>
              </a:rPr>
              <a:t>H.W.BERNARD</a:t>
            </a:r>
            <a:r>
              <a:rPr lang="en-US" b="1" dirty="0"/>
              <a:t> </a:t>
            </a:r>
            <a:r>
              <a:rPr lang="bn-IN" b="1" dirty="0"/>
              <a:t>মতে </a:t>
            </a:r>
            <a:r>
              <a:rPr lang="bn-IN" sz="3200" dirty="0"/>
              <a:t>–</a:t>
            </a:r>
            <a:r>
              <a:rPr lang="bn-IN" sz="3200" b="1" dirty="0">
                <a:solidFill>
                  <a:srgbClr val="FFC000"/>
                </a:solidFill>
              </a:rPr>
              <a:t>সংগতিবিধান বা অপসংতি নির্ভর করে ব্যক্তির মৌলিক চাহিদা পূরণের উপায় এবং কিভাবে তা পূরণের ইচ্ছে তার উপর।</a:t>
            </a:r>
            <a:endParaRPr lang="en-US" sz="3200" b="1" dirty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</a:rPr>
              <a:t>                  </a:t>
            </a:r>
            <a:r>
              <a:rPr lang="bn-IN" sz="6600" u="sng" spc="-15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সংজ্ঞা</a:t>
            </a:r>
            <a:endParaRPr lang="en-US" sz="6600" u="sng" spc="-15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3069194"/>
      </p:ext>
    </p:extLst>
  </p:cSld>
  <p:clrMapOvr>
    <a:masterClrMapping/>
  </p:clrMapOvr>
  <p:transition spd="med" advTm="2000">
    <p:strips dir="ru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33" y="228600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bn-IN" sz="4900" u="db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অপসঙ্গতিবিধানের প্রকার</a:t>
            </a:r>
            <a:r>
              <a:rPr lang="bn-IN" sz="49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4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98"/>
            <a:ext cx="7239000" cy="4741237"/>
          </a:xfrm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>
                <a:solidFill>
                  <a:srgbClr val="E874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বদমেজাজ</a:t>
            </a:r>
            <a:r>
              <a:rPr lang="en-US" sz="4400" b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5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</a:p>
          <a:p>
            <a:pPr marL="0" lvl="0" indent="0">
              <a:buNone/>
            </a:pPr>
            <a:r>
              <a:rPr lang="en-US" sz="4800" b="1" dirty="0" smtClean="0"/>
              <a:t>   </a:t>
            </a:r>
            <a:endParaRPr lang="en-US" sz="4800" b="1" u="dbl" dirty="0" smtClean="0">
              <a:solidFill>
                <a:srgbClr val="6699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অবহেলা,সহানুভূতির অভাব ,স্বাধীনভাবে কাজ করবার সু্যোগের অভাব ইত্যাদি এই ধরনের আচরণের কারণ ।</a:t>
            </a:r>
            <a:endParaRPr lang="en-US" sz="2400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প্রতিকারের জন্য প্রয়োজন স্নেহ,ভালোবাসা,আত্মস্বীকৃতি,স্বাধীনতা,বিভিন্ন সহপাঠক্রমিক কার্যাবলীতে অংশগ্রহন ও পরামর্শদান </a:t>
            </a: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।</a:t>
            </a:r>
            <a:endParaRPr lang="en-US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F:\ishita\antisocialpersonalitydisorder_zps13fbc47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933" y="990600"/>
            <a:ext cx="3200400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608215"/>
      </p:ext>
    </p:extLst>
  </p:cSld>
  <p:clrMapOvr>
    <a:masterClrMapping/>
  </p:clrMapOvr>
  <p:transition spd="med" advTm="2000">
    <p:split orient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7"/>
            <a:ext cx="7242048" cy="1143000"/>
          </a:xfrm>
        </p:spPr>
        <p:txBody>
          <a:bodyPr>
            <a:normAutofit/>
          </a:bodyPr>
          <a:lstStyle/>
          <a:p>
            <a:r>
              <a:rPr lang="bn-IN" sz="6000" cap="none" spc="-300" dirty="0" smtClean="0">
                <a:solidFill>
                  <a:srgbClr val="C24A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নেতিবাচক মনোভাব</a:t>
            </a:r>
            <a:endParaRPr lang="en-US" sz="5400" cap="none" spc="-300" dirty="0">
              <a:solidFill>
                <a:srgbClr val="C24A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322741" y="5334000"/>
            <a:ext cx="4812792" cy="12573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প্রতিকারের জন্য </a:t>
            </a:r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</a:rPr>
              <a:t>স্বাধীনতা </a:t>
            </a:r>
            <a:r>
              <a:rPr lang="bn-IN" sz="2400" dirty="0">
                <a:solidFill>
                  <a:schemeClr val="accent4">
                    <a:lumMod val="75000"/>
                  </a:schemeClr>
                </a:solidFill>
              </a:rPr>
              <a:t>ও আত্মপ্রচেষ্টার চাহিদাকে পরিতৃপ্ত </a:t>
            </a:r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</a:rPr>
              <a:t>করা</a:t>
            </a:r>
            <a:r>
              <a:rPr lang="bn-IN" dirty="0" smtClean="0">
                <a:solidFill>
                  <a:srgbClr val="FF6600"/>
                </a:solidFill>
              </a:rPr>
              <a:t>।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898392" cy="4114800"/>
          </a:xfrm>
        </p:spPr>
        <p:txBody>
          <a:bodyPr>
            <a:normAutofit/>
          </a:bodyPr>
          <a:lstStyle/>
          <a:p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নেতিবাচক মনোভাব বলতে শিক্ষার্থীদের দোষ খুজে বের করা । যে কোণ ধরনের নির্দেশ অবমাননা বা সহযোগিতা না করা ।অনুরোধ না মানা অথবা কোন নিয়মের বিপক্ষে নিজের খুশিমত কাজ করার অভ্যাস বা প্রবৃত্তিকে বোঝায়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ishita\Bullying_Físi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191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738471"/>
      </p:ext>
    </p:extLst>
  </p:cSld>
  <p:clrMapOvr>
    <a:masterClrMapping/>
  </p:clrMapOvr>
  <p:transition spd="med" advTm="2000">
    <p:wedg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1219200"/>
            <a:ext cx="3429000" cy="2057400"/>
          </a:xfrm>
        </p:spPr>
        <p:txBody>
          <a:bodyPr>
            <a:normAutofit/>
          </a:bodyPr>
          <a:lstStyle/>
          <a:p>
            <a:r>
              <a:rPr lang="bn-IN" sz="4800" u="dbl" dirty="0" smtClean="0">
                <a:solidFill>
                  <a:srgbClr val="FF6600"/>
                </a:solidFill>
              </a:rPr>
              <a:t>স্কুল পালানো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410200" y="3352800"/>
            <a:ext cx="3581400" cy="3513667"/>
          </a:xfrm>
        </p:spPr>
        <p:txBody>
          <a:bodyPr>
            <a:noAutofit/>
          </a:bodyPr>
          <a:lstStyle/>
          <a:p>
            <a:pPr lvl="0"/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অনুমতি ব্যতিত নির্দিষ্ট সময়ের আগে বিদ্যালয় ত্যাগ করাকে স্কুল পালানো বলে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।</a:t>
            </a:r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 প্রতিকারের জন্য  প্রয়োজন হল বিদ্যালয়ের পরিবেশ উন্নত করা । </a:t>
            </a:r>
            <a:r>
              <a:rPr lang="b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পঠন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পাঠন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আকর্ষণিয় </a:t>
            </a:r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 । ছাত্র শিক্ষক সম্পর্ক গড়ে তোলা এবং স্বতঃস্ফূর্ত শৃঙ্খলার উপর জোড় দেওয়া ইত্যাদি ।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F:\MALADJUSTMEN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4" r="11364"/>
          <a:stretch>
            <a:fillRect/>
          </a:stretch>
        </p:blipFill>
        <p:spPr bwMode="auto">
          <a:xfrm>
            <a:off x="762000" y="1066800"/>
            <a:ext cx="4206875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98295"/>
      </p:ext>
    </p:extLst>
  </p:cSld>
  <p:clrMapOvr>
    <a:masterClrMapping/>
  </p:clrMapOvr>
  <p:transition spd="med" advTm="2000">
    <p:wheel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8000" u="dbl" dirty="0" smtClean="0"/>
              <a:t>                                                  </a:t>
            </a:r>
            <a:r>
              <a:rPr lang="bn-IN" sz="8000" dirty="0" smtClean="0">
                <a:solidFill>
                  <a:srgbClr val="5E284C"/>
                </a:solidFill>
              </a:rPr>
              <a:t>চুরি </a:t>
            </a:r>
            <a:r>
              <a:rPr lang="bn-IN" sz="8000" dirty="0">
                <a:solidFill>
                  <a:srgbClr val="5E284C"/>
                </a:solidFill>
              </a:rPr>
              <a:t>করা </a:t>
            </a:r>
            <a:endParaRPr lang="en-US" sz="8000" dirty="0">
              <a:solidFill>
                <a:srgbClr val="5E284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flipV="1">
            <a:off x="4995333" y="0"/>
            <a:ext cx="4114800" cy="1524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733800" cy="520995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bn-IN" sz="2400" b="1" spc="-150" dirty="0">
                <a:solidFill>
                  <a:srgbClr val="C24A72"/>
                </a:solidFill>
              </a:rPr>
              <a:t>বিদ্যালয়ে এমন অনেক ছেলেমেয়েদের দেখা যায়, যাদের অভ্যাস সহপাঠীদের </a:t>
            </a:r>
            <a:r>
              <a:rPr lang="bn-IN" sz="2400" b="1" spc="-150" dirty="0" smtClean="0">
                <a:solidFill>
                  <a:srgbClr val="C24A72"/>
                </a:solidFill>
              </a:rPr>
              <a:t>বইখাতা,পেনসিল,টিফিন,ছাতা,চুরিকরা,বাড়িতেবাবামায়ের </a:t>
            </a:r>
            <a:r>
              <a:rPr lang="bn-IN" sz="2400" b="1" spc="-150" dirty="0">
                <a:solidFill>
                  <a:srgbClr val="C24A72"/>
                </a:solidFill>
              </a:rPr>
              <a:t>অলক্ষ্যে টাকা পয়সা নিয়ে নেওয়া ।অনেক সময় এই কেবল বিদ্যালয়ে,গৃহে সীমাবদ্ধ থাকে না ,পাড়া প্রতিবেশিদের জিনিসপত্র ও চূরি করতে থাকে </a:t>
            </a:r>
            <a:r>
              <a:rPr lang="bn-IN" sz="2400" b="1" spc="-150" dirty="0" smtClean="0">
                <a:solidFill>
                  <a:srgbClr val="C24A72"/>
                </a:solidFill>
              </a:rPr>
              <a:t>।</a:t>
            </a:r>
            <a:r>
              <a:rPr lang="bn-IN" sz="2400" dirty="0"/>
              <a:t>।</a:t>
            </a:r>
            <a:r>
              <a:rPr lang="bn-IN" sz="2400" b="1" dirty="0">
                <a:solidFill>
                  <a:schemeClr val="accent2">
                    <a:lumMod val="75000"/>
                  </a:schemeClr>
                </a:solidFill>
              </a:rPr>
              <a:t>তাই প্রথমে চুরি করার কারণ বের করে প্রতিকারের ব্যবস্থা কর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তে হবে।</a:t>
            </a:r>
            <a:r>
              <a:rPr lang="bn-IN" sz="2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bn-IN" sz="2400" dirty="0"/>
              <a:t>	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b="1" spc="-1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F:\ishita\teen-violence-198x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75073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-643910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0352" lvl="2" algn="justLow">
              <a:spcBef>
                <a:spcPts val="400"/>
              </a:spcBef>
              <a:buClr>
                <a:srgbClr val="F9B639"/>
              </a:buClr>
              <a:buSzPct val="60000"/>
            </a:pPr>
            <a:r>
              <a:rPr lang="bn-IN" sz="6500" dirty="0">
                <a:solidFill>
                  <a:prstClr val="black"/>
                </a:solidFill>
              </a:rPr>
              <a:t>	</a:t>
            </a:r>
            <a:endParaRPr lang="en-US" sz="6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04380"/>
      </p:ext>
    </p:extLst>
  </p:cSld>
  <p:clrMapOvr>
    <a:masterClrMapping/>
  </p:clrMapOvr>
  <p:transition spd="med" advTm="2000">
    <p:blinds dir="vert"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</a:t>
            </a:r>
            <a:r>
              <a:rPr lang="bn-IN" sz="6000" u="dbl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আক্রমনধর্মীতা</a:t>
            </a:r>
            <a:endParaRPr lang="en-US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justLow"/>
            <a:r>
              <a:rPr lang="bn-IN" sz="2400" b="1" dirty="0">
                <a:solidFill>
                  <a:srgbClr val="009900"/>
                </a:solidFill>
              </a:rPr>
              <a:t>গৃহে পিতামাতার প্রতি চড়া মেজাজে কথাবলা</a:t>
            </a:r>
            <a:r>
              <a:rPr lang="en-US" sz="2400" b="1" i="1" dirty="0">
                <a:solidFill>
                  <a:srgbClr val="009900"/>
                </a:solidFill>
              </a:rPr>
              <a:t>  </a:t>
            </a:r>
            <a:r>
              <a:rPr lang="bn-IN" sz="2400" b="1" dirty="0">
                <a:solidFill>
                  <a:srgbClr val="009900"/>
                </a:solidFill>
              </a:rPr>
              <a:t>ও বিদ্যালয়ে শিক্ষকদের </a:t>
            </a:r>
            <a:r>
              <a:rPr lang="bn-IN" sz="2400" b="1" dirty="0" smtClean="0">
                <a:solidFill>
                  <a:srgbClr val="009900"/>
                </a:solidFill>
              </a:rPr>
              <a:t>সা</a:t>
            </a:r>
            <a:r>
              <a:rPr lang="en-US" sz="2400" b="1" dirty="0" smtClean="0">
                <a:solidFill>
                  <a:srgbClr val="009900"/>
                </a:solidFill>
              </a:rPr>
              <a:t>থে</a:t>
            </a:r>
            <a:r>
              <a:rPr lang="bn-IN" sz="2400" b="1" dirty="0" smtClean="0">
                <a:solidFill>
                  <a:srgbClr val="009900"/>
                </a:solidFill>
              </a:rPr>
              <a:t>তর্ককরা,ছোটো</a:t>
            </a:r>
            <a:r>
              <a:rPr lang="en-US" sz="2400" b="1" dirty="0" smtClean="0">
                <a:solidFill>
                  <a:srgbClr val="009900"/>
                </a:solidFill>
              </a:rPr>
              <a:t>খা</a:t>
            </a:r>
            <a:r>
              <a:rPr lang="bn-IN" sz="2400" b="1" dirty="0" smtClean="0">
                <a:solidFill>
                  <a:srgbClr val="009900"/>
                </a:solidFill>
              </a:rPr>
              <a:t>টোজি</a:t>
            </a:r>
            <a:r>
              <a:rPr lang="en-US" sz="2400" b="1" dirty="0" smtClean="0">
                <a:solidFill>
                  <a:srgbClr val="009900"/>
                </a:solidFill>
              </a:rPr>
              <a:t>নিস </a:t>
            </a:r>
            <a:r>
              <a:rPr lang="bn-IN" sz="2400" b="1" dirty="0" smtClean="0">
                <a:solidFill>
                  <a:srgbClr val="009900"/>
                </a:solidFill>
              </a:rPr>
              <a:t>ভাঙা</a:t>
            </a:r>
            <a:r>
              <a:rPr lang="en-US" sz="2400" b="1" dirty="0" smtClean="0">
                <a:solidFill>
                  <a:srgbClr val="009900"/>
                </a:solidFill>
              </a:rPr>
              <a:t>।</a:t>
            </a:r>
            <a:r>
              <a:rPr lang="bn-IN" sz="2400" b="1" dirty="0" smtClean="0">
                <a:solidFill>
                  <a:srgbClr val="009900"/>
                </a:solidFill>
              </a:rPr>
              <a:t>এছাড়া  </a:t>
            </a:r>
            <a:r>
              <a:rPr lang="bn-IN" sz="2400" b="1" dirty="0">
                <a:solidFill>
                  <a:srgbClr val="009900"/>
                </a:solidFill>
              </a:rPr>
              <a:t>কটুক্তি করা,	অত্যাচার করা এর লক্ষণ</a:t>
            </a:r>
            <a:r>
              <a:rPr lang="bn-IN" sz="2400" b="1" dirty="0" smtClean="0">
                <a:solidFill>
                  <a:srgbClr val="009900"/>
                </a:solidFill>
              </a:rPr>
              <a:t>।</a:t>
            </a:r>
            <a:r>
              <a:rPr lang="bn-IN" sz="2400" b="1" dirty="0" smtClean="0">
                <a:solidFill>
                  <a:srgbClr val="003399"/>
                </a:solidFill>
              </a:rPr>
              <a:t>প্রতিকারের </a:t>
            </a:r>
            <a:r>
              <a:rPr lang="bn-IN" sz="2400" b="1" dirty="0">
                <a:solidFill>
                  <a:srgbClr val="003399"/>
                </a:solidFill>
              </a:rPr>
              <a:t>জন্য সৃজনশীল </a:t>
            </a:r>
            <a:r>
              <a:rPr lang="bn-IN" sz="2400" b="1" dirty="0" smtClean="0">
                <a:solidFill>
                  <a:srgbClr val="003399"/>
                </a:solidFill>
              </a:rPr>
              <a:t>কাজ</a:t>
            </a:r>
            <a:r>
              <a:rPr lang="en-US" sz="2400" b="1" dirty="0" smtClean="0">
                <a:solidFill>
                  <a:srgbClr val="003399"/>
                </a:solidFill>
              </a:rPr>
              <a:t>ও</a:t>
            </a:r>
            <a:r>
              <a:rPr lang="bn-IN" sz="2400" b="1" dirty="0" smtClean="0">
                <a:solidFill>
                  <a:srgbClr val="003399"/>
                </a:solidFill>
              </a:rPr>
              <a:t> </a:t>
            </a:r>
            <a:r>
              <a:rPr lang="bn-IN" sz="2400" b="1" dirty="0">
                <a:solidFill>
                  <a:srgbClr val="003399"/>
                </a:solidFill>
              </a:rPr>
              <a:t>পরামর্শদানের</a:t>
            </a:r>
            <a:r>
              <a:rPr lang="bn-IN" sz="2400" b="1" i="1" dirty="0">
                <a:solidFill>
                  <a:srgbClr val="003399"/>
                </a:solidFill>
              </a:rPr>
              <a:t> </a:t>
            </a:r>
            <a:r>
              <a:rPr lang="bn-IN" sz="2400" b="1" dirty="0">
                <a:solidFill>
                  <a:srgbClr val="003399"/>
                </a:solidFill>
              </a:rPr>
              <a:t>ব্যবস্থা করতে হবে।</a:t>
            </a:r>
            <a:endParaRPr lang="en-US" sz="2400" b="1" dirty="0">
              <a:solidFill>
                <a:srgbClr val="003399"/>
              </a:solidFill>
            </a:endParaRPr>
          </a:p>
          <a:p>
            <a:pPr algn="justLow"/>
            <a:endParaRPr lang="en-US" sz="2400" b="1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F:\ishita\120510095936_1_900x6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00717"/>
            <a:ext cx="37528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28139"/>
      </p:ext>
    </p:extLst>
  </p:cSld>
  <p:clrMapOvr>
    <a:masterClrMapping/>
  </p:clrMapOvr>
  <p:transition spd="med" advTm="2000">
    <p:checker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n-IN" b="0" i="1" dirty="0">
                <a:solidFill>
                  <a:schemeClr val="accent5">
                    <a:lumMod val="50000"/>
                  </a:schemeClr>
                </a:solidFill>
              </a:rPr>
              <a:t>এছাড়া </a:t>
            </a:r>
            <a:r>
              <a:rPr lang="bn-IN" b="0" i="1" u="sng" dirty="0">
                <a:solidFill>
                  <a:schemeClr val="accent5">
                    <a:lumMod val="50000"/>
                  </a:schemeClr>
                </a:solidFill>
              </a:rPr>
              <a:t>মিথ্যাকথা বলা, যৌন অপরাধ,শয্যা মূত্র ত্যাগ,ভিরুতা </a:t>
            </a:r>
            <a:r>
              <a:rPr lang="bn-IN" b="0" i="1" dirty="0">
                <a:solidFill>
                  <a:schemeClr val="accent5">
                    <a:lumMod val="50000"/>
                  </a:schemeClr>
                </a:solidFill>
              </a:rPr>
              <a:t>এই অপসঙ্গতির লক্ষণ।</a:t>
            </a:r>
            <a:r>
              <a:rPr lang="en-US" b="0" i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0" i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:\Maladjust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MALADJUSTMENT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534" y="4572000"/>
            <a:ext cx="549486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59707"/>
      </p:ext>
    </p:extLst>
  </p:cSld>
  <p:clrMapOvr>
    <a:masterClrMapping/>
  </p:clrMapOvr>
  <p:transition spd="med" advTm="2000">
    <p:random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rkar ishita pp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sarkar ishita ppt</Template>
  <TotalTime>77</TotalTime>
  <Words>301</Words>
  <Application>Microsoft Office PowerPoint</Application>
  <PresentationFormat>On-screen Show (4:3)</PresentationFormat>
  <Paragraphs>38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sarkar ishita ppt</vt:lpstr>
      <vt:lpstr>অপসঙ্গতিবিধান </vt:lpstr>
      <vt:lpstr>           MALADJUSTMENT</vt:lpstr>
      <vt:lpstr>           </vt:lpstr>
      <vt:lpstr>       অপসঙ্গতিবিধানের প্রকার–  </vt:lpstr>
      <vt:lpstr>নেতিবাচক মনোভাব</vt:lpstr>
      <vt:lpstr>স্কুল পালানো</vt:lpstr>
      <vt:lpstr>                                                  চুরি করা </vt:lpstr>
      <vt:lpstr>         আক্রমনধর্মীতা</vt:lpstr>
      <vt:lpstr>এছাড়া মিথ্যাকথা বলা, যৌন অপরাধ,শয্যা মূত্র ত্যাগ,ভিরুতা এই অপসঙ্গতির লক্ষণ। </vt:lpstr>
      <vt:lpstr>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অপসঙ্গতিবিধান</dc:title>
  <dc:creator>USER</dc:creator>
  <cp:lastModifiedBy>Goutam</cp:lastModifiedBy>
  <cp:revision>30</cp:revision>
  <dcterms:created xsi:type="dcterms:W3CDTF">2016-12-31T11:48:40Z</dcterms:created>
  <dcterms:modified xsi:type="dcterms:W3CDTF">2022-07-21T04:50:22Z</dcterms:modified>
</cp:coreProperties>
</file>