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5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060-1CAE-4CC6-9B18-9C767EB77A26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811A-1D17-40C0-B489-B60FF72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5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060-1CAE-4CC6-9B18-9C767EB77A26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811A-1D17-40C0-B489-B60FF72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6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060-1CAE-4CC6-9B18-9C767EB77A26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811A-1D17-40C0-B489-B60FF72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060-1CAE-4CC6-9B18-9C767EB77A26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811A-1D17-40C0-B489-B60FF72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060-1CAE-4CC6-9B18-9C767EB77A26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811A-1D17-40C0-B489-B60FF72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0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060-1CAE-4CC6-9B18-9C767EB77A26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811A-1D17-40C0-B489-B60FF72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3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060-1CAE-4CC6-9B18-9C767EB77A26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811A-1D17-40C0-B489-B60FF72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5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060-1CAE-4CC6-9B18-9C767EB77A26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811A-1D17-40C0-B489-B60FF72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1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060-1CAE-4CC6-9B18-9C767EB77A26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811A-1D17-40C0-B489-B60FF72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5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060-1CAE-4CC6-9B18-9C767EB77A26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811A-1D17-40C0-B489-B60FF72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2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F060-1CAE-4CC6-9B18-9C767EB77A26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811A-1D17-40C0-B489-B60FF72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2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DF060-1CAE-4CC6-9B18-9C767EB77A26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4811A-1D17-40C0-B489-B60FF72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3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NORMAL PROBABILITY CURVE</a:t>
            </a:r>
            <a:endParaRPr lang="en-US" sz="28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smtClean="0"/>
              <a:t>CONCEPT, CHARACTERISTICS AND USES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 smtClean="0"/>
              <a:t>Prepared by  Dr. </a:t>
            </a:r>
            <a:r>
              <a:rPr lang="en-US" dirty="0" err="1" smtClean="0"/>
              <a:t>Sarmishtha</a:t>
            </a:r>
            <a:r>
              <a:rPr lang="en-US" dirty="0" smtClean="0"/>
              <a:t> Dutta</a:t>
            </a:r>
          </a:p>
        </p:txBody>
      </p:sp>
    </p:spTree>
    <p:extLst>
      <p:ext uri="{BB962C8B-B14F-4D97-AF65-F5344CB8AC3E}">
        <p14:creationId xmlns:p14="http://schemas.microsoft.com/office/powerpoint/2010/main" val="206032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5473" y="279923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THANK YOU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CONCEPT</a:t>
            </a:r>
            <a:endParaRPr lang="en-US" sz="28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probability curve is one type of theoretical distribution that is of immense use in Statistics.</a:t>
            </a:r>
          </a:p>
          <a:p>
            <a:r>
              <a:rPr lang="en-US" dirty="0"/>
              <a:t>The normal distribution is </a:t>
            </a:r>
            <a:r>
              <a:rPr lang="en-US" b="1" dirty="0"/>
              <a:t>a continuous probability distribution that is symmetrical on both sides of the </a:t>
            </a:r>
            <a:r>
              <a:rPr lang="en-US" b="1" dirty="0" smtClean="0"/>
              <a:t>mean.</a:t>
            </a:r>
            <a:endParaRPr lang="en-US" dirty="0" smtClean="0"/>
          </a:p>
          <a:p>
            <a:r>
              <a:rPr lang="en-US" dirty="0" smtClean="0"/>
              <a:t>It is also called as the </a:t>
            </a:r>
            <a:r>
              <a:rPr lang="en-US" b="1" dirty="0" smtClean="0"/>
              <a:t>normal curve</a:t>
            </a:r>
            <a:r>
              <a:rPr lang="en-US" dirty="0" smtClean="0"/>
              <a:t>, the </a:t>
            </a:r>
            <a:r>
              <a:rPr lang="en-US" b="1" dirty="0" smtClean="0"/>
              <a:t>Gaussian curve </a:t>
            </a:r>
            <a:r>
              <a:rPr lang="en-US" dirty="0" smtClean="0"/>
              <a:t>and the </a:t>
            </a:r>
            <a:r>
              <a:rPr lang="en-US" b="1" dirty="0" smtClean="0"/>
              <a:t>Bell – shaped curve or </a:t>
            </a:r>
            <a:r>
              <a:rPr lang="en-US" b="1" dirty="0" err="1" smtClean="0"/>
              <a:t>Mesokurtic</a:t>
            </a:r>
            <a:r>
              <a:rPr lang="en-US" b="1" dirty="0" smtClean="0"/>
              <a:t> curve.</a:t>
            </a:r>
          </a:p>
          <a:p>
            <a:r>
              <a:rPr lang="en-US" dirty="0" smtClean="0"/>
              <a:t>It is mainly computed for finding out average strength of the class, average marks and its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5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CHARACTERISTICS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5023"/>
          </a:xfrm>
        </p:spPr>
        <p:txBody>
          <a:bodyPr/>
          <a:lstStyle/>
          <a:p>
            <a:r>
              <a:rPr lang="en-US" sz="2400" dirty="0" smtClean="0"/>
              <a:t>It is </a:t>
            </a:r>
            <a:r>
              <a:rPr lang="en-US" sz="2400" b="1" dirty="0" smtClean="0"/>
              <a:t>symmetrical about the mean</a:t>
            </a:r>
            <a:r>
              <a:rPr lang="en-US" sz="2400" dirty="0" smtClean="0"/>
              <a:t>. The number of cases below the mean is equal to the number of cases above the mean. The mean and median coincide.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/>
              <a:t>height of the curve is maximum at its mean</a:t>
            </a:r>
            <a:r>
              <a:rPr lang="en-US" sz="2400" dirty="0" smtClean="0"/>
              <a:t>. Hence, the mean and mode of normal distribution coincide. Mean , median and mode are equal here.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normal distribution | Definition, Examples, Graph, &amp; Fac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994" y="3567447"/>
            <a:ext cx="5203065" cy="262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06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CHARACTERISTICS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height of the curve declines as we go in either direction from the mean</a:t>
            </a:r>
            <a:r>
              <a:rPr lang="en-US" dirty="0" smtClean="0"/>
              <a:t>. This dropping off is slow at first, then rapid and then slow again.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curve never touches the base line</a:t>
            </a:r>
            <a:r>
              <a:rPr lang="en-US" dirty="0" smtClean="0"/>
              <a:t>. Hence, the range is unlimited.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points of inflection are each plus or/and minus one standard deviation from the mean ordinate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value of </a:t>
            </a:r>
            <a:r>
              <a:rPr lang="en-US" b="1" dirty="0" smtClean="0"/>
              <a:t>Ku= 0.263</a:t>
            </a:r>
          </a:p>
          <a:p>
            <a:r>
              <a:rPr lang="en-US" b="1" dirty="0" smtClean="0"/>
              <a:t>Q1 and Q3 are equidistant </a:t>
            </a:r>
            <a:r>
              <a:rPr lang="en-US" dirty="0" smtClean="0"/>
              <a:t>from the median. When there is any </a:t>
            </a:r>
            <a:r>
              <a:rPr lang="en-US" dirty="0" err="1" smtClean="0"/>
              <a:t>Skewness</a:t>
            </a:r>
            <a:r>
              <a:rPr lang="en-US" dirty="0" smtClean="0"/>
              <a:t> in the distribution, the two distances will be unequal.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0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CHARACTERISTICS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height of the curve at a distance of one standard deviation from the mean is 60.7% of the height at the mean</a:t>
            </a:r>
            <a:r>
              <a:rPr lang="en-US" sz="2400" dirty="0" smtClean="0"/>
              <a:t>. The height of the curve at 2 and 3 standard deviation distances from mean is 13.5% and 1.1% of the height at mean respectively.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total interval from </a:t>
            </a:r>
            <a:r>
              <a:rPr lang="en-US" sz="2400" b="1" dirty="0" smtClean="0"/>
              <a:t>plus one standard deviation to minus one standard deviation contains 68.26% of the cases</a:t>
            </a:r>
            <a:r>
              <a:rPr lang="en-US" sz="2400" dirty="0" smtClean="0"/>
              <a:t>. 95.44% of the total area will be included between the mean ordinate and an ordinate 2 standard deviation from the mean . 99.74% of the total area will be included between the mean ordinate and a point 3 standard deviation away from the mean.</a:t>
            </a:r>
          </a:p>
        </p:txBody>
      </p:sp>
    </p:spTree>
    <p:extLst>
      <p:ext uri="{BB962C8B-B14F-4D97-AF65-F5344CB8AC3E}">
        <p14:creationId xmlns:p14="http://schemas.microsoft.com/office/powerpoint/2010/main" val="5573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normal distribution | Definition, Examples, Graph, &amp; Fac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Definition of Normal Curve | Chegg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55" y="922873"/>
            <a:ext cx="6747501" cy="461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7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9411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cases where the scores of individuals in the group seriously deviate from the average, the curves representing these distributions also deviate from the shape of a normal curve. This deviation or divergence from normality tends to vary in two ways: </a:t>
            </a:r>
            <a:r>
              <a:rPr lang="en-US" sz="2400" dirty="0" err="1" smtClean="0"/>
              <a:t>Skewness</a:t>
            </a:r>
            <a:r>
              <a:rPr lang="en-US" sz="2400" dirty="0" smtClean="0"/>
              <a:t> and Kurtosis.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6" name="Picture 2" descr="Skewness and Kurtosis, in Data Sc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932" y="2975020"/>
            <a:ext cx="4056845" cy="290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33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USES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Used as a model</a:t>
            </a:r>
            <a:r>
              <a:rPr lang="en-US" sz="2400" dirty="0" smtClean="0"/>
              <a:t>—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 to compare various distributions with it ,to say, whether the distribution is normal or not.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 to compare two or more distributions in terms of overlapping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 to distribute short marks and categorical rating.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used </a:t>
            </a:r>
            <a:r>
              <a:rPr lang="en-US" sz="2400" b="1" dirty="0" smtClean="0"/>
              <a:t>to compute percentile and percentile ranks</a:t>
            </a:r>
          </a:p>
          <a:p>
            <a:r>
              <a:rPr lang="en-US" sz="2400" b="1" dirty="0"/>
              <a:t> </a:t>
            </a:r>
            <a:r>
              <a:rPr lang="en-US" sz="2400" dirty="0" smtClean="0"/>
              <a:t>used</a:t>
            </a:r>
            <a:r>
              <a:rPr lang="en-US" sz="2400" b="1" dirty="0" smtClean="0"/>
              <a:t> to understand and apply the concept of standard error of measurement</a:t>
            </a:r>
          </a:p>
          <a:p>
            <a:r>
              <a:rPr lang="en-US" sz="2400" b="1" dirty="0"/>
              <a:t> </a:t>
            </a:r>
            <a:r>
              <a:rPr lang="en-US" sz="2400" dirty="0" smtClean="0"/>
              <a:t>used </a:t>
            </a:r>
            <a:r>
              <a:rPr lang="en-US" sz="2400" b="1" dirty="0" smtClean="0"/>
              <a:t>for ability grouping</a:t>
            </a:r>
          </a:p>
          <a:p>
            <a:r>
              <a:rPr lang="en-US" sz="2400" b="1" dirty="0"/>
              <a:t> </a:t>
            </a:r>
            <a:r>
              <a:rPr lang="en-US" sz="2400" dirty="0" smtClean="0"/>
              <a:t>used</a:t>
            </a:r>
            <a:r>
              <a:rPr lang="en-US" sz="2400" b="1" dirty="0" smtClean="0"/>
              <a:t> to convert raw scores into comparable standard normalized scores</a:t>
            </a:r>
          </a:p>
          <a:p>
            <a:r>
              <a:rPr lang="en-US" sz="2400" b="1" dirty="0" smtClean="0"/>
              <a:t> </a:t>
            </a:r>
            <a:r>
              <a:rPr lang="en-US" sz="2400" dirty="0" smtClean="0"/>
              <a:t>used</a:t>
            </a:r>
            <a:r>
              <a:rPr lang="en-US" sz="2400" b="1" dirty="0" smtClean="0"/>
              <a:t> to determine the relative difficulty of test items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37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References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 in Psychology and Education– </a:t>
            </a:r>
            <a:r>
              <a:rPr lang="en-US" dirty="0" err="1" smtClean="0"/>
              <a:t>S.K.Mangal</a:t>
            </a:r>
            <a:endParaRPr lang="en-US" dirty="0" smtClean="0"/>
          </a:p>
          <a:p>
            <a:r>
              <a:rPr lang="en-US" dirty="0" smtClean="0"/>
              <a:t>Educational Psychology- Dr. G Das</a:t>
            </a:r>
            <a:endParaRPr lang="en-US" dirty="0" smtClean="0"/>
          </a:p>
          <a:p>
            <a:r>
              <a:rPr lang="en-US" dirty="0" err="1" smtClean="0"/>
              <a:t>Monoboigyanik</a:t>
            </a:r>
            <a:r>
              <a:rPr lang="en-US" dirty="0" smtClean="0"/>
              <a:t> </a:t>
            </a:r>
            <a:r>
              <a:rPr lang="en-US" dirty="0" err="1" smtClean="0"/>
              <a:t>Porimap</a:t>
            </a:r>
            <a:r>
              <a:rPr lang="en-US" dirty="0" smtClean="0"/>
              <a:t> o </a:t>
            </a:r>
            <a:r>
              <a:rPr lang="en-US" dirty="0" err="1" smtClean="0"/>
              <a:t>Porisankhan</a:t>
            </a:r>
            <a:r>
              <a:rPr lang="en-US" dirty="0" smtClean="0"/>
              <a:t>- Dr. </a:t>
            </a:r>
            <a:r>
              <a:rPr lang="en-US" dirty="0" err="1" smtClean="0"/>
              <a:t>Arun</a:t>
            </a:r>
            <a:r>
              <a:rPr lang="en-US" dirty="0" smtClean="0"/>
              <a:t> Ghosh </a:t>
            </a:r>
          </a:p>
          <a:p>
            <a:r>
              <a:rPr lang="en-US" dirty="0" err="1" smtClean="0"/>
              <a:t>Mulyayon</a:t>
            </a:r>
            <a:r>
              <a:rPr lang="en-US" dirty="0" smtClean="0"/>
              <a:t> – </a:t>
            </a:r>
            <a:r>
              <a:rPr lang="en-US" dirty="0" err="1" smtClean="0"/>
              <a:t>Niti</a:t>
            </a:r>
            <a:r>
              <a:rPr lang="en-US" dirty="0" smtClean="0"/>
              <a:t> o </a:t>
            </a:r>
            <a:r>
              <a:rPr lang="en-US" dirty="0" err="1" smtClean="0"/>
              <a:t>Koushal</a:t>
            </a:r>
            <a:r>
              <a:rPr lang="en-US" dirty="0" smtClean="0"/>
              <a:t> – </a:t>
            </a:r>
            <a:r>
              <a:rPr lang="en-US" dirty="0" err="1" smtClean="0"/>
              <a:t>Sushil</a:t>
            </a:r>
            <a:r>
              <a:rPr lang="en-US" dirty="0" smtClean="0"/>
              <a:t> Roy</a:t>
            </a:r>
            <a:endParaRPr lang="en-US" dirty="0"/>
          </a:p>
          <a:p>
            <a:r>
              <a:rPr lang="en-US" dirty="0" smtClean="0"/>
              <a:t>https://www.simplypsychology.org/normal-distribution.html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491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Wingdings</vt:lpstr>
      <vt:lpstr>Office Theme</vt:lpstr>
      <vt:lpstr>NORMAL PROBABILITY CURVE</vt:lpstr>
      <vt:lpstr>CONCEPT</vt:lpstr>
      <vt:lpstr>CHARACTERISTICS</vt:lpstr>
      <vt:lpstr>CHARACTERISTICS</vt:lpstr>
      <vt:lpstr>CHARACTERISTICS</vt:lpstr>
      <vt:lpstr>PowerPoint Presentation</vt:lpstr>
      <vt:lpstr>CONT.</vt:lpstr>
      <vt:lpstr>USES</vt:lpstr>
      <vt:lpstr>References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PROBABILITY CURVE</dc:title>
  <dc:creator>sumanametya1992@gmail.com</dc:creator>
  <cp:lastModifiedBy>sumanametya1992@gmail.com</cp:lastModifiedBy>
  <cp:revision>29</cp:revision>
  <dcterms:created xsi:type="dcterms:W3CDTF">2022-08-17T07:20:49Z</dcterms:created>
  <dcterms:modified xsi:type="dcterms:W3CDTF">2022-08-17T08:54:46Z</dcterms:modified>
</cp:coreProperties>
</file>