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87"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6CE5A9B-5731-4CF7-86B3-B9ECCF4A3866}" type="datetimeFigureOut">
              <a:rPr lang="en-US" smtClean="0"/>
              <a:pPr/>
              <a:t>7/15/2022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F78CF41-B299-4D12-80B3-2E9E996D246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CE5A9B-5731-4CF7-86B3-B9ECCF4A3866}" type="datetimeFigureOut">
              <a:rPr lang="en-US" smtClean="0"/>
              <a:pPr/>
              <a:t>7/15/2022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8CF41-B299-4D12-80B3-2E9E996D24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CE5A9B-5731-4CF7-86B3-B9ECCF4A3866}" type="datetimeFigureOut">
              <a:rPr lang="en-US" smtClean="0"/>
              <a:pPr/>
              <a:t>7/15/2022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78CF41-B299-4D12-80B3-2E9E996D24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6CE5A9B-5731-4CF7-86B3-B9ECCF4A3866}" type="datetimeFigureOut">
              <a:rPr lang="en-US" smtClean="0"/>
              <a:pPr/>
              <a:t>7/15/2022</a:t>
            </a:fld>
            <a:endParaRPr lang="en-US"/>
          </a:p>
        </p:txBody>
      </p:sp>
      <p:sp>
        <p:nvSpPr>
          <p:cNvPr id="9" name="Slide Number Placeholder 8"/>
          <p:cNvSpPr>
            <a:spLocks noGrp="1"/>
          </p:cNvSpPr>
          <p:nvPr>
            <p:ph type="sldNum" sz="quarter" idx="15"/>
          </p:nvPr>
        </p:nvSpPr>
        <p:spPr/>
        <p:txBody>
          <a:bodyPr rtlCol="0"/>
          <a:lstStyle/>
          <a:p>
            <a:fld id="{3F78CF41-B299-4D12-80B3-2E9E996D246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CE5A9B-5731-4CF7-86B3-B9ECCF4A3866}" type="datetimeFigureOut">
              <a:rPr lang="en-US" smtClean="0"/>
              <a:pPr/>
              <a:t>7/15/2022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F78CF41-B299-4D12-80B3-2E9E996D24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6CE5A9B-5731-4CF7-86B3-B9ECCF4A3866}" type="datetimeFigureOut">
              <a:rPr lang="en-US" smtClean="0"/>
              <a:pPr/>
              <a:t>7/15/2022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78CF41-B299-4D12-80B3-2E9E996D246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6CE5A9B-5731-4CF7-86B3-B9ECCF4A3866}" type="datetimeFigureOut">
              <a:rPr lang="en-US" smtClean="0"/>
              <a:pPr/>
              <a:t>7/15/2022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78CF41-B299-4D12-80B3-2E9E996D246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6CE5A9B-5731-4CF7-86B3-B9ECCF4A3866}" type="datetimeFigureOut">
              <a:rPr lang="en-US" smtClean="0"/>
              <a:pPr/>
              <a:t>7/15/2022</a:t>
            </a:fld>
            <a:endParaRPr lang="en-US"/>
          </a:p>
        </p:txBody>
      </p:sp>
      <p:sp>
        <p:nvSpPr>
          <p:cNvPr id="7" name="Slide Number Placeholder 6"/>
          <p:cNvSpPr>
            <a:spLocks noGrp="1"/>
          </p:cNvSpPr>
          <p:nvPr>
            <p:ph type="sldNum" sz="quarter" idx="11"/>
          </p:nvPr>
        </p:nvSpPr>
        <p:spPr/>
        <p:txBody>
          <a:bodyPr rtlCol="0"/>
          <a:lstStyle/>
          <a:p>
            <a:fld id="{3F78CF41-B299-4D12-80B3-2E9E996D246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E5A9B-5731-4CF7-86B3-B9ECCF4A3866}" type="datetimeFigureOut">
              <a:rPr lang="en-US" smtClean="0"/>
              <a:pPr/>
              <a:t>7/15/2022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78CF41-B299-4D12-80B3-2E9E996D24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E6CE5A9B-5731-4CF7-86B3-B9ECCF4A3866}" type="datetimeFigureOut">
              <a:rPr lang="en-US" smtClean="0"/>
              <a:pPr/>
              <a:t>7/15/2022</a:t>
            </a:fld>
            <a:endParaRPr lang="en-US"/>
          </a:p>
        </p:txBody>
      </p:sp>
      <p:sp>
        <p:nvSpPr>
          <p:cNvPr id="22" name="Slide Number Placeholder 21"/>
          <p:cNvSpPr>
            <a:spLocks noGrp="1"/>
          </p:cNvSpPr>
          <p:nvPr>
            <p:ph type="sldNum" sz="quarter" idx="15"/>
          </p:nvPr>
        </p:nvSpPr>
        <p:spPr/>
        <p:txBody>
          <a:bodyPr rtlCol="0"/>
          <a:lstStyle/>
          <a:p>
            <a:fld id="{3F78CF41-B299-4D12-80B3-2E9E996D246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6CE5A9B-5731-4CF7-86B3-B9ECCF4A3866}" type="datetimeFigureOut">
              <a:rPr lang="en-US" smtClean="0"/>
              <a:pPr/>
              <a:t>7/15/2022</a:t>
            </a:fld>
            <a:endParaRPr lang="en-US"/>
          </a:p>
        </p:txBody>
      </p:sp>
      <p:sp>
        <p:nvSpPr>
          <p:cNvPr id="18" name="Slide Number Placeholder 17"/>
          <p:cNvSpPr>
            <a:spLocks noGrp="1"/>
          </p:cNvSpPr>
          <p:nvPr>
            <p:ph type="sldNum" sz="quarter" idx="11"/>
          </p:nvPr>
        </p:nvSpPr>
        <p:spPr/>
        <p:txBody>
          <a:bodyPr rtlCol="0"/>
          <a:lstStyle/>
          <a:p>
            <a:fld id="{3F78CF41-B299-4D12-80B3-2E9E996D246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CE5A9B-5731-4CF7-86B3-B9ECCF4A3866}" type="datetimeFigureOut">
              <a:rPr lang="en-US" smtClean="0"/>
              <a:pPr/>
              <a:t>7/15/2022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78CF41-B299-4D12-80B3-2E9E996D24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edagogy" TargetMode="External"/><Relationship Id="rId2" Type="http://schemas.openxmlformats.org/officeDocument/2006/relationships/hyperlink" Target="https://en.wikipedia.org/wiki/Help:IPA/Englis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The_three_Rs" TargetMode="External"/><Relationship Id="rId2" Type="http://schemas.openxmlformats.org/officeDocument/2006/relationships/hyperlink" Target="https://en.wikipedia.org/wiki/Sir_William_Curtis" TargetMode="External"/><Relationship Id="rId1" Type="http://schemas.openxmlformats.org/officeDocument/2006/relationships/slideLayout" Target="../slideLayouts/slideLayout2.xml"/><Relationship Id="rId6" Type="http://schemas.openxmlformats.org/officeDocument/2006/relationships/hyperlink" Target="https://en.wikipedia.org/wiki/Confessions_(Augustine)" TargetMode="External"/><Relationship Id="rId5" Type="http://schemas.openxmlformats.org/officeDocument/2006/relationships/hyperlink" Target="https://en.wikipedia.org/wiki/Augustine_of_Hippo" TargetMode="External"/><Relationship Id="rId4" Type="http://schemas.openxmlformats.org/officeDocument/2006/relationships/hyperlink" Target="https://en.wikipedia.org/wiki/Information_and_communications_technolog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Psychomotor_learning" TargetMode="External"/><Relationship Id="rId13" Type="http://schemas.openxmlformats.org/officeDocument/2006/relationships/hyperlink" Target="https://en.wikipedia.org/wiki/Autonomic_nervous_system" TargetMode="External"/><Relationship Id="rId3" Type="http://schemas.openxmlformats.org/officeDocument/2006/relationships/hyperlink" Target="https://en.wikipedia.org/wiki/Kinesiology" TargetMode="External"/><Relationship Id="rId7" Type="http://schemas.openxmlformats.org/officeDocument/2006/relationships/hyperlink" Target="https://en.wikipedia.org/wiki/Motor_coordination" TargetMode="External"/><Relationship Id="rId12" Type="http://schemas.openxmlformats.org/officeDocument/2006/relationships/hyperlink" Target="https://en.wikipedia.org/wiki/Association_(psychology)" TargetMode="External"/><Relationship Id="rId2" Type="http://schemas.openxmlformats.org/officeDocument/2006/relationships/hyperlink" Target="https://en.wikipedia.org/wiki/Cognitive_functions" TargetMode="External"/><Relationship Id="rId1" Type="http://schemas.openxmlformats.org/officeDocument/2006/relationships/slideLayout" Target="../slideLayouts/slideLayout2.xml"/><Relationship Id="rId6" Type="http://schemas.openxmlformats.org/officeDocument/2006/relationships/hyperlink" Target="https://en.wikipedia.org/wiki/Research" TargetMode="External"/><Relationship Id="rId11" Type="http://schemas.openxmlformats.org/officeDocument/2006/relationships/hyperlink" Target="https://en.wikipedia.org/wiki/Cognitive" TargetMode="External"/><Relationship Id="rId5" Type="http://schemas.openxmlformats.org/officeDocument/2006/relationships/hyperlink" Target="https://en.wikipedia.org/wiki/Musical_instrument" TargetMode="External"/><Relationship Id="rId10" Type="http://schemas.openxmlformats.org/officeDocument/2006/relationships/hyperlink" Target="https://en.wikipedia.org/wiki/Michael_Posner_(psychologist)" TargetMode="External"/><Relationship Id="rId4" Type="http://schemas.openxmlformats.org/officeDocument/2006/relationships/hyperlink" Target="https://en.wikipedia.org/wiki/Behavioral" TargetMode="External"/><Relationship Id="rId9" Type="http://schemas.openxmlformats.org/officeDocument/2006/relationships/hyperlink" Target="https://en.wikipedia.org/wiki/Paul_Fitts" TargetMode="External"/><Relationship Id="rId14" Type="http://schemas.openxmlformats.org/officeDocument/2006/relationships/hyperlink" Target="https://en.wikipedia.org/wiki/Brai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Pedagogue" TargetMode="External"/><Relationship Id="rId2" Type="http://schemas.openxmlformats.org/officeDocument/2006/relationships/hyperlink" Target="https://en.wikipedia.org/wiki/Educational_psychology" TargetMode="External"/><Relationship Id="rId1" Type="http://schemas.openxmlformats.org/officeDocument/2006/relationships/slideLayout" Target="../slideLayouts/slideLayout2.xml"/><Relationship Id="rId6" Type="http://schemas.openxmlformats.org/officeDocument/2006/relationships/hyperlink" Target="https://en.wikipedia.org/wiki/Jerome_Bruner" TargetMode="External"/><Relationship Id="rId5" Type="http://schemas.openxmlformats.org/officeDocument/2006/relationships/hyperlink" Target="https://en.wikipedia.org/wiki/Edward_Thorndike" TargetMode="External"/><Relationship Id="rId4" Type="http://schemas.openxmlformats.org/officeDocument/2006/relationships/hyperlink" Target="https://en.wikipedia.org/wiki/Learn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Pedagogy" TargetMode="External"/><Relationship Id="rId2" Type="http://schemas.openxmlformats.org/officeDocument/2006/relationships/hyperlink" Target="https://en.wikipedia.org/wiki/Student-centred_learning" TargetMode="External"/><Relationship Id="rId1" Type="http://schemas.openxmlformats.org/officeDocument/2006/relationships/slideLayout" Target="../slideLayouts/slideLayout2.xml"/><Relationship Id="rId4" Type="http://schemas.openxmlformats.org/officeDocument/2006/relationships/hyperlink" Target="https://en.wikipedia.org/wiki/Problem_solv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077200" cy="5791200"/>
          </a:xfrm>
        </p:spPr>
        <p:txBody>
          <a:bodyPr>
            <a:normAutofit/>
          </a:bodyPr>
          <a:lstStyle/>
          <a:p>
            <a:pPr algn="ctr"/>
            <a:endParaRPr lang="en-US" sz="2400" dirty="0">
              <a:solidFill>
                <a:schemeClr val="tx1"/>
              </a:solidFill>
            </a:endParaRPr>
          </a:p>
          <a:p>
            <a:pPr algn="ctr"/>
            <a:endParaRPr lang="en-US" sz="2400" dirty="0">
              <a:solidFill>
                <a:schemeClr val="tx1"/>
              </a:solidFill>
            </a:endParaRPr>
          </a:p>
          <a:p>
            <a:pPr algn="ctr"/>
            <a:endParaRPr lang="en-US" sz="2400" dirty="0">
              <a:solidFill>
                <a:schemeClr val="tx1"/>
              </a:solidFill>
            </a:endParaRPr>
          </a:p>
          <a:p>
            <a:pPr algn="ctr"/>
            <a:endParaRPr lang="en-US" sz="2400" dirty="0">
              <a:solidFill>
                <a:schemeClr val="tx1"/>
              </a:solidFill>
            </a:endParaRPr>
          </a:p>
          <a:p>
            <a:pPr algn="ctr"/>
            <a:endParaRPr lang="en-US" sz="2400" dirty="0">
              <a:solidFill>
                <a:schemeClr val="tx1"/>
              </a:solidFill>
            </a:endParaRPr>
          </a:p>
          <a:p>
            <a:pPr algn="ctr"/>
            <a:endParaRPr lang="en-US" sz="2400" dirty="0">
              <a:solidFill>
                <a:schemeClr val="tx1"/>
              </a:solidFill>
            </a:endParaRPr>
          </a:p>
          <a:p>
            <a:pPr algn="ctr"/>
            <a:r>
              <a:rPr lang="en-US" sz="2400" dirty="0">
                <a:solidFill>
                  <a:schemeClr val="tx1"/>
                </a:solidFill>
              </a:rPr>
              <a:t>   Pedagogy of Teaching-Learning and its Application in Classroom</a:t>
            </a:r>
          </a:p>
          <a:p>
            <a:pPr algn="ctr"/>
            <a:endParaRPr lang="en-US"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91200"/>
          </a:xfrm>
        </p:spPr>
        <p:txBody>
          <a:bodyPr>
            <a:normAutofit/>
          </a:bodyPr>
          <a:lstStyle/>
          <a:p>
            <a:r>
              <a:rPr lang="en-US" sz="2400" b="1" dirty="0">
                <a:solidFill>
                  <a:srgbClr val="C00000"/>
                </a:solidFill>
                <a:latin typeface="Times New Roman" pitchFamily="18" charset="0"/>
                <a:cs typeface="Times New Roman" pitchFamily="18" charset="0"/>
              </a:rPr>
              <a:t>Steps of Problem Solving:</a:t>
            </a:r>
          </a:p>
          <a:p>
            <a:endParaRPr lang="en-US" sz="2400" b="1" dirty="0">
              <a:solidFill>
                <a:srgbClr val="C00000"/>
              </a:solidFill>
              <a:latin typeface="Times New Roman" pitchFamily="18" charset="0"/>
              <a:cs typeface="Times New Roman" pitchFamily="18" charset="0"/>
            </a:endParaRPr>
          </a:p>
        </p:txBody>
      </p:sp>
      <p:pic>
        <p:nvPicPr>
          <p:cNvPr id="4" name="Picture 3" descr="Problem-solving-model.png"/>
          <p:cNvPicPr>
            <a:picLocks noChangeAspect="1"/>
          </p:cNvPicPr>
          <p:nvPr/>
        </p:nvPicPr>
        <p:blipFill>
          <a:blip r:embed="rId2"/>
          <a:stretch>
            <a:fillRect/>
          </a:stretch>
        </p:blipFill>
        <p:spPr>
          <a:xfrm>
            <a:off x="1323975" y="1047750"/>
            <a:ext cx="6496050" cy="47625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91200"/>
          </a:xfrm>
        </p:spPr>
        <p:txBody>
          <a:bodyPr>
            <a:normAutofit fontScale="92500" lnSpcReduction="10000"/>
          </a:bodyPr>
          <a:lstStyle/>
          <a:p>
            <a:pPr>
              <a:buNone/>
            </a:pPr>
            <a:r>
              <a:rPr lang="en-US" sz="2400" b="1" dirty="0">
                <a:solidFill>
                  <a:srgbClr val="C00000"/>
                </a:solidFill>
                <a:latin typeface="Times New Roman" pitchFamily="18" charset="0"/>
                <a:cs typeface="Times New Roman" pitchFamily="18" charset="0"/>
              </a:rPr>
              <a:t>Advantages and </a:t>
            </a:r>
            <a:r>
              <a:rPr lang="en-US" sz="2400" b="1" dirty="0" err="1">
                <a:solidFill>
                  <a:srgbClr val="C00000"/>
                </a:solidFill>
                <a:latin typeface="Times New Roman" pitchFamily="18" charset="0"/>
                <a:cs typeface="Times New Roman" pitchFamily="18" charset="0"/>
              </a:rPr>
              <a:t>Dis</a:t>
            </a:r>
            <a:r>
              <a:rPr lang="en-US" sz="2400" b="1" dirty="0">
                <a:solidFill>
                  <a:srgbClr val="C00000"/>
                </a:solidFill>
                <a:latin typeface="Times New Roman" pitchFamily="18" charset="0"/>
                <a:cs typeface="Times New Roman" pitchFamily="18" charset="0"/>
              </a:rPr>
              <a:t> Advantages of Problem Solving:</a:t>
            </a:r>
          </a:p>
          <a:p>
            <a:r>
              <a:rPr lang="en-US" sz="2400" b="1" dirty="0">
                <a:latin typeface="Times New Roman" pitchFamily="18" charset="0"/>
                <a:cs typeface="Times New Roman" pitchFamily="18" charset="0"/>
              </a:rPr>
              <a:t>Fosters Student Centered learning</a:t>
            </a:r>
          </a:p>
          <a:p>
            <a:r>
              <a:rPr lang="en-US" sz="2400" b="1" dirty="0">
                <a:latin typeface="Times New Roman" pitchFamily="18" charset="0"/>
                <a:cs typeface="Times New Roman" pitchFamily="18" charset="0"/>
              </a:rPr>
              <a:t>Upholds lifelong learning</a:t>
            </a:r>
          </a:p>
          <a:p>
            <a:r>
              <a:rPr lang="en-US" sz="2400" b="1" dirty="0">
                <a:latin typeface="Times New Roman" pitchFamily="18" charset="0"/>
                <a:cs typeface="Times New Roman" pitchFamily="18" charset="0"/>
              </a:rPr>
              <a:t>In-depth learning</a:t>
            </a:r>
          </a:p>
          <a:p>
            <a:r>
              <a:rPr lang="en-US" sz="2400" b="1" dirty="0">
                <a:latin typeface="Times New Roman" pitchFamily="18" charset="0"/>
                <a:cs typeface="Times New Roman" pitchFamily="18" charset="0"/>
              </a:rPr>
              <a:t>Self learning</a:t>
            </a:r>
          </a:p>
          <a:p>
            <a:r>
              <a:rPr lang="en-US" sz="2400" b="1" dirty="0">
                <a:latin typeface="Times New Roman" pitchFamily="18" charset="0"/>
                <a:cs typeface="Times New Roman" pitchFamily="18" charset="0"/>
              </a:rPr>
              <a:t>Better understanding</a:t>
            </a:r>
          </a:p>
          <a:p>
            <a:r>
              <a:rPr lang="en-US" sz="2400" b="1" dirty="0">
                <a:latin typeface="Times New Roman" pitchFamily="18" charset="0"/>
                <a:cs typeface="Times New Roman" pitchFamily="18" charset="0"/>
              </a:rPr>
              <a:t>Self motivated</a:t>
            </a:r>
          </a:p>
          <a:p>
            <a:r>
              <a:rPr lang="en-US" sz="2400" b="1" dirty="0">
                <a:latin typeface="Times New Roman" pitchFamily="18" charset="0"/>
                <a:cs typeface="Times New Roman" pitchFamily="18" charset="0"/>
              </a:rPr>
              <a:t>Higher level of Learning</a:t>
            </a:r>
          </a:p>
          <a:p>
            <a:r>
              <a:rPr lang="en-US" sz="2400" b="1" dirty="0">
                <a:latin typeface="Times New Roman" pitchFamily="18" charset="0"/>
                <a:cs typeface="Times New Roman" pitchFamily="18" charset="0"/>
              </a:rPr>
              <a:t>Enhance teacher – student relationship</a:t>
            </a:r>
          </a:p>
          <a:p>
            <a:pPr>
              <a:buNone/>
            </a:pPr>
            <a:r>
              <a:rPr lang="en-US" sz="2400" b="1" dirty="0">
                <a:solidFill>
                  <a:srgbClr val="C00000"/>
                </a:solidFill>
                <a:latin typeface="Times New Roman" pitchFamily="18" charset="0"/>
                <a:cs typeface="Times New Roman" pitchFamily="18" charset="0"/>
              </a:rPr>
              <a:t>Disadvantages:</a:t>
            </a:r>
          </a:p>
          <a:p>
            <a:r>
              <a:rPr lang="en-US" sz="2400" b="1" dirty="0">
                <a:latin typeface="Times New Roman" pitchFamily="18" charset="0"/>
                <a:cs typeface="Times New Roman" pitchFamily="18" charset="0"/>
              </a:rPr>
              <a:t>Time consuming</a:t>
            </a:r>
          </a:p>
          <a:p>
            <a:r>
              <a:rPr lang="en-US" sz="2400" b="1" dirty="0">
                <a:latin typeface="Times New Roman" pitchFamily="18" charset="0"/>
                <a:cs typeface="Times New Roman" pitchFamily="18" charset="0"/>
              </a:rPr>
              <a:t>Traditional assumptions of the students</a:t>
            </a:r>
          </a:p>
          <a:p>
            <a:r>
              <a:rPr lang="en-US" sz="2400" b="1" dirty="0">
                <a:latin typeface="Times New Roman" pitchFamily="18" charset="0"/>
                <a:cs typeface="Times New Roman" pitchFamily="18" charset="0"/>
              </a:rPr>
              <a:t>Cognitive load</a:t>
            </a:r>
          </a:p>
          <a:p>
            <a:r>
              <a:rPr lang="en-US" sz="2400" b="1" dirty="0">
                <a:latin typeface="Times New Roman" pitchFamily="18" charset="0"/>
                <a:cs typeface="Times New Roman" pitchFamily="18" charset="0"/>
              </a:rPr>
              <a:t>Role of instructor</a:t>
            </a:r>
          </a:p>
          <a:p>
            <a:r>
              <a:rPr lang="en-US" sz="2400" b="1" dirty="0">
                <a:latin typeface="Times New Roman" pitchFamily="18" charset="0"/>
                <a:cs typeface="Times New Roman" pitchFamily="18" charset="0"/>
              </a:rPr>
              <a:t>Not easy to implement</a:t>
            </a:r>
          </a:p>
          <a:p>
            <a:endParaRPr lang="en-US" sz="24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91200"/>
          </a:xfrm>
        </p:spPr>
        <p:txBody>
          <a:bodyPr>
            <a:normAutofit fontScale="92500" lnSpcReduction="20000"/>
          </a:bodyPr>
          <a:lstStyle/>
          <a:p>
            <a:pPr>
              <a:buNone/>
            </a:pPr>
            <a:r>
              <a:rPr lang="en-US" sz="2400" b="1" dirty="0">
                <a:solidFill>
                  <a:srgbClr val="C00000"/>
                </a:solidFill>
                <a:latin typeface="Times New Roman" pitchFamily="18" charset="0"/>
                <a:cs typeface="Times New Roman" pitchFamily="18" charset="0"/>
              </a:rPr>
              <a:t>Teaching – Learning of Knowledge Construction:</a:t>
            </a:r>
          </a:p>
          <a:p>
            <a:pPr algn="just">
              <a:buNone/>
            </a:pPr>
            <a:r>
              <a:rPr lang="en-US" sz="2400" dirty="0">
                <a:latin typeface="Times New Roman" pitchFamily="18" charset="0"/>
                <a:cs typeface="Times New Roman" pitchFamily="18" charset="0"/>
              </a:rPr>
              <a:t>    Learning is the process of creating and constructing knowledge and some individuals’ learning may occur in educational system. As students try to improve their learning, they take part in the learning-teaching process. Students’ learning in school is intentionally designed to monitor their learning and this process is called the learning-teaching process. Learning-teaching process operates by means of interaction between students, teachers and knowledge. Students and teachers don’t have sufficient time to create and construct knowledge in the learning-teaching process and teachers mostly transmit and distribute ready-made knowledge in this process. Thus, students must follow their teachers’ plans and other education policy-makers who decide what type of knowledge and experiences are important for students’ learning. Creating and constructing knowledge cannot be the primary aims for them in the formal learning-teaching system. However, the creation and construction of knowledge must be the main issues in the learning-teaching process. For this reason, this paper aims at discussing the construction and reconstruction of knowledge in learning-teaching process based on phenomenological approach in education.</a:t>
            </a:r>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91200"/>
          </a:xfrm>
        </p:spPr>
        <p:txBody>
          <a:bodyPr>
            <a:normAutofit/>
          </a:bodyPr>
          <a:lstStyle/>
          <a:p>
            <a:pPr>
              <a:buNone/>
            </a:pPr>
            <a:r>
              <a:rPr lang="en-US" sz="2400" b="1" dirty="0">
                <a:solidFill>
                  <a:srgbClr val="C00000"/>
                </a:solidFill>
                <a:latin typeface="Times New Roman" pitchFamily="18" charset="0"/>
                <a:cs typeface="Times New Roman" pitchFamily="18" charset="0"/>
              </a:rPr>
              <a:t>Principles of Knowledge Construction:</a:t>
            </a:r>
          </a:p>
          <a:p>
            <a:r>
              <a:rPr lang="en-US" sz="2400" dirty="0"/>
              <a:t> Aim to make learners understand a few key ideas in-depth manner, rather than taking up so many topics superficially. </a:t>
            </a:r>
          </a:p>
          <a:p>
            <a:r>
              <a:rPr lang="en-US" sz="2400" dirty="0"/>
              <a:t> Give varied examples. </a:t>
            </a:r>
          </a:p>
          <a:p>
            <a:r>
              <a:rPr lang="en-US" sz="2400" dirty="0"/>
              <a:t>Provide opportunities for experimentation. </a:t>
            </a:r>
          </a:p>
          <a:p>
            <a:r>
              <a:rPr lang="en-US" sz="2400" dirty="0"/>
              <a:t>Provide lots of opportunities for quality interaction. </a:t>
            </a:r>
          </a:p>
          <a:p>
            <a:r>
              <a:rPr lang="en-US" sz="2400" dirty="0"/>
              <a:t>Have lots of hands-on activities. </a:t>
            </a:r>
          </a:p>
          <a:p>
            <a:r>
              <a:rPr lang="en-US" sz="2400" dirty="0"/>
              <a:t>Relate your topic to real life situations.. </a:t>
            </a:r>
          </a:p>
          <a:p>
            <a:r>
              <a:rPr lang="en-US" sz="2400" dirty="0"/>
              <a:t>Do not depend on the explanation method all the time.</a:t>
            </a:r>
            <a:endParaRPr lang="en-US" sz="24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png"/>
          <p:cNvPicPr>
            <a:picLocks noGrp="1" noChangeAspect="1"/>
          </p:cNvPicPr>
          <p:nvPr>
            <p:ph sz="quarter" idx="1"/>
          </p:nvPr>
        </p:nvPicPr>
        <p:blipFill>
          <a:blip r:embed="rId2"/>
          <a:stretch>
            <a:fillRect/>
          </a:stretch>
        </p:blipFill>
        <p:spPr>
          <a:xfrm>
            <a:off x="1493758" y="1676400"/>
            <a:ext cx="5831568" cy="32766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15000"/>
          </a:xfrm>
        </p:spPr>
        <p:txBody>
          <a:bodyPr>
            <a:normAutofit fontScale="92500" lnSpcReduction="10000"/>
          </a:bodyPr>
          <a:lstStyle/>
          <a:p>
            <a:pPr algn="just">
              <a:buNone/>
            </a:pPr>
            <a:r>
              <a:rPr lang="en-US" sz="2400" b="1" dirty="0">
                <a:latin typeface="Times New Roman" pitchFamily="18" charset="0"/>
                <a:cs typeface="Times New Roman" pitchFamily="18" charset="0"/>
              </a:rPr>
              <a:t>   </a:t>
            </a:r>
            <a:r>
              <a:rPr lang="en-US" sz="2400" b="1" u="sng" dirty="0">
                <a:latin typeface="Times New Roman" pitchFamily="18" charset="0"/>
                <a:cs typeface="Times New Roman" pitchFamily="18" charset="0"/>
              </a:rPr>
              <a:t>Concept of Pedagogy:</a:t>
            </a:r>
          </a:p>
          <a:p>
            <a:pPr algn="just">
              <a:buNone/>
            </a:pPr>
            <a:r>
              <a:rPr lang="en-US" sz="2400" b="1" dirty="0">
                <a:latin typeface="Times New Roman" pitchFamily="18" charset="0"/>
                <a:cs typeface="Times New Roman" pitchFamily="18" charset="0"/>
              </a:rPr>
              <a:t>    Pedagogy</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2" tooltip="Help:IPA/English"/>
              </a:rPr>
              <a:t>/ˈ</a:t>
            </a:r>
            <a:r>
              <a:rPr lang="en-US" sz="2400" dirty="0" err="1">
                <a:latin typeface="Times New Roman" pitchFamily="18" charset="0"/>
                <a:cs typeface="Times New Roman" pitchFamily="18" charset="0"/>
                <a:hlinkClick r:id="rId2" tooltip="Help:IPA/English"/>
              </a:rPr>
              <a:t>pɛdəɡɒdʒi</a:t>
            </a:r>
            <a:r>
              <a:rPr lang="en-US" sz="2400" dirty="0">
                <a:latin typeface="Times New Roman" pitchFamily="18" charset="0"/>
                <a:cs typeface="Times New Roman" pitchFamily="18" charset="0"/>
                <a:hlinkClick r:id="rId2" tooltip="Help:IPA/English"/>
              </a:rPr>
              <a:t>/</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2" tooltip="Help:IPA/English"/>
              </a:rPr>
              <a:t>/ˈ</a:t>
            </a:r>
            <a:r>
              <a:rPr lang="en-US" sz="2400" dirty="0" err="1">
                <a:latin typeface="Times New Roman" pitchFamily="18" charset="0"/>
                <a:cs typeface="Times New Roman" pitchFamily="18" charset="0"/>
                <a:hlinkClick r:id="rId2" tooltip="Help:IPA/English"/>
              </a:rPr>
              <a:t>pɛdəɡoʊdʒi</a:t>
            </a:r>
            <a:r>
              <a:rPr lang="en-US" sz="2400" dirty="0">
                <a:latin typeface="Times New Roman" pitchFamily="18" charset="0"/>
                <a:cs typeface="Times New Roman" pitchFamily="18" charset="0"/>
                <a:hlinkClick r:id="rId2" tooltip="Help:IPA/English"/>
              </a:rPr>
              <a:t>/</a:t>
            </a:r>
            <a:r>
              <a:rPr lang="en-US" sz="2400" dirty="0">
                <a:latin typeface="Times New Roman" pitchFamily="18" charset="0"/>
                <a:cs typeface="Times New Roman" pitchFamily="18" charset="0"/>
              </a:rPr>
              <a:t>, or </a:t>
            </a:r>
            <a:r>
              <a:rPr lang="en-US" sz="2400" dirty="0">
                <a:latin typeface="Times New Roman" pitchFamily="18" charset="0"/>
                <a:cs typeface="Times New Roman" pitchFamily="18" charset="0"/>
                <a:hlinkClick r:id="rId2" tooltip="Help:IPA/English"/>
              </a:rPr>
              <a:t>/ˈ</a:t>
            </a:r>
            <a:r>
              <a:rPr lang="en-US" sz="2400" dirty="0" err="1">
                <a:latin typeface="Times New Roman" pitchFamily="18" charset="0"/>
                <a:cs typeface="Times New Roman" pitchFamily="18" charset="0"/>
                <a:hlinkClick r:id="rId2" tooltip="Help:IPA/English"/>
              </a:rPr>
              <a:t>pɛdəɡɒɡi</a:t>
            </a:r>
            <a:r>
              <a:rPr lang="en-US" sz="2400" dirty="0">
                <a:latin typeface="Times New Roman" pitchFamily="18" charset="0"/>
                <a:cs typeface="Times New Roman" pitchFamily="18" charset="0"/>
                <a:hlinkClick r:id="rId2" tooltip="Help:IPA/English"/>
              </a:rPr>
              <a:t>/</a:t>
            </a:r>
            <a:r>
              <a:rPr lang="en-US" sz="2400" dirty="0">
                <a:latin typeface="Times New Roman" pitchFamily="18" charset="0"/>
                <a:cs typeface="Times New Roman" pitchFamily="18" charset="0"/>
              </a:rPr>
              <a:t>) (most commonly understood as the approach to teaching) refers more broadly to the theory and practice of education, and how this influences the growth of learners. Pedagogy, taken as an academic discipline, is the study of how knowledge and skills are exchanged in an educational context, and it considers the interactions that take place during learning. Pedagogies vary greatly, as they reflect the different social, political, cultural contexts from which they emerge.</a:t>
            </a:r>
            <a:r>
              <a:rPr lang="en-US" sz="2400" baseline="30000" dirty="0">
                <a:latin typeface="Times New Roman" pitchFamily="18" charset="0"/>
                <a:cs typeface="Times New Roman" pitchFamily="18" charset="0"/>
                <a:hlinkClick r:id="rId3"/>
              </a:rPr>
              <a:t>[1]</a:t>
            </a:r>
            <a:r>
              <a:rPr lang="en-US" sz="2400" dirty="0">
                <a:latin typeface="Times New Roman" pitchFamily="18" charset="0"/>
                <a:cs typeface="Times New Roman" pitchFamily="18" charset="0"/>
              </a:rPr>
              <a:t> Pedagogy is the act of teaching. </a:t>
            </a:r>
            <a:r>
              <a:rPr lang="en-US" sz="2400" baseline="30000" dirty="0">
                <a:latin typeface="Times New Roman" pitchFamily="18" charset="0"/>
                <a:cs typeface="Times New Roman" pitchFamily="18" charset="0"/>
                <a:hlinkClick r:id="rId3"/>
              </a:rPr>
              <a:t>[2]</a:t>
            </a:r>
            <a:r>
              <a:rPr lang="en-US" sz="2400" dirty="0">
                <a:latin typeface="Times New Roman" pitchFamily="18" charset="0"/>
                <a:cs typeface="Times New Roman" pitchFamily="18" charset="0"/>
              </a:rPr>
              <a:t> Theories of pedagogy increasingly identify the student as an agent, and the teacher as a facilitator. Conventional western pedagogies, however, view the teacher as knowledge holder and student as the recipient of knowledge (described by Paulo </a:t>
            </a:r>
            <a:r>
              <a:rPr lang="en-US" sz="2400" dirty="0" err="1">
                <a:latin typeface="Times New Roman" pitchFamily="18" charset="0"/>
                <a:cs typeface="Times New Roman" pitchFamily="18" charset="0"/>
              </a:rPr>
              <a:t>Freire</a:t>
            </a:r>
            <a:r>
              <a:rPr lang="en-US" sz="2400" dirty="0">
                <a:latin typeface="Times New Roman" pitchFamily="18" charset="0"/>
                <a:cs typeface="Times New Roman" pitchFamily="18" charset="0"/>
              </a:rPr>
              <a:t> as "banking methods"</a:t>
            </a:r>
            <a:r>
              <a:rPr lang="en-US" sz="2400" baseline="30000" dirty="0">
                <a:latin typeface="Times New Roman" pitchFamily="18" charset="0"/>
                <a:cs typeface="Times New Roman" pitchFamily="18" charset="0"/>
                <a:hlinkClick r:id="rId3"/>
              </a:rPr>
              <a:t>[3]</a:t>
            </a:r>
            <a:r>
              <a:rPr lang="en-US" sz="2400" dirty="0">
                <a:latin typeface="Times New Roman" pitchFamily="18" charset="0"/>
                <a:cs typeface="Times New Roman" pitchFamily="18" charset="0"/>
              </a:rPr>
              <a:t>).</a:t>
            </a:r>
            <a:r>
              <a:rPr lang="en-US" sz="2400" b="1" dirty="0"/>
              <a:t> Pedagogy</a:t>
            </a:r>
            <a:r>
              <a:rPr lang="en-US" sz="2400" dirty="0"/>
              <a:t>, literally translated, is the art or science of teaching children. The word comes from the ancient Greek </a:t>
            </a:r>
            <a:r>
              <a:rPr lang="en-US" sz="2400" i="1" dirty="0" err="1"/>
              <a:t>paidagogos</a:t>
            </a:r>
            <a:r>
              <a:rPr lang="en-US" sz="2400" i="1" dirty="0"/>
              <a:t>,</a:t>
            </a:r>
            <a:r>
              <a:rPr lang="en-US" sz="2400" dirty="0"/>
              <a:t> a compound comprised of "</a:t>
            </a:r>
            <a:r>
              <a:rPr lang="en-US" sz="2400" dirty="0" err="1"/>
              <a:t>paidos</a:t>
            </a:r>
            <a:r>
              <a:rPr lang="en-US" sz="2400" dirty="0"/>
              <a:t>" (child) and "</a:t>
            </a:r>
            <a:r>
              <a:rPr lang="en-US" sz="2400" dirty="0" err="1"/>
              <a:t>agogos</a:t>
            </a:r>
            <a:r>
              <a:rPr lang="en-US" sz="2400" dirty="0"/>
              <a:t>" (leader).</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15000"/>
          </a:xfrm>
        </p:spPr>
        <p:txBody>
          <a:bodyPr>
            <a:normAutofit/>
          </a:bodyPr>
          <a:lstStyle/>
          <a:p>
            <a:pPr algn="just">
              <a:buNone/>
            </a:pPr>
            <a:r>
              <a:rPr lang="en-US" sz="2400" b="1" dirty="0">
                <a:latin typeface="Times New Roman" pitchFamily="18" charset="0"/>
                <a:cs typeface="Times New Roman" pitchFamily="18" charset="0"/>
              </a:rPr>
              <a:t>   </a:t>
            </a:r>
            <a:r>
              <a:rPr lang="en-US" sz="2400" b="1" u="sng" dirty="0">
                <a:latin typeface="Times New Roman" pitchFamily="18" charset="0"/>
                <a:cs typeface="Times New Roman" pitchFamily="18" charset="0"/>
              </a:rPr>
              <a:t>Teaching – Learning of 3R’s:</a:t>
            </a:r>
          </a:p>
          <a:p>
            <a:pPr algn="just"/>
            <a:r>
              <a:rPr lang="en-US" sz="2400" dirty="0"/>
              <a:t>The phrase "the Three Rs" may have originated in a speech made by </a:t>
            </a:r>
            <a:r>
              <a:rPr lang="en-US" sz="2400" dirty="0">
                <a:hlinkClick r:id="rId2" tooltip="Sir William Curtis"/>
              </a:rPr>
              <a:t>Sir William Curtis</a:t>
            </a:r>
            <a:r>
              <a:rPr lang="en-US" sz="2400" dirty="0"/>
              <a:t> in 1795. but this origination is disputed in the publication The Mirror of Literature, Amusement, and Instruction, Volume 5.</a:t>
            </a:r>
            <a:r>
              <a:rPr lang="en-US" sz="2400" baseline="30000" dirty="0">
                <a:hlinkClick r:id="rId3"/>
              </a:rPr>
              <a:t>[4][5]</a:t>
            </a:r>
            <a:r>
              <a:rPr lang="en-US" sz="2400" dirty="0"/>
              <a:t> An extended modern version of the three Rs consists of the "functional skills of literacy, numeracy and </a:t>
            </a:r>
            <a:r>
              <a:rPr lang="en-US" sz="2400" dirty="0">
                <a:hlinkClick r:id="rId4" tooltip="Information and communications technology"/>
              </a:rPr>
              <a:t>ICT</a:t>
            </a:r>
            <a:r>
              <a:rPr lang="en-US" sz="2400" dirty="0"/>
              <a:t>".</a:t>
            </a:r>
            <a:r>
              <a:rPr lang="en-US" sz="2400" baseline="30000" dirty="0">
                <a:hlinkClick r:id="rId3"/>
              </a:rPr>
              <a:t>[6]</a:t>
            </a:r>
            <a:endParaRPr lang="en-US" sz="2400" dirty="0"/>
          </a:p>
          <a:p>
            <a:pPr algn="just"/>
            <a:r>
              <a:rPr lang="en-US" sz="2400" dirty="0"/>
              <a:t>There is an earlier reference to the skills of reading, writing, and arithmetic in </a:t>
            </a:r>
            <a:r>
              <a:rPr lang="en-US" sz="2400" dirty="0">
                <a:hlinkClick r:id="rId5" tooltip="Augustine of Hippo"/>
              </a:rPr>
              <a:t>St Augustine</a:t>
            </a:r>
            <a:r>
              <a:rPr lang="en-US" sz="2400" dirty="0"/>
              <a:t>'s </a:t>
            </a:r>
            <a:r>
              <a:rPr lang="en-US" sz="2400" i="1" dirty="0">
                <a:hlinkClick r:id="rId6" tooltip="Confessions (Augustine)"/>
              </a:rPr>
              <a:t>Confessions</a:t>
            </a:r>
            <a:r>
              <a:rPr lang="en-US" sz="2400" dirty="0"/>
              <a:t> (c. 397-401), though of course the words do not begin with 'R' in Latin</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15000"/>
          </a:xfrm>
        </p:spPr>
        <p:txBody>
          <a:bodyPr>
            <a:normAutofit lnSpcReduction="10000"/>
          </a:bodyPr>
          <a:lstStyle/>
          <a:p>
            <a:pPr algn="just">
              <a:buNone/>
            </a:pPr>
            <a:r>
              <a:rPr lang="en-US" sz="2400" b="1" dirty="0">
                <a:latin typeface="Times New Roman" pitchFamily="18" charset="0"/>
                <a:cs typeface="Times New Roman" pitchFamily="18" charset="0"/>
              </a:rPr>
              <a:t>   </a:t>
            </a:r>
            <a:r>
              <a:rPr lang="en-US" sz="2400" b="1" u="sng" dirty="0">
                <a:latin typeface="Times New Roman" pitchFamily="18" charset="0"/>
                <a:cs typeface="Times New Roman" pitchFamily="18" charset="0"/>
              </a:rPr>
              <a:t>Teaching – Learning of Verbal Conditioning:</a:t>
            </a:r>
          </a:p>
          <a:p>
            <a:pPr algn="just">
              <a:buNone/>
            </a:pPr>
            <a:r>
              <a:rPr lang="en-US" sz="2400" dirty="0">
                <a:latin typeface="Times New Roman" pitchFamily="18" charset="0"/>
                <a:cs typeface="Times New Roman" pitchFamily="18" charset="0"/>
              </a:rPr>
              <a:t>    The individual is constantly engaged in acquiring, assimilating, and manipulating words and symbols. An analysis of the individual's verbal behavior provides one with clues for the understanding of his thoughts, enduring attitudes, and temperamental characteristics. The knowledge obtained from such analysis can be subsequently utilized in predicting his future course of action. Thus, a proper study of man should begin with man's verbal output. The symbols are verbal and are expressed through speech that allows them to be easily manipulated. However, the vocal characteristics of languages are of secondary importance. The basic element of speech is the word. Phonemes are the basic sound elements of a word, but are not the significant elements of speech. Verbal conditioned responses (CRs) are not only adaptive responses, but serve to change the conditions under which they occur.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6172200"/>
          </a:xfrm>
        </p:spPr>
        <p:txBody>
          <a:bodyPr>
            <a:normAutofit fontScale="70000" lnSpcReduction="20000"/>
          </a:bodyPr>
          <a:lstStyle/>
          <a:p>
            <a:pPr algn="just">
              <a:buNone/>
            </a:pPr>
            <a:r>
              <a:rPr lang="en-US" sz="2400" b="1" dirty="0">
                <a:latin typeface="Times New Roman" pitchFamily="18" charset="0"/>
                <a:cs typeface="Times New Roman" pitchFamily="18" charset="0"/>
              </a:rPr>
              <a:t>   </a:t>
            </a:r>
            <a:r>
              <a:rPr lang="en-US" sz="2900" b="1" u="sng" dirty="0">
                <a:latin typeface="Times New Roman" pitchFamily="18" charset="0"/>
                <a:cs typeface="Times New Roman" pitchFamily="18" charset="0"/>
              </a:rPr>
              <a:t>Teaching – Learning of  Psychomotor Skill:</a:t>
            </a:r>
            <a:endParaRPr lang="en-US" sz="2400" b="1" u="sng" dirty="0">
              <a:latin typeface="Times New Roman" pitchFamily="18" charset="0"/>
              <a:cs typeface="Times New Roman" pitchFamily="18" charset="0"/>
            </a:endParaRPr>
          </a:p>
          <a:p>
            <a:pPr algn="just"/>
            <a:r>
              <a:rPr lang="en-US" sz="2600" i="1" dirty="0"/>
              <a:t>Psychomotor learning</a:t>
            </a:r>
            <a:r>
              <a:rPr lang="en-US" sz="2600" dirty="0"/>
              <a:t> is the relationship between </a:t>
            </a:r>
            <a:r>
              <a:rPr lang="en-US" sz="2600" dirty="0">
                <a:hlinkClick r:id="rId2" tooltip="Cognitive functions"/>
              </a:rPr>
              <a:t>cognitive functions</a:t>
            </a:r>
            <a:r>
              <a:rPr lang="en-US" sz="2600" dirty="0"/>
              <a:t> and </a:t>
            </a:r>
            <a:r>
              <a:rPr lang="en-US" sz="2600" dirty="0">
                <a:hlinkClick r:id="rId3" tooltip="Kinesiology"/>
              </a:rPr>
              <a:t>physical movement</a:t>
            </a:r>
            <a:r>
              <a:rPr lang="en-US" sz="2600" dirty="0"/>
              <a:t>. Psychomotor learning is demonstrated by physical skills such as movement, coordination, manipulation, dexterity, grace, strength, speed—actions which demonstrate the fine or gross motor skills, such as use of precision instruments or tools, and walking.</a:t>
            </a:r>
          </a:p>
          <a:p>
            <a:pPr algn="just"/>
            <a:r>
              <a:rPr lang="en-US" sz="2600" dirty="0">
                <a:hlinkClick r:id="rId4" tooltip="Behavioral"/>
              </a:rPr>
              <a:t>Behavioral</a:t>
            </a:r>
            <a:r>
              <a:rPr lang="en-US" sz="2600" dirty="0"/>
              <a:t> examples include driving a car, throwing a ball, and playing a </a:t>
            </a:r>
            <a:r>
              <a:rPr lang="en-US" sz="2600" dirty="0">
                <a:hlinkClick r:id="rId5" tooltip="Musical instrument"/>
              </a:rPr>
              <a:t>musical instrument</a:t>
            </a:r>
            <a:r>
              <a:rPr lang="en-US" sz="2600" dirty="0"/>
              <a:t>. In psychomotor learning </a:t>
            </a:r>
            <a:r>
              <a:rPr lang="en-US" sz="2600" dirty="0">
                <a:hlinkClick r:id="rId6" tooltip="Research"/>
              </a:rPr>
              <a:t>research</a:t>
            </a:r>
            <a:r>
              <a:rPr lang="en-US" sz="2600" dirty="0"/>
              <a:t>, attention is given to the learning of </a:t>
            </a:r>
            <a:r>
              <a:rPr lang="en-US" sz="2600" dirty="0">
                <a:hlinkClick r:id="rId7" tooltip="Motor coordination"/>
              </a:rPr>
              <a:t>coordinated</a:t>
            </a:r>
            <a:r>
              <a:rPr lang="en-US" sz="2600" dirty="0"/>
              <a:t> activity involving the arms, hands, fingers, and feet, while verbal processes are not emphasized.</a:t>
            </a:r>
            <a:r>
              <a:rPr lang="en-US" sz="2600" baseline="30000" dirty="0">
                <a:hlinkClick r:id="rId8"/>
              </a:rPr>
              <a:t>[1]</a:t>
            </a:r>
            <a:endParaRPr lang="en-US" sz="2600" baseline="30000" dirty="0"/>
          </a:p>
          <a:p>
            <a:pPr algn="just">
              <a:buNone/>
            </a:pPr>
            <a:r>
              <a:rPr lang="en-US" sz="3400" b="1" dirty="0"/>
              <a:t>Stages of psychomotor development:</a:t>
            </a:r>
          </a:p>
          <a:p>
            <a:pPr algn="just">
              <a:buNone/>
            </a:pPr>
            <a:r>
              <a:rPr lang="en-US" sz="2600" dirty="0"/>
              <a:t>      According to </a:t>
            </a:r>
            <a:r>
              <a:rPr lang="en-US" sz="2600" dirty="0">
                <a:hlinkClick r:id="rId9" tooltip="Paul Fitts"/>
              </a:rPr>
              <a:t>Paul </a:t>
            </a:r>
            <a:r>
              <a:rPr lang="en-US" sz="2600" dirty="0" err="1">
                <a:hlinkClick r:id="rId9" tooltip="Paul Fitts"/>
              </a:rPr>
              <a:t>Fitts</a:t>
            </a:r>
            <a:r>
              <a:rPr lang="en-US" sz="2600" dirty="0"/>
              <a:t> and </a:t>
            </a:r>
            <a:r>
              <a:rPr lang="en-US" sz="2600" dirty="0">
                <a:hlinkClick r:id="rId10" tooltip="Michael Posner (psychologist)"/>
              </a:rPr>
              <a:t>Michael Posner</a:t>
            </a:r>
            <a:r>
              <a:rPr lang="en-US" sz="2600" dirty="0"/>
              <a:t>'s three-stage model, when learning psychomotor skills, individuals progress through the </a:t>
            </a:r>
            <a:r>
              <a:rPr lang="en-US" sz="2600" dirty="0">
                <a:hlinkClick r:id="rId11" tooltip="Cognitive"/>
              </a:rPr>
              <a:t>cognitive</a:t>
            </a:r>
            <a:r>
              <a:rPr lang="en-US" sz="2600" dirty="0"/>
              <a:t> stages, the </a:t>
            </a:r>
            <a:r>
              <a:rPr lang="en-US" sz="2600" dirty="0">
                <a:hlinkClick r:id="rId12" tooltip="Association (psychology)"/>
              </a:rPr>
              <a:t>associative</a:t>
            </a:r>
            <a:r>
              <a:rPr lang="en-US" sz="2600" dirty="0"/>
              <a:t> stage, and the </a:t>
            </a:r>
            <a:r>
              <a:rPr lang="en-US" sz="2600" dirty="0">
                <a:hlinkClick r:id="rId13" tooltip="Autonomic nervous system"/>
              </a:rPr>
              <a:t>autonomic</a:t>
            </a:r>
            <a:r>
              <a:rPr lang="en-US" sz="2600" dirty="0"/>
              <a:t> stage.</a:t>
            </a:r>
            <a:r>
              <a:rPr lang="en-US" sz="2600" baseline="30000" dirty="0">
                <a:hlinkClick r:id="rId8"/>
              </a:rPr>
              <a:t>[2]</a:t>
            </a:r>
            <a:r>
              <a:rPr lang="en-US" sz="2600" dirty="0"/>
              <a:t> The cognitive stage is marked by awkward slow and choppy movements that the learner tries to control. The learner has to think about each movement before attempting it. In the associative stage, the learner spends less time thinking about every detail, however, the movements are still not a permanent part of the </a:t>
            </a:r>
            <a:r>
              <a:rPr lang="en-US" sz="2600" dirty="0">
                <a:hlinkClick r:id="rId14" tooltip="Brain"/>
              </a:rPr>
              <a:t>brain</a:t>
            </a:r>
            <a:r>
              <a:rPr lang="en-US" sz="2600" dirty="0"/>
              <a:t>. In the autonomic stage, the learner can refine the skill through practice, but no longer needs to think about the movement.</a:t>
            </a:r>
          </a:p>
          <a:p>
            <a:pPr algn="just"/>
            <a:endParaRPr lang="en-US" sz="2400" dirty="0"/>
          </a:p>
          <a:p>
            <a:pPr algn="r">
              <a:buNone/>
            </a:pPr>
            <a:r>
              <a:rPr lang="en-US" sz="3100" b="1" dirty="0">
                <a:solidFill>
                  <a:srgbClr val="C00000"/>
                </a:solidFill>
                <a:latin typeface="Times New Roman" pitchFamily="18" charset="0"/>
                <a:cs typeface="Times New Roman" pitchFamily="18" charset="0"/>
              </a:rPr>
              <a:t>Cont…….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15000"/>
          </a:xfrm>
        </p:spPr>
        <p:txBody>
          <a:bodyPr>
            <a:normAutofit/>
          </a:bodyPr>
          <a:lstStyle/>
          <a:p>
            <a:pPr>
              <a:buNone/>
            </a:pPr>
            <a:r>
              <a:rPr lang="en-US" sz="2400" b="1" dirty="0"/>
              <a:t>Factors affecting psychomotor skills:</a:t>
            </a:r>
            <a:endParaRPr lang="en-US" sz="2000" b="1" dirty="0"/>
          </a:p>
          <a:p>
            <a:r>
              <a:rPr lang="en-US" sz="2400" dirty="0"/>
              <a:t>Psychological feedback</a:t>
            </a:r>
          </a:p>
          <a:p>
            <a:r>
              <a:rPr lang="en-US" sz="2400" dirty="0"/>
              <a:t>Amount of practice</a:t>
            </a:r>
          </a:p>
          <a:p>
            <a:r>
              <a:rPr lang="en-US" sz="2400" dirty="0"/>
              <a:t>Task complexity</a:t>
            </a:r>
          </a:p>
          <a:p>
            <a:r>
              <a:rPr lang="en-US" sz="2400" dirty="0"/>
              <a:t>Work distribution</a:t>
            </a:r>
          </a:p>
          <a:p>
            <a:r>
              <a:rPr lang="en-US" sz="2400" dirty="0"/>
              <a:t>Motive-incentive conditions</a:t>
            </a:r>
          </a:p>
          <a:p>
            <a:r>
              <a:rPr lang="en-US" sz="2400" dirty="0"/>
              <a:t>Environmental factors</a:t>
            </a:r>
          </a:p>
          <a:p>
            <a:endParaRPr lang="en-US" sz="2400" dirty="0"/>
          </a:p>
          <a:p>
            <a:pPr algn="just">
              <a:buNone/>
            </a:pPr>
            <a:endParaRPr lang="en-US" sz="24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15000"/>
          </a:xfrm>
        </p:spPr>
        <p:txBody>
          <a:bodyPr>
            <a:normAutofit fontScale="77500" lnSpcReduction="20000"/>
          </a:bodyPr>
          <a:lstStyle/>
          <a:p>
            <a:pPr>
              <a:buNone/>
            </a:pPr>
            <a:r>
              <a:rPr lang="en-US" sz="2800" b="1" dirty="0">
                <a:solidFill>
                  <a:srgbClr val="C00000"/>
                </a:solidFill>
              </a:rPr>
              <a:t>Teaching – Learning of Principles and Concept:</a:t>
            </a:r>
          </a:p>
          <a:p>
            <a:pPr algn="just">
              <a:buNone/>
            </a:pPr>
            <a:r>
              <a:rPr lang="en-US" sz="2400" dirty="0">
                <a:hlinkClick r:id="rId2" tooltip="Educational psychology"/>
              </a:rPr>
              <a:t>Educational psychologists</a:t>
            </a:r>
            <a:r>
              <a:rPr lang="en-US" sz="2400" dirty="0"/>
              <a:t> and </a:t>
            </a:r>
            <a:r>
              <a:rPr lang="en-US" sz="2400" dirty="0">
                <a:hlinkClick r:id="rId3" tooltip="Pedagogue"/>
              </a:rPr>
              <a:t>pedagogues</a:t>
            </a:r>
            <a:r>
              <a:rPr lang="en-US" sz="2400" dirty="0"/>
              <a:t> have identified several </a:t>
            </a:r>
            <a:r>
              <a:rPr lang="en-US" sz="2400" b="1" dirty="0"/>
              <a:t>principles of learning</a:t>
            </a:r>
            <a:r>
              <a:rPr lang="en-US" sz="2400" dirty="0"/>
              <a:t>, also referred to as </a:t>
            </a:r>
            <a:r>
              <a:rPr lang="en-US" sz="2400" b="1" dirty="0"/>
              <a:t>laws of learning</a:t>
            </a:r>
            <a:r>
              <a:rPr lang="en-US" sz="2400" dirty="0"/>
              <a:t>, which seem generally applicable to the </a:t>
            </a:r>
            <a:r>
              <a:rPr lang="en-US" sz="2400" dirty="0">
                <a:hlinkClick r:id="rId4" tooltip="Learning"/>
              </a:rPr>
              <a:t>learning</a:t>
            </a:r>
            <a:r>
              <a:rPr lang="en-US" sz="2400" dirty="0"/>
              <a:t> process. These principles have been discovered, tested, and used in practical situations. They provide additional insight into what makes people learn most effectively. </a:t>
            </a:r>
            <a:r>
              <a:rPr lang="en-US" sz="2400" dirty="0">
                <a:hlinkClick r:id="rId5" tooltip="Edward Thorndike"/>
              </a:rPr>
              <a:t>Edward Thorndike</a:t>
            </a:r>
            <a:r>
              <a:rPr lang="en-US" sz="2400" dirty="0"/>
              <a:t> developed the first three "Laws of learning:" </a:t>
            </a:r>
            <a:r>
              <a:rPr lang="en-US" sz="2400" b="1" i="1" dirty="0"/>
              <a:t>readiness</a:t>
            </a:r>
            <a:r>
              <a:rPr lang="en-US" sz="2400" dirty="0"/>
              <a:t>, </a:t>
            </a:r>
            <a:r>
              <a:rPr lang="en-US" sz="2400" i="1" dirty="0"/>
              <a:t>exercise</a:t>
            </a:r>
            <a:r>
              <a:rPr lang="en-US" sz="2400" dirty="0"/>
              <a:t>, and </a:t>
            </a:r>
            <a:r>
              <a:rPr lang="en-US" sz="2400" i="1" dirty="0"/>
              <a:t>effect</a:t>
            </a:r>
            <a:r>
              <a:rPr lang="en-US" sz="2400" dirty="0"/>
              <a:t>.</a:t>
            </a:r>
          </a:p>
          <a:p>
            <a:pPr algn="just">
              <a:buNone/>
            </a:pPr>
            <a:r>
              <a:rPr lang="en-US" sz="2400" b="1" dirty="0"/>
              <a:t>Concept learning</a:t>
            </a:r>
            <a:r>
              <a:rPr lang="en-US" sz="2400" dirty="0"/>
              <a:t>, also known as </a:t>
            </a:r>
            <a:r>
              <a:rPr lang="en-US" sz="2400" b="1" dirty="0"/>
              <a:t>category learning</a:t>
            </a:r>
            <a:r>
              <a:rPr lang="en-US" sz="2400" dirty="0"/>
              <a:t>, </a:t>
            </a:r>
            <a:r>
              <a:rPr lang="en-US" sz="2400" b="1" dirty="0"/>
              <a:t>concept attainment</a:t>
            </a:r>
            <a:r>
              <a:rPr lang="en-US" sz="2400" dirty="0"/>
              <a:t>, and </a:t>
            </a:r>
            <a:r>
              <a:rPr lang="en-US" sz="2400" b="1" dirty="0"/>
              <a:t>concept formation</a:t>
            </a:r>
            <a:r>
              <a:rPr lang="en-US" sz="2400" dirty="0"/>
              <a:t>, is defined by </a:t>
            </a:r>
            <a:r>
              <a:rPr lang="en-US" sz="2400" dirty="0">
                <a:hlinkClick r:id="rId6" tooltip="Jerome Bruner"/>
              </a:rPr>
              <a:t>Bruner</a:t>
            </a:r>
            <a:r>
              <a:rPr lang="en-US" sz="2400" dirty="0"/>
              <a:t>, </a:t>
            </a:r>
            <a:r>
              <a:rPr lang="en-US" sz="2400" dirty="0" err="1"/>
              <a:t>Goodnow</a:t>
            </a:r>
            <a:r>
              <a:rPr lang="en-US" sz="2400" dirty="0"/>
              <a:t>, &amp; Austin (1967) as "the search for and listing of attributes that can be used to distinguish exemplars from non exemplars of various categories". More simply put, concepts are the mental categories that help us classify objects, events, or ideas, building on the understanding that each object, event, or idea has a set of common relevant features. Thus, concept learning is a strategy which requires a learner to compare and contrast groups or categories that contain concept-relevant features with groups or categories that do not contain concept-relevant features.</a:t>
            </a:r>
          </a:p>
          <a:p>
            <a:pPr algn="r">
              <a:buNone/>
            </a:pPr>
            <a:r>
              <a:rPr lang="en-US" sz="2400" b="1" dirty="0">
                <a:solidFill>
                  <a:srgbClr val="C00000"/>
                </a:solidFill>
                <a:latin typeface="Times New Roman" pitchFamily="18" charset="0"/>
                <a:cs typeface="Times New Roman" pitchFamily="18" charset="0"/>
              </a:rPr>
              <a:t>Cont……….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91200"/>
          </a:xfrm>
        </p:spPr>
        <p:txBody>
          <a:bodyPr>
            <a:normAutofit fontScale="85000" lnSpcReduction="20000"/>
          </a:bodyPr>
          <a:lstStyle/>
          <a:p>
            <a:r>
              <a:rPr lang="en-US" sz="2400" dirty="0"/>
              <a:t>Concept Learning: Inferring a Boolean-valued function from training examples of its input and output.</a:t>
            </a:r>
          </a:p>
          <a:p>
            <a:r>
              <a:rPr lang="en-US" sz="2400" dirty="0"/>
              <a:t>A concept is an idea of something formed by combining all its features or attributes which construct the given concept. Every concept has two components:</a:t>
            </a:r>
          </a:p>
          <a:p>
            <a:r>
              <a:rPr lang="en-US" sz="2400" dirty="0"/>
              <a:t>Attributes: features that one must look for to decide whether a data instance is a positive one of the concept.</a:t>
            </a:r>
          </a:p>
          <a:p>
            <a:r>
              <a:rPr lang="en-US" sz="2400" dirty="0"/>
              <a:t>A rule: denotes what conjunction of constraints on the attributes will qualify as a positive instance of the concept.</a:t>
            </a:r>
          </a:p>
          <a:p>
            <a:pPr>
              <a:buNone/>
            </a:pPr>
            <a:r>
              <a:rPr lang="en-US" sz="2400" b="1" dirty="0">
                <a:solidFill>
                  <a:srgbClr val="C00000"/>
                </a:solidFill>
                <a:latin typeface="Times New Roman" pitchFamily="18" charset="0"/>
                <a:cs typeface="Times New Roman" pitchFamily="18" charset="0"/>
              </a:rPr>
              <a:t>Types of Concept:</a:t>
            </a:r>
          </a:p>
          <a:p>
            <a:r>
              <a:rPr lang="en-US" sz="2400" dirty="0"/>
              <a:t>Concrete or Perceptual Concepts </a:t>
            </a:r>
            <a:r>
              <a:rPr lang="en-US" sz="2400" dirty="0" err="1"/>
              <a:t>vs</a:t>
            </a:r>
            <a:r>
              <a:rPr lang="en-US" sz="2400" dirty="0"/>
              <a:t> Abstract Concepts</a:t>
            </a:r>
          </a:p>
          <a:p>
            <a:r>
              <a:rPr lang="en-US" sz="2400" dirty="0"/>
              <a:t>Defined (or Relational) and Associated Concepts</a:t>
            </a:r>
          </a:p>
          <a:p>
            <a:r>
              <a:rPr lang="en-US" sz="2400" dirty="0"/>
              <a:t>Complex Concepts</a:t>
            </a:r>
          </a:p>
          <a:p>
            <a:pPr>
              <a:buNone/>
            </a:pPr>
            <a:r>
              <a:rPr lang="en-US" sz="2400" b="1" dirty="0">
                <a:solidFill>
                  <a:srgbClr val="C00000"/>
                </a:solidFill>
                <a:latin typeface="Times New Roman" pitchFamily="18" charset="0"/>
                <a:cs typeface="Times New Roman" pitchFamily="18" charset="0"/>
              </a:rPr>
              <a:t>Methods of Learning a Concept:</a:t>
            </a:r>
          </a:p>
          <a:p>
            <a:r>
              <a:rPr lang="en-US" sz="2400" dirty="0"/>
              <a:t>Discovery </a:t>
            </a:r>
          </a:p>
          <a:p>
            <a:r>
              <a:rPr lang="en-US" sz="2400" dirty="0"/>
              <a:t>Examples </a:t>
            </a:r>
          </a:p>
          <a:p>
            <a:r>
              <a:rPr lang="en-US" sz="2400" dirty="0"/>
              <a:t>Words </a:t>
            </a:r>
          </a:p>
          <a:p>
            <a:r>
              <a:rPr lang="en-US" sz="2400" dirty="0"/>
              <a:t>Exemplars comparison and contrast</a:t>
            </a:r>
          </a:p>
          <a:p>
            <a:endParaRPr lang="en-US" sz="2400" b="1" dirty="0">
              <a:solidFill>
                <a:srgbClr val="C0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791200"/>
          </a:xfrm>
        </p:spPr>
        <p:txBody>
          <a:bodyPr>
            <a:normAutofit lnSpcReduction="10000"/>
          </a:bodyPr>
          <a:lstStyle/>
          <a:p>
            <a:r>
              <a:rPr lang="en-US" sz="2400" b="1" dirty="0">
                <a:solidFill>
                  <a:srgbClr val="C00000"/>
                </a:solidFill>
                <a:latin typeface="Times New Roman" pitchFamily="18" charset="0"/>
                <a:cs typeface="Times New Roman" pitchFamily="18" charset="0"/>
              </a:rPr>
              <a:t>Teaching – Learning of Problem Solving:</a:t>
            </a:r>
          </a:p>
          <a:p>
            <a:pPr algn="just">
              <a:buNone/>
            </a:pPr>
            <a:r>
              <a:rPr lang="en-US" sz="2400" b="1" dirty="0"/>
              <a:t>     Problem-based learning</a:t>
            </a:r>
            <a:r>
              <a:rPr lang="en-US" sz="2400" dirty="0"/>
              <a:t> (</a:t>
            </a:r>
            <a:r>
              <a:rPr lang="en-US" sz="2400" b="1" dirty="0"/>
              <a:t>PBL</a:t>
            </a:r>
            <a:r>
              <a:rPr lang="en-US" sz="2400" dirty="0"/>
              <a:t>) is a </a:t>
            </a:r>
            <a:r>
              <a:rPr lang="en-US" sz="2400" dirty="0">
                <a:hlinkClick r:id="rId2" tooltip="Student-centred learning"/>
              </a:rPr>
              <a:t>student-centered</a:t>
            </a:r>
            <a:r>
              <a:rPr lang="en-US" sz="2400" dirty="0"/>
              <a:t> </a:t>
            </a:r>
            <a:r>
              <a:rPr lang="en-US" sz="2400" dirty="0">
                <a:hlinkClick r:id="rId3" tooltip="Pedagogy"/>
              </a:rPr>
              <a:t>pedagogy</a:t>
            </a:r>
            <a:r>
              <a:rPr lang="en-US" sz="2400" dirty="0"/>
              <a:t> in which students learn about a subject through the experience of solving an open-ended problem found in trigger material. The PBL process does not focus on </a:t>
            </a:r>
            <a:r>
              <a:rPr lang="en-US" sz="2400" dirty="0">
                <a:hlinkClick r:id="rId4" tooltip="Problem solving"/>
              </a:rPr>
              <a:t>problem solving</a:t>
            </a:r>
            <a:r>
              <a:rPr lang="en-US" sz="2400" dirty="0"/>
              <a:t> with a defined solution, but it allows for the development of other desirable skills and attributes. This includes knowledge acquisition, enhanced group collaboration and communication. The PBL process was developed for medical education and has since been broadened in applications for other programs of learning. The process allows for learners to develop skills used for their future practice. It enhances critical appraisal, literature retrieval and encourages ongoing learning within a team environment.</a:t>
            </a:r>
            <a:endParaRPr lang="en-US" sz="2400" b="1" dirty="0">
              <a:solidFill>
                <a:srgbClr val="C00000"/>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TotalTime>
  <Words>1519</Words>
  <Application>Microsoft Office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Century Schoolbook</vt:lpstr>
      <vt:lpstr>Times New Roman</vt:lpstr>
      <vt:lpstr>Wingdings</vt:lpstr>
      <vt:lpstr>Wingdings 2</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Amulya Acharya</dc:creator>
  <cp:lastModifiedBy>Asmit</cp:lastModifiedBy>
  <cp:revision>18</cp:revision>
  <dcterms:created xsi:type="dcterms:W3CDTF">2019-01-30T14:06:38Z</dcterms:created>
  <dcterms:modified xsi:type="dcterms:W3CDTF">2022-07-15T13:19:58Z</dcterms:modified>
</cp:coreProperties>
</file>