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28" r:id="rId2"/>
    <p:sldMasterId id="2147483852" r:id="rId3"/>
    <p:sldMasterId id="2147483912" r:id="rId4"/>
    <p:sldMasterId id="2147483924" r:id="rId5"/>
    <p:sldMasterId id="2147483936" r:id="rId6"/>
    <p:sldMasterId id="2147483972" r:id="rId7"/>
    <p:sldMasterId id="2147483984" r:id="rId8"/>
    <p:sldMasterId id="2147483996" r:id="rId9"/>
  </p:sldMasterIdLst>
  <p:sldIdLst>
    <p:sldId id="257" r:id="rId10"/>
    <p:sldId id="259" r:id="rId11"/>
    <p:sldId id="260" r:id="rId12"/>
    <p:sldId id="261" r:id="rId13"/>
    <p:sldId id="268" r:id="rId14"/>
    <p:sldId id="271" r:id="rId15"/>
    <p:sldId id="262" r:id="rId16"/>
    <p:sldId id="263" r:id="rId17"/>
    <p:sldId id="264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50" d="100"/>
          <a:sy n="50" d="100"/>
        </p:scale>
        <p:origin x="-12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9D48E4-5BD1-43FE-B7C9-6776FBDAA5FE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F059C27-FBD5-4C56-8645-EF89B0F61E16}">
      <dgm:prSet phldrT="[Text]"/>
      <dgm:spPr/>
      <dgm:t>
        <a:bodyPr/>
        <a:lstStyle/>
        <a:p>
          <a:r>
            <a:rPr lang="bn-IN" dirty="0" smtClean="0"/>
            <a:t>সংজ্ঞা </a:t>
          </a:r>
          <a:endParaRPr lang="en-IN" dirty="0"/>
        </a:p>
      </dgm:t>
    </dgm:pt>
    <dgm:pt modelId="{2A020B32-D484-4A75-B404-C149BE3EDDA6}" type="parTrans" cxnId="{70793D94-446E-462E-B5BA-0ED1F6E2BEE7}">
      <dgm:prSet/>
      <dgm:spPr/>
      <dgm:t>
        <a:bodyPr/>
        <a:lstStyle/>
        <a:p>
          <a:endParaRPr lang="en-IN"/>
        </a:p>
      </dgm:t>
    </dgm:pt>
    <dgm:pt modelId="{4DF87833-9331-45DE-BDB8-9BF6C58B5A73}" type="sibTrans" cxnId="{70793D94-446E-462E-B5BA-0ED1F6E2BEE7}">
      <dgm:prSet/>
      <dgm:spPr/>
      <dgm:t>
        <a:bodyPr/>
        <a:lstStyle/>
        <a:p>
          <a:endParaRPr lang="en-IN"/>
        </a:p>
      </dgm:t>
    </dgm:pt>
    <dgm:pt modelId="{BA7EE430-4F02-42B4-8984-18454CEB99BE}">
      <dgm:prSet phldrT="[Text]"/>
      <dgm:spPr/>
      <dgm:t>
        <a:bodyPr/>
        <a:lstStyle/>
        <a:p>
          <a:r>
            <a:rPr lang="bn-IN" dirty="0" smtClean="0"/>
            <a:t>কারণ</a:t>
          </a:r>
          <a:endParaRPr lang="en-IN" dirty="0"/>
        </a:p>
      </dgm:t>
    </dgm:pt>
    <dgm:pt modelId="{66A66DD4-D1F1-46F7-B8F0-C572467E7E31}" type="parTrans" cxnId="{A38477EE-314E-428E-90A3-9E0D84A57204}">
      <dgm:prSet/>
      <dgm:spPr/>
      <dgm:t>
        <a:bodyPr/>
        <a:lstStyle/>
        <a:p>
          <a:endParaRPr lang="en-IN"/>
        </a:p>
      </dgm:t>
    </dgm:pt>
    <dgm:pt modelId="{8EF2736D-9463-4397-9658-C1FA7FA2F7FA}" type="sibTrans" cxnId="{A38477EE-314E-428E-90A3-9E0D84A57204}">
      <dgm:prSet/>
      <dgm:spPr/>
      <dgm:t>
        <a:bodyPr/>
        <a:lstStyle/>
        <a:p>
          <a:endParaRPr lang="en-IN"/>
        </a:p>
      </dgm:t>
    </dgm:pt>
    <dgm:pt modelId="{CC0F95A8-E17E-408D-A000-30033F2C5883}">
      <dgm:prSet phldrT="[Text]"/>
      <dgm:spPr/>
      <dgm:t>
        <a:bodyPr/>
        <a:lstStyle/>
        <a:p>
          <a:r>
            <a:rPr lang="bn-IN" dirty="0" smtClean="0"/>
            <a:t>বৈশিষ্ট্য</a:t>
          </a:r>
          <a:endParaRPr lang="en-IN" dirty="0"/>
        </a:p>
      </dgm:t>
    </dgm:pt>
    <dgm:pt modelId="{516B04C9-53CB-4647-BE25-9F3E098C6AF8}" type="parTrans" cxnId="{5CB68E32-B0BA-4967-A9B8-4C4DD9B58515}">
      <dgm:prSet/>
      <dgm:spPr/>
      <dgm:t>
        <a:bodyPr/>
        <a:lstStyle/>
        <a:p>
          <a:endParaRPr lang="en-IN"/>
        </a:p>
      </dgm:t>
    </dgm:pt>
    <dgm:pt modelId="{8DE35083-B251-4924-AEB9-1C8B01863713}" type="sibTrans" cxnId="{5CB68E32-B0BA-4967-A9B8-4C4DD9B58515}">
      <dgm:prSet/>
      <dgm:spPr/>
      <dgm:t>
        <a:bodyPr/>
        <a:lstStyle/>
        <a:p>
          <a:endParaRPr lang="en-IN"/>
        </a:p>
      </dgm:t>
    </dgm:pt>
    <dgm:pt modelId="{C5083C35-2A8C-4015-A826-A56A33EF0820}">
      <dgm:prSet phldrT="[Text]"/>
      <dgm:spPr/>
      <dgm:t>
        <a:bodyPr/>
        <a:lstStyle/>
        <a:p>
          <a:r>
            <a:rPr lang="bn-IN" dirty="0" smtClean="0"/>
            <a:t>শনাক্তকরন</a:t>
          </a:r>
          <a:endParaRPr lang="en-IN" dirty="0"/>
        </a:p>
      </dgm:t>
    </dgm:pt>
    <dgm:pt modelId="{C83798D5-291C-4DCE-AC41-0E0DAA1FA995}" type="parTrans" cxnId="{1DBDE35B-0784-4C84-896A-49336BA30C59}">
      <dgm:prSet/>
      <dgm:spPr/>
      <dgm:t>
        <a:bodyPr/>
        <a:lstStyle/>
        <a:p>
          <a:endParaRPr lang="en-IN"/>
        </a:p>
      </dgm:t>
    </dgm:pt>
    <dgm:pt modelId="{D151277C-08FC-4233-B32E-D08411E5F2ED}" type="sibTrans" cxnId="{1DBDE35B-0784-4C84-896A-49336BA30C59}">
      <dgm:prSet/>
      <dgm:spPr/>
      <dgm:t>
        <a:bodyPr/>
        <a:lstStyle/>
        <a:p>
          <a:endParaRPr lang="en-IN"/>
        </a:p>
      </dgm:t>
    </dgm:pt>
    <dgm:pt modelId="{E36647CF-FABA-4B45-BC18-248D6840CDDD}">
      <dgm:prSet phldrT="[Text]"/>
      <dgm:spPr/>
      <dgm:t>
        <a:bodyPr/>
        <a:lstStyle/>
        <a:p>
          <a:r>
            <a:rPr lang="bn-IN" dirty="0" smtClean="0"/>
            <a:t>শিক্ষাব্যবস্থা</a:t>
          </a:r>
          <a:endParaRPr lang="en-IN" dirty="0"/>
        </a:p>
      </dgm:t>
    </dgm:pt>
    <dgm:pt modelId="{23810042-55B0-4623-B524-ACC71C5C2A4F}" type="parTrans" cxnId="{CEF207FF-E6C5-4ECE-BD8E-E3876E7ED97D}">
      <dgm:prSet/>
      <dgm:spPr/>
      <dgm:t>
        <a:bodyPr/>
        <a:lstStyle/>
        <a:p>
          <a:endParaRPr lang="en-IN"/>
        </a:p>
      </dgm:t>
    </dgm:pt>
    <dgm:pt modelId="{723A29EC-0720-45E1-866F-D621D7E4071F}" type="sibTrans" cxnId="{CEF207FF-E6C5-4ECE-BD8E-E3876E7ED97D}">
      <dgm:prSet/>
      <dgm:spPr/>
      <dgm:t>
        <a:bodyPr/>
        <a:lstStyle/>
        <a:p>
          <a:endParaRPr lang="en-IN"/>
        </a:p>
      </dgm:t>
    </dgm:pt>
    <dgm:pt modelId="{30C51CE1-33DE-4A22-9F9F-813457FADCAE}" type="pres">
      <dgm:prSet presAssocID="{E19D48E4-5BD1-43FE-B7C9-6776FBDAA5F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4897200-1E49-4B74-9289-D5ECD340B631}" type="pres">
      <dgm:prSet presAssocID="{EF059C27-FBD5-4C56-8645-EF89B0F61E1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9AF7398-C2FE-4268-AFA4-71F6208EC52D}" type="pres">
      <dgm:prSet presAssocID="{EF059C27-FBD5-4C56-8645-EF89B0F61E16}" presName="spNode" presStyleCnt="0"/>
      <dgm:spPr/>
    </dgm:pt>
    <dgm:pt modelId="{632D2AC2-E99A-444B-9538-0B6F2EB21C99}" type="pres">
      <dgm:prSet presAssocID="{4DF87833-9331-45DE-BDB8-9BF6C58B5A73}" presName="sibTrans" presStyleLbl="sibTrans1D1" presStyleIdx="0" presStyleCnt="5"/>
      <dgm:spPr/>
      <dgm:t>
        <a:bodyPr/>
        <a:lstStyle/>
        <a:p>
          <a:endParaRPr lang="en-IN"/>
        </a:p>
      </dgm:t>
    </dgm:pt>
    <dgm:pt modelId="{DB2767BD-F858-401A-AA7E-135306ACF03B}" type="pres">
      <dgm:prSet presAssocID="{BA7EE430-4F02-42B4-8984-18454CEB99B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BBAE64B-3FBD-4ACD-B6E3-01E1A4064154}" type="pres">
      <dgm:prSet presAssocID="{BA7EE430-4F02-42B4-8984-18454CEB99BE}" presName="spNode" presStyleCnt="0"/>
      <dgm:spPr/>
    </dgm:pt>
    <dgm:pt modelId="{D1EAB443-FC9A-418E-AB73-5074F420F838}" type="pres">
      <dgm:prSet presAssocID="{8EF2736D-9463-4397-9658-C1FA7FA2F7FA}" presName="sibTrans" presStyleLbl="sibTrans1D1" presStyleIdx="1" presStyleCnt="5"/>
      <dgm:spPr/>
      <dgm:t>
        <a:bodyPr/>
        <a:lstStyle/>
        <a:p>
          <a:endParaRPr lang="en-IN"/>
        </a:p>
      </dgm:t>
    </dgm:pt>
    <dgm:pt modelId="{F1BD8827-DB9C-4483-9A60-A2E44849E71D}" type="pres">
      <dgm:prSet presAssocID="{CC0F95A8-E17E-408D-A000-30033F2C588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C626177-DBAC-4BB4-8CA7-0F3C9E5FBD6E}" type="pres">
      <dgm:prSet presAssocID="{CC0F95A8-E17E-408D-A000-30033F2C5883}" presName="spNode" presStyleCnt="0"/>
      <dgm:spPr/>
    </dgm:pt>
    <dgm:pt modelId="{66035A12-30DA-486E-B280-E9B72B157A40}" type="pres">
      <dgm:prSet presAssocID="{8DE35083-B251-4924-AEB9-1C8B01863713}" presName="sibTrans" presStyleLbl="sibTrans1D1" presStyleIdx="2" presStyleCnt="5"/>
      <dgm:spPr/>
      <dgm:t>
        <a:bodyPr/>
        <a:lstStyle/>
        <a:p>
          <a:endParaRPr lang="en-IN"/>
        </a:p>
      </dgm:t>
    </dgm:pt>
    <dgm:pt modelId="{F1CDDFDF-1871-4DB3-8AE5-EADBF6C262E6}" type="pres">
      <dgm:prSet presAssocID="{C5083C35-2A8C-4015-A826-A56A33EF082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028648C-AFEF-4D36-8493-CE8EFB6C7C1F}" type="pres">
      <dgm:prSet presAssocID="{C5083C35-2A8C-4015-A826-A56A33EF0820}" presName="spNode" presStyleCnt="0"/>
      <dgm:spPr/>
    </dgm:pt>
    <dgm:pt modelId="{DAAAAD70-0E45-48A6-971C-D17AE8E6B5DF}" type="pres">
      <dgm:prSet presAssocID="{D151277C-08FC-4233-B32E-D08411E5F2ED}" presName="sibTrans" presStyleLbl="sibTrans1D1" presStyleIdx="3" presStyleCnt="5"/>
      <dgm:spPr/>
      <dgm:t>
        <a:bodyPr/>
        <a:lstStyle/>
        <a:p>
          <a:endParaRPr lang="en-IN"/>
        </a:p>
      </dgm:t>
    </dgm:pt>
    <dgm:pt modelId="{77D270B5-43B1-46FB-8598-33A2177B6576}" type="pres">
      <dgm:prSet presAssocID="{E36647CF-FABA-4B45-BC18-248D6840CDD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C3986B8-4AC8-45A4-ADF3-5B7DD70CEC60}" type="pres">
      <dgm:prSet presAssocID="{E36647CF-FABA-4B45-BC18-248D6840CDDD}" presName="spNode" presStyleCnt="0"/>
      <dgm:spPr/>
    </dgm:pt>
    <dgm:pt modelId="{E5CDB82D-C05E-40DE-88F0-D74DAB9D792E}" type="pres">
      <dgm:prSet presAssocID="{723A29EC-0720-45E1-866F-D621D7E4071F}" presName="sibTrans" presStyleLbl="sibTrans1D1" presStyleIdx="4" presStyleCnt="5"/>
      <dgm:spPr/>
      <dgm:t>
        <a:bodyPr/>
        <a:lstStyle/>
        <a:p>
          <a:endParaRPr lang="en-IN"/>
        </a:p>
      </dgm:t>
    </dgm:pt>
  </dgm:ptLst>
  <dgm:cxnLst>
    <dgm:cxn modelId="{70793D94-446E-462E-B5BA-0ED1F6E2BEE7}" srcId="{E19D48E4-5BD1-43FE-B7C9-6776FBDAA5FE}" destId="{EF059C27-FBD5-4C56-8645-EF89B0F61E16}" srcOrd="0" destOrd="0" parTransId="{2A020B32-D484-4A75-B404-C149BE3EDDA6}" sibTransId="{4DF87833-9331-45DE-BDB8-9BF6C58B5A73}"/>
    <dgm:cxn modelId="{1A52D0D4-BBA1-4214-9D63-948582DAC4E4}" type="presOf" srcId="{8DE35083-B251-4924-AEB9-1C8B01863713}" destId="{66035A12-30DA-486E-B280-E9B72B157A40}" srcOrd="0" destOrd="0" presId="urn:microsoft.com/office/officeart/2005/8/layout/cycle5"/>
    <dgm:cxn modelId="{E4408A57-6B46-428F-90A6-80BB9B015322}" type="presOf" srcId="{BA7EE430-4F02-42B4-8984-18454CEB99BE}" destId="{DB2767BD-F858-401A-AA7E-135306ACF03B}" srcOrd="0" destOrd="0" presId="urn:microsoft.com/office/officeart/2005/8/layout/cycle5"/>
    <dgm:cxn modelId="{1C5A1683-2CEF-4ADF-8C8E-A23D7F25A51A}" type="presOf" srcId="{723A29EC-0720-45E1-866F-D621D7E4071F}" destId="{E5CDB82D-C05E-40DE-88F0-D74DAB9D792E}" srcOrd="0" destOrd="0" presId="urn:microsoft.com/office/officeart/2005/8/layout/cycle5"/>
    <dgm:cxn modelId="{5CB68E32-B0BA-4967-A9B8-4C4DD9B58515}" srcId="{E19D48E4-5BD1-43FE-B7C9-6776FBDAA5FE}" destId="{CC0F95A8-E17E-408D-A000-30033F2C5883}" srcOrd="2" destOrd="0" parTransId="{516B04C9-53CB-4647-BE25-9F3E098C6AF8}" sibTransId="{8DE35083-B251-4924-AEB9-1C8B01863713}"/>
    <dgm:cxn modelId="{3FE0D83A-F083-4899-B95E-2495D5D62CD3}" type="presOf" srcId="{E19D48E4-5BD1-43FE-B7C9-6776FBDAA5FE}" destId="{30C51CE1-33DE-4A22-9F9F-813457FADCAE}" srcOrd="0" destOrd="0" presId="urn:microsoft.com/office/officeart/2005/8/layout/cycle5"/>
    <dgm:cxn modelId="{60F0D527-32B4-4D3B-9B28-AEF5EC7D18B7}" type="presOf" srcId="{EF059C27-FBD5-4C56-8645-EF89B0F61E16}" destId="{34897200-1E49-4B74-9289-D5ECD340B631}" srcOrd="0" destOrd="0" presId="urn:microsoft.com/office/officeart/2005/8/layout/cycle5"/>
    <dgm:cxn modelId="{3B777D62-1400-4FB2-B1BD-8D97C411C16C}" type="presOf" srcId="{D151277C-08FC-4233-B32E-D08411E5F2ED}" destId="{DAAAAD70-0E45-48A6-971C-D17AE8E6B5DF}" srcOrd="0" destOrd="0" presId="urn:microsoft.com/office/officeart/2005/8/layout/cycle5"/>
    <dgm:cxn modelId="{242ECF4D-8CA2-4647-935E-313CEB5D5560}" type="presOf" srcId="{CC0F95A8-E17E-408D-A000-30033F2C5883}" destId="{F1BD8827-DB9C-4483-9A60-A2E44849E71D}" srcOrd="0" destOrd="0" presId="urn:microsoft.com/office/officeart/2005/8/layout/cycle5"/>
    <dgm:cxn modelId="{1DBDE35B-0784-4C84-896A-49336BA30C59}" srcId="{E19D48E4-5BD1-43FE-B7C9-6776FBDAA5FE}" destId="{C5083C35-2A8C-4015-A826-A56A33EF0820}" srcOrd="3" destOrd="0" parTransId="{C83798D5-291C-4DCE-AC41-0E0DAA1FA995}" sibTransId="{D151277C-08FC-4233-B32E-D08411E5F2ED}"/>
    <dgm:cxn modelId="{308C62B6-A2AA-49A5-A7BA-CAECD5741001}" type="presOf" srcId="{4DF87833-9331-45DE-BDB8-9BF6C58B5A73}" destId="{632D2AC2-E99A-444B-9538-0B6F2EB21C99}" srcOrd="0" destOrd="0" presId="urn:microsoft.com/office/officeart/2005/8/layout/cycle5"/>
    <dgm:cxn modelId="{CEF207FF-E6C5-4ECE-BD8E-E3876E7ED97D}" srcId="{E19D48E4-5BD1-43FE-B7C9-6776FBDAA5FE}" destId="{E36647CF-FABA-4B45-BC18-248D6840CDDD}" srcOrd="4" destOrd="0" parTransId="{23810042-55B0-4623-B524-ACC71C5C2A4F}" sibTransId="{723A29EC-0720-45E1-866F-D621D7E4071F}"/>
    <dgm:cxn modelId="{178147BD-9803-4DBE-8C0F-025224DADDD0}" type="presOf" srcId="{C5083C35-2A8C-4015-A826-A56A33EF0820}" destId="{F1CDDFDF-1871-4DB3-8AE5-EADBF6C262E6}" srcOrd="0" destOrd="0" presId="urn:microsoft.com/office/officeart/2005/8/layout/cycle5"/>
    <dgm:cxn modelId="{57863454-E16F-4B10-90FB-3BDE22072B54}" type="presOf" srcId="{E36647CF-FABA-4B45-BC18-248D6840CDDD}" destId="{77D270B5-43B1-46FB-8598-33A2177B6576}" srcOrd="0" destOrd="0" presId="urn:microsoft.com/office/officeart/2005/8/layout/cycle5"/>
    <dgm:cxn modelId="{44DCD85E-15FF-4EC0-A911-E4D31BD0FFC7}" type="presOf" srcId="{8EF2736D-9463-4397-9658-C1FA7FA2F7FA}" destId="{D1EAB443-FC9A-418E-AB73-5074F420F838}" srcOrd="0" destOrd="0" presId="urn:microsoft.com/office/officeart/2005/8/layout/cycle5"/>
    <dgm:cxn modelId="{A38477EE-314E-428E-90A3-9E0D84A57204}" srcId="{E19D48E4-5BD1-43FE-B7C9-6776FBDAA5FE}" destId="{BA7EE430-4F02-42B4-8984-18454CEB99BE}" srcOrd="1" destOrd="0" parTransId="{66A66DD4-D1F1-46F7-B8F0-C572467E7E31}" sibTransId="{8EF2736D-9463-4397-9658-C1FA7FA2F7FA}"/>
    <dgm:cxn modelId="{0CE348EC-3CE2-44BC-81D4-C7496C68FC71}" type="presParOf" srcId="{30C51CE1-33DE-4A22-9F9F-813457FADCAE}" destId="{34897200-1E49-4B74-9289-D5ECD340B631}" srcOrd="0" destOrd="0" presId="urn:microsoft.com/office/officeart/2005/8/layout/cycle5"/>
    <dgm:cxn modelId="{383ADC9B-604F-461C-A580-E8B6713CA6DE}" type="presParOf" srcId="{30C51CE1-33DE-4A22-9F9F-813457FADCAE}" destId="{99AF7398-C2FE-4268-AFA4-71F6208EC52D}" srcOrd="1" destOrd="0" presId="urn:microsoft.com/office/officeart/2005/8/layout/cycle5"/>
    <dgm:cxn modelId="{33DAF803-D863-4C84-B850-D2FEA30F90B0}" type="presParOf" srcId="{30C51CE1-33DE-4A22-9F9F-813457FADCAE}" destId="{632D2AC2-E99A-444B-9538-0B6F2EB21C99}" srcOrd="2" destOrd="0" presId="urn:microsoft.com/office/officeart/2005/8/layout/cycle5"/>
    <dgm:cxn modelId="{25565013-15F9-4B19-8FAF-D4C037E3DA06}" type="presParOf" srcId="{30C51CE1-33DE-4A22-9F9F-813457FADCAE}" destId="{DB2767BD-F858-401A-AA7E-135306ACF03B}" srcOrd="3" destOrd="0" presId="urn:microsoft.com/office/officeart/2005/8/layout/cycle5"/>
    <dgm:cxn modelId="{FFDE8335-97FE-4F44-8587-225458F8E9A5}" type="presParOf" srcId="{30C51CE1-33DE-4A22-9F9F-813457FADCAE}" destId="{2BBAE64B-3FBD-4ACD-B6E3-01E1A4064154}" srcOrd="4" destOrd="0" presId="urn:microsoft.com/office/officeart/2005/8/layout/cycle5"/>
    <dgm:cxn modelId="{3349D215-7591-408B-A443-CC023D8B7BB7}" type="presParOf" srcId="{30C51CE1-33DE-4A22-9F9F-813457FADCAE}" destId="{D1EAB443-FC9A-418E-AB73-5074F420F838}" srcOrd="5" destOrd="0" presId="urn:microsoft.com/office/officeart/2005/8/layout/cycle5"/>
    <dgm:cxn modelId="{2D26FC2C-3ADF-454B-B18A-FD1B44C0C9EE}" type="presParOf" srcId="{30C51CE1-33DE-4A22-9F9F-813457FADCAE}" destId="{F1BD8827-DB9C-4483-9A60-A2E44849E71D}" srcOrd="6" destOrd="0" presId="urn:microsoft.com/office/officeart/2005/8/layout/cycle5"/>
    <dgm:cxn modelId="{BC67AB4C-5887-4DC1-96AE-E2A3D9936BE3}" type="presParOf" srcId="{30C51CE1-33DE-4A22-9F9F-813457FADCAE}" destId="{5C626177-DBAC-4BB4-8CA7-0F3C9E5FBD6E}" srcOrd="7" destOrd="0" presId="urn:microsoft.com/office/officeart/2005/8/layout/cycle5"/>
    <dgm:cxn modelId="{0B401FBD-C297-4583-923E-8EECF90DAA41}" type="presParOf" srcId="{30C51CE1-33DE-4A22-9F9F-813457FADCAE}" destId="{66035A12-30DA-486E-B280-E9B72B157A40}" srcOrd="8" destOrd="0" presId="urn:microsoft.com/office/officeart/2005/8/layout/cycle5"/>
    <dgm:cxn modelId="{152E9C47-FA84-4A45-8AF8-68D1142C4AAB}" type="presParOf" srcId="{30C51CE1-33DE-4A22-9F9F-813457FADCAE}" destId="{F1CDDFDF-1871-4DB3-8AE5-EADBF6C262E6}" srcOrd="9" destOrd="0" presId="urn:microsoft.com/office/officeart/2005/8/layout/cycle5"/>
    <dgm:cxn modelId="{38CF80C5-CC91-4948-87BE-4C8A59B6A402}" type="presParOf" srcId="{30C51CE1-33DE-4A22-9F9F-813457FADCAE}" destId="{9028648C-AFEF-4D36-8493-CE8EFB6C7C1F}" srcOrd="10" destOrd="0" presId="urn:microsoft.com/office/officeart/2005/8/layout/cycle5"/>
    <dgm:cxn modelId="{0A46A10A-5A74-49BD-B30B-EBD1C5BA3994}" type="presParOf" srcId="{30C51CE1-33DE-4A22-9F9F-813457FADCAE}" destId="{DAAAAD70-0E45-48A6-971C-D17AE8E6B5DF}" srcOrd="11" destOrd="0" presId="urn:microsoft.com/office/officeart/2005/8/layout/cycle5"/>
    <dgm:cxn modelId="{C8C3B676-57CC-400C-9829-99F18EE3B383}" type="presParOf" srcId="{30C51CE1-33DE-4A22-9F9F-813457FADCAE}" destId="{77D270B5-43B1-46FB-8598-33A2177B6576}" srcOrd="12" destOrd="0" presId="urn:microsoft.com/office/officeart/2005/8/layout/cycle5"/>
    <dgm:cxn modelId="{8B10157A-7CF0-4F4B-8ED7-830E17EC564C}" type="presParOf" srcId="{30C51CE1-33DE-4A22-9F9F-813457FADCAE}" destId="{0C3986B8-4AC8-45A4-ADF3-5B7DD70CEC60}" srcOrd="13" destOrd="0" presId="urn:microsoft.com/office/officeart/2005/8/layout/cycle5"/>
    <dgm:cxn modelId="{12D84891-CBEE-41E0-9BC5-21C7F0215298}" type="presParOf" srcId="{30C51CE1-33DE-4A22-9F9F-813457FADCAE}" destId="{E5CDB82D-C05E-40DE-88F0-D74DAB9D792E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97200-1E49-4B74-9289-D5ECD340B631}">
      <dsp:nvSpPr>
        <dsp:cNvPr id="0" name=""/>
        <dsp:cNvSpPr/>
      </dsp:nvSpPr>
      <dsp:spPr>
        <a:xfrm>
          <a:off x="3341265" y="1749"/>
          <a:ext cx="1547068" cy="1005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/>
            <a:t>সংজ্ঞা </a:t>
          </a:r>
          <a:endParaRPr lang="en-IN" sz="2300" kern="1200" dirty="0"/>
        </a:p>
      </dsp:txBody>
      <dsp:txXfrm>
        <a:off x="3390354" y="50838"/>
        <a:ext cx="1448890" cy="907416"/>
      </dsp:txXfrm>
    </dsp:sp>
    <dsp:sp modelId="{632D2AC2-E99A-444B-9538-0B6F2EB21C99}">
      <dsp:nvSpPr>
        <dsp:cNvPr id="0" name=""/>
        <dsp:cNvSpPr/>
      </dsp:nvSpPr>
      <dsp:spPr>
        <a:xfrm>
          <a:off x="2106510" y="504547"/>
          <a:ext cx="4016579" cy="4016579"/>
        </a:xfrm>
        <a:custGeom>
          <a:avLst/>
          <a:gdLst/>
          <a:ahLst/>
          <a:cxnLst/>
          <a:rect l="0" t="0" r="0" b="0"/>
          <a:pathLst>
            <a:path>
              <a:moveTo>
                <a:pt x="2988888" y="255676"/>
              </a:moveTo>
              <a:arcTo wR="2008289" hR="2008289" stAng="17953637" swAng="121121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767BD-F858-401A-AA7E-135306ACF03B}">
      <dsp:nvSpPr>
        <dsp:cNvPr id="0" name=""/>
        <dsp:cNvSpPr/>
      </dsp:nvSpPr>
      <dsp:spPr>
        <a:xfrm>
          <a:off x="5251262" y="1389444"/>
          <a:ext cx="1547068" cy="1005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/>
            <a:t>কারণ</a:t>
          </a:r>
          <a:endParaRPr lang="en-IN" sz="2300" kern="1200" dirty="0"/>
        </a:p>
      </dsp:txBody>
      <dsp:txXfrm>
        <a:off x="5300351" y="1438533"/>
        <a:ext cx="1448890" cy="907416"/>
      </dsp:txXfrm>
    </dsp:sp>
    <dsp:sp modelId="{D1EAB443-FC9A-418E-AB73-5074F420F838}">
      <dsp:nvSpPr>
        <dsp:cNvPr id="0" name=""/>
        <dsp:cNvSpPr/>
      </dsp:nvSpPr>
      <dsp:spPr>
        <a:xfrm>
          <a:off x="2106510" y="504547"/>
          <a:ext cx="4016579" cy="4016579"/>
        </a:xfrm>
        <a:custGeom>
          <a:avLst/>
          <a:gdLst/>
          <a:ahLst/>
          <a:cxnLst/>
          <a:rect l="0" t="0" r="0" b="0"/>
          <a:pathLst>
            <a:path>
              <a:moveTo>
                <a:pt x="4011757" y="2147371"/>
              </a:moveTo>
              <a:arcTo wR="2008289" hR="2008289" stAng="21838268" swAng="13594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BD8827-DB9C-4483-9A60-A2E44849E71D}">
      <dsp:nvSpPr>
        <dsp:cNvPr id="0" name=""/>
        <dsp:cNvSpPr/>
      </dsp:nvSpPr>
      <dsp:spPr>
        <a:xfrm>
          <a:off x="4521708" y="3634780"/>
          <a:ext cx="1547068" cy="1005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/>
            <a:t>বৈশিষ্ট্য</a:t>
          </a:r>
          <a:endParaRPr lang="en-IN" sz="2300" kern="1200" dirty="0"/>
        </a:p>
      </dsp:txBody>
      <dsp:txXfrm>
        <a:off x="4570797" y="3683869"/>
        <a:ext cx="1448890" cy="907416"/>
      </dsp:txXfrm>
    </dsp:sp>
    <dsp:sp modelId="{66035A12-30DA-486E-B280-E9B72B157A40}">
      <dsp:nvSpPr>
        <dsp:cNvPr id="0" name=""/>
        <dsp:cNvSpPr/>
      </dsp:nvSpPr>
      <dsp:spPr>
        <a:xfrm>
          <a:off x="2106510" y="504547"/>
          <a:ext cx="4016579" cy="4016579"/>
        </a:xfrm>
        <a:custGeom>
          <a:avLst/>
          <a:gdLst/>
          <a:ahLst/>
          <a:cxnLst/>
          <a:rect l="0" t="0" r="0" b="0"/>
          <a:pathLst>
            <a:path>
              <a:moveTo>
                <a:pt x="2254649" y="4001411"/>
              </a:moveTo>
              <a:arcTo wR="2008289" hR="2008289" stAng="4977221" swAng="84555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CDDFDF-1871-4DB3-8AE5-EADBF6C262E6}">
      <dsp:nvSpPr>
        <dsp:cNvPr id="0" name=""/>
        <dsp:cNvSpPr/>
      </dsp:nvSpPr>
      <dsp:spPr>
        <a:xfrm>
          <a:off x="2160822" y="3634780"/>
          <a:ext cx="1547068" cy="1005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/>
            <a:t>শনাক্তকরন</a:t>
          </a:r>
          <a:endParaRPr lang="en-IN" sz="2300" kern="1200" dirty="0"/>
        </a:p>
      </dsp:txBody>
      <dsp:txXfrm>
        <a:off x="2209911" y="3683869"/>
        <a:ext cx="1448890" cy="907416"/>
      </dsp:txXfrm>
    </dsp:sp>
    <dsp:sp modelId="{DAAAAD70-0E45-48A6-971C-D17AE8E6B5DF}">
      <dsp:nvSpPr>
        <dsp:cNvPr id="0" name=""/>
        <dsp:cNvSpPr/>
      </dsp:nvSpPr>
      <dsp:spPr>
        <a:xfrm>
          <a:off x="2106510" y="504547"/>
          <a:ext cx="4016579" cy="4016579"/>
        </a:xfrm>
        <a:custGeom>
          <a:avLst/>
          <a:gdLst/>
          <a:ahLst/>
          <a:cxnLst/>
          <a:rect l="0" t="0" r="0" b="0"/>
          <a:pathLst>
            <a:path>
              <a:moveTo>
                <a:pt x="213025" y="2908431"/>
              </a:moveTo>
              <a:arcTo wR="2008289" hR="2008289" stAng="9202254" swAng="13594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D270B5-43B1-46FB-8598-33A2177B6576}">
      <dsp:nvSpPr>
        <dsp:cNvPr id="0" name=""/>
        <dsp:cNvSpPr/>
      </dsp:nvSpPr>
      <dsp:spPr>
        <a:xfrm>
          <a:off x="1431268" y="1389444"/>
          <a:ext cx="1547068" cy="1005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/>
            <a:t>শিক্ষাব্যবস্থা</a:t>
          </a:r>
          <a:endParaRPr lang="en-IN" sz="2300" kern="1200" dirty="0"/>
        </a:p>
      </dsp:txBody>
      <dsp:txXfrm>
        <a:off x="1480357" y="1438533"/>
        <a:ext cx="1448890" cy="907416"/>
      </dsp:txXfrm>
    </dsp:sp>
    <dsp:sp modelId="{E5CDB82D-C05E-40DE-88F0-D74DAB9D792E}">
      <dsp:nvSpPr>
        <dsp:cNvPr id="0" name=""/>
        <dsp:cNvSpPr/>
      </dsp:nvSpPr>
      <dsp:spPr>
        <a:xfrm>
          <a:off x="2106510" y="504547"/>
          <a:ext cx="4016579" cy="4016579"/>
        </a:xfrm>
        <a:custGeom>
          <a:avLst/>
          <a:gdLst/>
          <a:ahLst/>
          <a:cxnLst/>
          <a:rect l="0" t="0" r="0" b="0"/>
          <a:pathLst>
            <a:path>
              <a:moveTo>
                <a:pt x="483127" y="701726"/>
              </a:moveTo>
              <a:arcTo wR="2008289" hR="2008289" stAng="13235145" swAng="121121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4C6ABBE-BC8D-420D-811E-E6065B4CEA74}" type="datetimeFigureOut">
              <a:rPr lang="en-US" smtClean="0"/>
              <a:pPr/>
              <a:t>7/21/2022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2323DC-346A-400A-8CAF-A7ABD83DCC2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0.xml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58246" cy="1544770"/>
          </a:xfrm>
        </p:spPr>
        <p:txBody>
          <a:bodyPr>
            <a:noAutofit/>
          </a:bodyPr>
          <a:lstStyle/>
          <a:p>
            <a:r>
              <a:rPr lang="bn-IN" sz="3200" b="1" dirty="0" smtClean="0">
                <a:solidFill>
                  <a:schemeClr val="tx1"/>
                </a:solidFill>
                <a:latin typeface="Algerian" pitchFamily="82" charset="0"/>
              </a:rPr>
              <a:t>ধীরগতিসম্পন্ন শিক্ষার্থী</a:t>
            </a:r>
            <a:r>
              <a:rPr lang="en-US" sz="3200" b="1" dirty="0" smtClean="0">
                <a:solidFill>
                  <a:schemeClr val="tx1"/>
                </a:solidFill>
                <a:latin typeface="Algerian" pitchFamily="82" charset="0"/>
              </a:rPr>
              <a:t> (slow learner</a:t>
            </a:r>
            <a:r>
              <a:rPr lang="en-US" sz="2400" b="1" dirty="0" smtClean="0">
                <a:solidFill>
                  <a:schemeClr val="tx1"/>
                </a:solidFill>
                <a:latin typeface="Algerian" pitchFamily="82" charset="0"/>
              </a:rPr>
              <a:t>)</a:t>
            </a:r>
            <a:endParaRPr lang="en-IN" sz="24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pic>
        <p:nvPicPr>
          <p:cNvPr id="1026" name="Picture 2" descr="C:\Users\library2\Desktop\SLOWE LEARNER\S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9644" y="1943149"/>
            <a:ext cx="3734284" cy="2414545"/>
          </a:xfrm>
          <a:prstGeom prst="rect">
            <a:avLst/>
          </a:prstGeom>
          <a:noFill/>
        </p:spPr>
      </p:pic>
      <p:pic>
        <p:nvPicPr>
          <p:cNvPr id="1027" name="Picture 3" descr="C:\Users\library2\Desktop\SLOWE LEARNER\S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4237520"/>
            <a:ext cx="5256584" cy="2620480"/>
          </a:xfrm>
          <a:prstGeom prst="rect">
            <a:avLst/>
          </a:prstGeom>
          <a:noFill/>
        </p:spPr>
      </p:pic>
      <p:pic>
        <p:nvPicPr>
          <p:cNvPr id="1028" name="Picture 4" descr="C:\Users\library2\Desktop\SLOWE LEARNER\S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8238" y="1989377"/>
            <a:ext cx="3624148" cy="20876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428604"/>
            <a:ext cx="6929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সহায়ক গ্রন্থসমূহ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28797"/>
          <a:ext cx="7787208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720"/>
                <a:gridCol w="4392488"/>
              </a:tblGrid>
              <a:tr h="841727">
                <a:tc>
                  <a:txBody>
                    <a:bodyPr/>
                    <a:lstStyle/>
                    <a:p>
                      <a:r>
                        <a:rPr lang="bn-IN" sz="2800" i="1" dirty="0" smtClean="0"/>
                        <a:t>বই</a:t>
                      </a:r>
                      <a:r>
                        <a:rPr lang="bn-IN" sz="2800" i="1" baseline="0" dirty="0" smtClean="0"/>
                        <a:t>য়ের নাম</a:t>
                      </a:r>
                      <a:endParaRPr 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</a:t>
                      </a:r>
                      <a:r>
                        <a:rPr lang="bn-IN" sz="2800" dirty="0" smtClean="0"/>
                        <a:t>লেখকের</a:t>
                      </a:r>
                      <a:r>
                        <a:rPr lang="bn-IN" sz="2800" baseline="0" dirty="0" smtClean="0"/>
                        <a:t> নাম</a:t>
                      </a:r>
                      <a:endParaRPr lang="en-US" sz="2800" dirty="0"/>
                    </a:p>
                  </a:txBody>
                  <a:tcPr/>
                </a:tc>
              </a:tr>
              <a:tr h="943561">
                <a:tc>
                  <a:txBody>
                    <a:bodyPr/>
                    <a:lstStyle/>
                    <a:p>
                      <a:r>
                        <a:rPr lang="bn-IN" i="1" dirty="0" smtClean="0"/>
                        <a:t>ব্যতিক্রমী শিশু</a:t>
                      </a:r>
                      <a:r>
                        <a:rPr lang="bn-IN" i="1" baseline="0" dirty="0" smtClean="0"/>
                        <a:t> ও বিশেষ শিক্ষা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 অধ্যাপক</a:t>
                      </a:r>
                      <a:r>
                        <a:rPr lang="bn-IN" baseline="0" dirty="0" smtClean="0"/>
                        <a:t> </a:t>
                      </a:r>
                      <a:r>
                        <a:rPr lang="bn-IN" dirty="0" smtClean="0"/>
                        <a:t>শ্যা</a:t>
                      </a:r>
                      <a:r>
                        <a:rPr lang="bn-IN" baseline="0" dirty="0" smtClean="0"/>
                        <a:t>মাপ্রসাদ </a:t>
                      </a:r>
                      <a:r>
                        <a:rPr lang="bn-IN" dirty="0" smtClean="0"/>
                        <a:t>চট্টোরাজ</a:t>
                      </a:r>
                      <a:endParaRPr lang="en-US" dirty="0"/>
                    </a:p>
                  </a:txBody>
                  <a:tcPr/>
                </a:tc>
              </a:tr>
              <a:tr h="943561">
                <a:tc>
                  <a:txBody>
                    <a:bodyPr/>
                    <a:lstStyle/>
                    <a:p>
                      <a:r>
                        <a:rPr lang="bn-IN" i="1" dirty="0" smtClean="0"/>
                        <a:t>ব্যতিক্রমধর্মী</a:t>
                      </a:r>
                      <a:r>
                        <a:rPr lang="bn-IN" i="1" baseline="0" dirty="0" smtClean="0"/>
                        <a:t> শিশু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43561">
                <a:tc>
                  <a:txBody>
                    <a:bodyPr/>
                    <a:lstStyle/>
                    <a:p>
                      <a:r>
                        <a:rPr lang="bn-IN" i="1" dirty="0" smtClean="0"/>
                        <a:t>ব্যতিক্রমী শিশু</a:t>
                      </a:r>
                      <a:r>
                        <a:rPr lang="bn-IN" i="1" baseline="0" dirty="0" smtClean="0"/>
                        <a:t> ও তার শিক্ষা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7944" y="1628800"/>
            <a:ext cx="4343400" cy="4680520"/>
          </a:xfrm>
        </p:spPr>
        <p:txBody>
          <a:bodyPr>
            <a:normAutofit fontScale="62500" lnSpcReduction="20000"/>
          </a:bodyPr>
          <a:lstStyle/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pPr>
              <a:buNone/>
            </a:pPr>
            <a:r>
              <a:rPr lang="bn-IN" dirty="0" smtClean="0"/>
              <a:t> 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dirty="0" smtClean="0"/>
              <a:t>    </a:t>
            </a:r>
          </a:p>
          <a:p>
            <a:pPr>
              <a:buNone/>
            </a:pPr>
            <a:r>
              <a:rPr lang="bn-IN" dirty="0" smtClean="0"/>
              <a:t>  </a:t>
            </a:r>
          </a:p>
          <a:p>
            <a:pPr>
              <a:buNone/>
            </a:pPr>
            <a:r>
              <a:rPr lang="bn-IN" dirty="0" smtClean="0"/>
              <a:t>অধ্যাপক নন্দ বিষ্ণুপদ</a:t>
            </a:r>
          </a:p>
          <a:p>
            <a:pPr>
              <a:buNone/>
            </a:pPr>
            <a:r>
              <a:rPr lang="bn-IN" dirty="0" smtClean="0"/>
              <a:t>অধ্যাপিকা জামান সারাওয়াতারা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dirty="0" smtClean="0"/>
              <a:t>  ড. দেবনাথ দেব্ব্রত</a:t>
            </a:r>
          </a:p>
          <a:p>
            <a:pPr>
              <a:buNone/>
            </a:pPr>
            <a:r>
              <a:rPr lang="bn-IN" dirty="0" smtClean="0"/>
              <a:t>শ্রী দেবনাথ কুমার আশিষ 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sz="3800" dirty="0" smtClean="0"/>
              <a:t>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12160" y="5389765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ধন্যবাদ </a:t>
            </a:r>
            <a:endParaRPr lang="en-US" sz="4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6600" dirty="0" smtClean="0">
                <a:solidFill>
                  <a:srgbClr val="FFFF00"/>
                </a:solidFill>
              </a:rPr>
              <a:t>সূচিপত্র</a:t>
            </a:r>
            <a:endParaRPr lang="en-IN" sz="6600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404664"/>
            <a:ext cx="7200800" cy="42484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bn-IN" sz="3100" dirty="0" smtClean="0"/>
              <a:t>যে সমস্ত শিক্ষার্থী বা শিশু শিক্ষার একটি বিশেষ ক্ষেত্রে বা একাধিক ক্ষেত্রে তাদের সমবয়সি শিক্ষার্থীদের তুলনায় পিছিয়ে পড়ে তাকে ধীরগতিসম্পন্ন শিক্ষার্থী বলে।</a:t>
            </a:r>
            <a:endParaRPr lang="en-IN" sz="3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58616" cy="1143000"/>
          </a:xfrm>
        </p:spPr>
        <p:txBody>
          <a:bodyPr>
            <a:normAutofit fontScale="90000"/>
          </a:bodyPr>
          <a:lstStyle/>
          <a:p>
            <a:r>
              <a:rPr lang="bn-IN" sz="5400" dirty="0" smtClean="0"/>
              <a:t>সংজ্ঞাঃ-  </a:t>
            </a:r>
            <a:endParaRPr lang="en-IN" sz="5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2674640" cy="1143000"/>
          </a:xfrm>
        </p:spPr>
        <p:txBody>
          <a:bodyPr>
            <a:normAutofit/>
          </a:bodyPr>
          <a:lstStyle/>
          <a:p>
            <a:r>
              <a:rPr lang="bn-IN" sz="5400" dirty="0" smtClean="0"/>
              <a:t>কারণঃ- </a:t>
            </a:r>
            <a:endParaRPr lang="en-IN" sz="5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দারিদ্র </a:t>
            </a:r>
          </a:p>
          <a:p>
            <a:r>
              <a:rPr lang="bn-IN" dirty="0" smtClean="0"/>
              <a:t>পরিবারের অন্যদের বৌদ্বিক ক্ষমতা</a:t>
            </a:r>
            <a:endParaRPr lang="en-IN" dirty="0" smtClean="0"/>
          </a:p>
          <a:p>
            <a:r>
              <a:rPr lang="bn-IN" dirty="0" smtClean="0"/>
              <a:t>প্রাক্ষোভিক উপাদান</a:t>
            </a:r>
            <a:endParaRPr lang="en-IN" dirty="0" smtClean="0"/>
          </a:p>
          <a:p>
            <a:r>
              <a:rPr lang="bn-IN" dirty="0" smtClean="0"/>
              <a:t>ব্যক্তিগত উপাদান </a:t>
            </a:r>
            <a:endParaRPr lang="en-IN" dirty="0" smtClean="0"/>
          </a:p>
          <a:p>
            <a:endParaRPr lang="en-IN" dirty="0"/>
          </a:p>
        </p:txBody>
      </p:sp>
      <p:pic>
        <p:nvPicPr>
          <p:cNvPr id="1027" name="Picture 3" descr="C:\Users\Libery5\Desktop\SLOWE LEARNER\S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981226"/>
            <a:ext cx="3800780" cy="3544117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460432" cy="1143000"/>
          </a:xfrm>
        </p:spPr>
        <p:txBody>
          <a:bodyPr>
            <a:normAutofit fontScale="90000"/>
          </a:bodyPr>
          <a:lstStyle/>
          <a:p>
            <a:r>
              <a:rPr lang="b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পরিবারের অন্যদের বৌদ্বিক ক্ষমতাঃ- </a:t>
            </a: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bn-IN" dirty="0" smtClean="0"/>
              <a:t>যে সমস্ত পরিবারের বাবা-মা অশিক্ষিত হন তাঁরা শিশুর শিক্ষার ব্যাপারে যথেষ্ট উদাসীন হন।এছাড়া পরিবারের অর্থনৈতিক অবস্থা কখনো কখনো শিশুর শিক্ষার ক্ষেত্রে বাধার সৃষ্টি করে। </a:t>
            </a:r>
            <a:endParaRPr lang="en-IN" dirty="0" smtClean="0"/>
          </a:p>
          <a:p>
            <a:endParaRPr lang="en-US" dirty="0"/>
          </a:p>
        </p:txBody>
      </p:sp>
      <p:pic>
        <p:nvPicPr>
          <p:cNvPr id="5" name="Content Placeholder 4" descr="S2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772816"/>
            <a:ext cx="3960440" cy="432048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5616" y="260648"/>
            <a:ext cx="2376264" cy="838200"/>
          </a:xfrm>
        </p:spPr>
        <p:txBody>
          <a:bodyPr>
            <a:noAutofit/>
          </a:bodyPr>
          <a:lstStyle/>
          <a:p>
            <a:r>
              <a:rPr lang="bn-IN" sz="4800" b="1" dirty="0" smtClean="0"/>
              <a:t>কারণঃ- </a:t>
            </a:r>
            <a:endParaRPr lang="en-US" sz="4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bn-IN" b="1" dirty="0" smtClean="0"/>
              <a:t>প্রাক্ষোভিক উপাদানঃ</a:t>
            </a:r>
            <a:r>
              <a:rPr lang="en-US" b="1" dirty="0" smtClean="0"/>
              <a:t> </a:t>
            </a:r>
            <a:r>
              <a:rPr lang="bn-IN" dirty="0" smtClean="0"/>
              <a:t>শিশুর উৎকন্ঠা, দ্বন্দ্ব ইত্যাদির জন্য ধীরগতিসম্পন্নে পরিণত হয়।</a:t>
            </a:r>
          </a:p>
          <a:p>
            <a:pPr>
              <a:buFont typeface="Wingdings" pitchFamily="2" charset="2"/>
              <a:buChar char="Ø"/>
            </a:pPr>
            <a:r>
              <a:rPr lang="bn-IN" b="1" dirty="0" smtClean="0"/>
              <a:t>ব্যক্তিগত উপাদানঃ </a:t>
            </a:r>
            <a:r>
              <a:rPr lang="bn-IN" dirty="0" smtClean="0"/>
              <a:t>দীর্ঘকালীন অসুস্থতা,দীর্ঘদিন বিদ্যালয়ে অনুপস্থিতি,ইত্যাদির জন্য ধীরগতিসম্পন্নে পরিণত হয়। 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bn-IN" b="1" dirty="0" smtClean="0"/>
              <a:t>দারিদ্রঃ </a:t>
            </a:r>
            <a:r>
              <a:rPr lang="bn-IN" dirty="0" smtClean="0"/>
              <a:t>শিক্ষার্থীরা শিক্ষাক্ষেত্রে প্রয়োজনীয় বিভিন্ন উপকরণের অভাবে ধীরগতি সম্পন্ন শিক্ষার্থীতে পরিণত হয়।</a:t>
            </a:r>
            <a:endParaRPr lang="en-US" dirty="0" smtClean="0"/>
          </a:p>
          <a:p>
            <a:pPr>
              <a:buNone/>
            </a:pPr>
            <a:r>
              <a:rPr lang="bn-IN" b="1" dirty="0" smtClean="0"/>
              <a:t>   </a:t>
            </a:r>
            <a:endParaRPr lang="en-US" b="1" dirty="0" smtClean="0"/>
          </a:p>
          <a:p>
            <a:pPr>
              <a:buNone/>
            </a:pPr>
            <a:r>
              <a:rPr lang="bn-IN" dirty="0" smtClean="0"/>
              <a:t> </a:t>
            </a:r>
            <a:r>
              <a:rPr lang="bn-IN" u="heavy" dirty="0" smtClean="0"/>
              <a:t>  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শিক্ষার্থীদের জ্ঞানমূলক ও বোধমূলক ক্ষমতা খুবই সীমাবদ্ধ</a:t>
            </a:r>
            <a:r>
              <a:rPr lang="hi-IN" dirty="0" smtClean="0"/>
              <a:t>।</a:t>
            </a:r>
            <a:endParaRPr lang="bn-IN" dirty="0" smtClean="0"/>
          </a:p>
          <a:p>
            <a:pPr lvl="0"/>
            <a:r>
              <a:rPr lang="bn-IN" dirty="0" smtClean="0"/>
              <a:t>এই সমস্ত শিশুদের স্মৃতিশক্তি খুবই দুবর্ল হয়</a:t>
            </a:r>
            <a:r>
              <a:rPr lang="hi-IN" dirty="0" smtClean="0"/>
              <a:t>। </a:t>
            </a:r>
            <a:endParaRPr lang="en-US" dirty="0" smtClean="0"/>
          </a:p>
          <a:p>
            <a:r>
              <a:rPr lang="bn-IN" dirty="0" smtClean="0"/>
              <a:t>শ্রেণিকক্ষেও এই সব শিক্ষার্থীদের অমনোযোগী এবং চঞ্চল দেখা যায়।</a:t>
            </a:r>
          </a:p>
          <a:p>
            <a:pPr lvl="0"/>
            <a:r>
              <a:rPr lang="bn-IN" dirty="0" smtClean="0"/>
              <a:t>শিক্ষাক্ষেত্রে ব্যার্থতার জন্য এদের মধ্যে হতাশার সঞ্চার হয়।</a:t>
            </a:r>
            <a:endParaRPr lang="en-US" dirty="0" smtClean="0"/>
          </a:p>
          <a:p>
            <a:pPr>
              <a:buNone/>
            </a:pP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n-IN" sz="4400" dirty="0" smtClean="0"/>
              <a:t>ধীরগতিসম্পন্ন শিক্ষার্থীদের বৈশিষ্ট্যঃ- </a:t>
            </a:r>
            <a:endParaRPr lang="en-US" sz="4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2420888"/>
            <a:ext cx="5040560" cy="2664296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bn-IN" b="1" dirty="0" smtClean="0"/>
              <a:t>পর্যবেক্ষন পদ্বতি</a:t>
            </a:r>
          </a:p>
          <a:p>
            <a:r>
              <a:rPr lang="bn-IN" b="1" dirty="0" smtClean="0"/>
              <a:t>কেস স্টাডি  </a:t>
            </a:r>
            <a:endParaRPr lang="en-US" b="1" dirty="0" smtClean="0"/>
          </a:p>
          <a:p>
            <a:r>
              <a:rPr lang="bn-IN" b="1" dirty="0" smtClean="0"/>
              <a:t>বিদ্যালয়ের পরীক্ষা  </a:t>
            </a:r>
            <a:endParaRPr lang="en-US" b="1" dirty="0" smtClean="0"/>
          </a:p>
          <a:p>
            <a:r>
              <a:rPr lang="bn-IN" b="1" dirty="0" smtClean="0"/>
              <a:t>ব্যক্তিসত্তার  অভীক্ষা  </a:t>
            </a:r>
            <a:endParaRPr lang="en-US" b="1" dirty="0" smtClean="0"/>
          </a:p>
          <a:p>
            <a:r>
              <a:rPr lang="bn-IN" b="1" dirty="0" smtClean="0"/>
              <a:t>বুদ্বির অভীক্ষা 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9947448" cy="1219200"/>
          </a:xfrm>
        </p:spPr>
        <p:txBody>
          <a:bodyPr>
            <a:noAutofit/>
          </a:bodyPr>
          <a:lstStyle/>
          <a:p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ধীরগতিসম্পন্ন শিক্ষার্থীদের শনাক্তকরণঃ-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748464" cy="4741987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bn-IN" b="1" i="1" dirty="0" smtClean="0"/>
              <a:t>নমনীয়</a:t>
            </a:r>
            <a:r>
              <a:rPr lang="bn-IN" i="1" dirty="0" smtClean="0"/>
              <a:t> </a:t>
            </a:r>
            <a:r>
              <a:rPr lang="bn-IN" b="1" i="1" dirty="0" smtClean="0"/>
              <a:t>পাঠ্যক্রম</a:t>
            </a:r>
            <a:endParaRPr lang="en-US" b="1" i="1" dirty="0" smtClean="0"/>
          </a:p>
          <a:p>
            <a:r>
              <a:rPr lang="bn-IN" b="1" i="1" dirty="0" smtClean="0"/>
              <a:t>প্রেষণা জাগরণ</a:t>
            </a:r>
            <a:endParaRPr lang="en-US" b="1" i="1" dirty="0" smtClean="0"/>
          </a:p>
          <a:p>
            <a:r>
              <a:rPr lang="bn-IN" b="1" i="1" dirty="0" smtClean="0"/>
              <a:t>মনোযোগ বৃদ্ধি          </a:t>
            </a:r>
            <a:endParaRPr lang="en-US" b="1" i="1" dirty="0" smtClean="0"/>
          </a:p>
          <a:p>
            <a:endParaRPr lang="en-US" i="1" dirty="0" smtClean="0"/>
          </a:p>
          <a:p>
            <a:pPr>
              <a:buNone/>
            </a:pPr>
            <a:r>
              <a:rPr lang="bn-IN" i="1" dirty="0" smtClean="0"/>
              <a:t>  	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1" y="476672"/>
            <a:ext cx="7425858" cy="1219200"/>
          </a:xfrm>
        </p:spPr>
        <p:txBody>
          <a:bodyPr>
            <a:noAutofit/>
          </a:bodyPr>
          <a:lstStyle/>
          <a:p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ধীরগতিসম্পন্ন শিক্ষার্থীদের শিক্ষাব্যবস্থাঃ-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Libery5\Desktop\SLOWE LEARNER\S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7550" y="1556793"/>
            <a:ext cx="5224130" cy="4464496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</TotalTime>
  <Words>224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Paper</vt:lpstr>
      <vt:lpstr>1_Paper</vt:lpstr>
      <vt:lpstr>Concourse</vt:lpstr>
      <vt:lpstr>1_Trek</vt:lpstr>
      <vt:lpstr>Opulent</vt:lpstr>
      <vt:lpstr>1_Apex</vt:lpstr>
      <vt:lpstr>2_Trek</vt:lpstr>
      <vt:lpstr>Technic</vt:lpstr>
      <vt:lpstr>Civic</vt:lpstr>
      <vt:lpstr>ধীরগতিসম্পন্ন শিক্ষার্থী (slow learner)</vt:lpstr>
      <vt:lpstr>সূচিপত্র</vt:lpstr>
      <vt:lpstr>সংজ্ঞাঃ-  </vt:lpstr>
      <vt:lpstr>কারণঃ- </vt:lpstr>
      <vt:lpstr>পরিবারের অন্যদের বৌদ্বিক ক্ষমতাঃ-  </vt:lpstr>
      <vt:lpstr>কারণঃ- </vt:lpstr>
      <vt:lpstr>ধীরগতিসম্পন্ন শিক্ষার্থীদের বৈশিষ্ট্যঃ- </vt:lpstr>
      <vt:lpstr>ধীরগতিসম্পন্ন শিক্ষার্থীদের শনাক্তকরণঃ- </vt:lpstr>
      <vt:lpstr>ধীরগতিসম্পন্ন শিক্ষার্থীদের শিক্ষাব্যবস্থাঃ- </vt:lpstr>
      <vt:lpstr>সহায়ক গ্রন্থসমূহ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ধীরগতিসম্পন্ন</dc:title>
  <dc:creator>library2</dc:creator>
  <cp:lastModifiedBy>Goutam</cp:lastModifiedBy>
  <cp:revision>67</cp:revision>
  <dcterms:created xsi:type="dcterms:W3CDTF">2017-01-06T04:56:24Z</dcterms:created>
  <dcterms:modified xsi:type="dcterms:W3CDTF">2022-07-21T04:51:41Z</dcterms:modified>
</cp:coreProperties>
</file>