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047824-1FA8-42E9-B9B9-2891700C3BFA}" type="datetimeFigureOut">
              <a:rPr lang="en-US" smtClean="0"/>
              <a:pPr/>
              <a:t>5/7/2019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962E89D-6BC6-43BE-BF1E-607C03299A9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047824-1FA8-42E9-B9B9-2891700C3BFA}"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047824-1FA8-42E9-B9B9-2891700C3BFA}"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047824-1FA8-42E9-B9B9-2891700C3BFA}"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047824-1FA8-42E9-B9B9-2891700C3BFA}" type="datetimeFigureOut">
              <a:rPr lang="en-US" smtClean="0"/>
              <a:pPr/>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2E89D-6BC6-43BE-BF1E-607C03299A97}"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047824-1FA8-42E9-B9B9-2891700C3BFA}"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047824-1FA8-42E9-B9B9-2891700C3BFA}" type="datetimeFigureOut">
              <a:rPr lang="en-US" smtClean="0"/>
              <a:pPr/>
              <a:t>5/7/2019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047824-1FA8-42E9-B9B9-2891700C3BFA}" type="datetimeFigureOut">
              <a:rPr lang="en-US" smtClean="0"/>
              <a:pPr/>
              <a:t>5/7/2019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47824-1FA8-42E9-B9B9-2891700C3BFA}" type="datetimeFigureOut">
              <a:rPr lang="en-US" smtClean="0"/>
              <a:pPr/>
              <a:t>5/7/2019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047824-1FA8-42E9-B9B9-2891700C3BFA}"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62E89D-6BC6-43BE-BF1E-607C03299A9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047824-1FA8-42E9-B9B9-2891700C3BFA}" type="datetimeFigureOut">
              <a:rPr lang="en-US" smtClean="0"/>
              <a:pPr/>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8962E89D-6BC6-43BE-BF1E-607C03299A97}"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047824-1FA8-42E9-B9B9-2891700C3BFA}" type="datetimeFigureOut">
              <a:rPr lang="en-US" smtClean="0"/>
              <a:pPr/>
              <a:t>5/7/2019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62E89D-6BC6-43BE-BF1E-607C03299A97}"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857224" y="571480"/>
            <a:ext cx="771530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333333"/>
                </a:solidFill>
                <a:effectLst/>
                <a:latin typeface="Baskerville Old Face" pitchFamily="18" charset="0"/>
                <a:ea typeface="Calibri" pitchFamily="34" charset="0"/>
                <a:cs typeface="Times New Roman" pitchFamily="18" charset="0"/>
              </a:rPr>
              <a:t>SOCIETY: AS WE SEE IT</a:t>
            </a: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u="sng" dirty="0">
              <a:solidFill>
                <a:srgbClr val="333333"/>
              </a:solidFill>
              <a:latin typeface="Baskerville Old Face"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33333"/>
                </a:solidFill>
                <a:effectLst/>
                <a:latin typeface="Baskerville Old Face" pitchFamily="18" charset="0"/>
                <a:ea typeface="Calibri" pitchFamily="34" charset="0"/>
                <a:cs typeface="Times New Roman" pitchFamily="18" charset="0"/>
              </a:rPr>
              <a:t>The power of youth is the wealth of the world. We can view the past, present and future through the eyes of the young people. The power, idealism and courage of the young people does not match up to any other aspect in the society. </a:t>
            </a:r>
            <a:br>
              <a:rPr kumimoji="0" lang="en-US" sz="3200" b="0" i="0" u="none" strike="noStrike" cap="none" normalizeH="0" baseline="0" dirty="0" smtClean="0">
                <a:ln>
                  <a:noFill/>
                </a:ln>
                <a:solidFill>
                  <a:srgbClr val="333333"/>
                </a:solidFill>
                <a:effectLst/>
                <a:latin typeface="Baskerville Old Face" pitchFamily="18" charset="0"/>
                <a:ea typeface="Calibri" pitchFamily="34" charset="0"/>
                <a:cs typeface="Times New Roman" pitchFamily="18" charset="0"/>
              </a:rPr>
            </a:br>
            <a:r>
              <a:rPr kumimoji="0" lang="en-US" sz="3200" b="0" i="0" u="none" strike="noStrike" cap="none" normalizeH="0" baseline="0" dirty="0" smtClean="0">
                <a:ln>
                  <a:noFill/>
                </a:ln>
                <a:solidFill>
                  <a:srgbClr val="333333"/>
                </a:solidFill>
                <a:effectLst/>
                <a:latin typeface="Baskerville Old Face" pitchFamily="18" charset="0"/>
                <a:ea typeface="Calibri" pitchFamily="34" charset="0"/>
                <a:cs typeface="Times New Roman" pitchFamily="18" charset="0"/>
              </a:rPr>
              <a:t/>
            </a:r>
            <a:br>
              <a:rPr kumimoji="0" lang="en-US" sz="3200" b="0" i="0" u="none" strike="noStrike" cap="none" normalizeH="0" baseline="0" dirty="0" smtClean="0">
                <a:ln>
                  <a:noFill/>
                </a:ln>
                <a:solidFill>
                  <a:srgbClr val="333333"/>
                </a:solidFill>
                <a:effectLst/>
                <a:latin typeface="Baskerville Old Face" pitchFamily="18" charset="0"/>
                <a:ea typeface="Calibri" pitchFamily="34" charset="0"/>
                <a:cs typeface="Times New Roman" pitchFamily="18" charset="0"/>
              </a:rPr>
            </a:br>
            <a:endParaRPr kumimoji="0" lang="en-US" sz="3200" b="0" i="0" u="none" strike="noStrike" cap="none" normalizeH="0" baseline="0" dirty="0" smtClean="0">
              <a:ln>
                <a:noFill/>
              </a:ln>
              <a:solidFill>
                <a:schemeClr val="tx1"/>
              </a:solidFill>
              <a:effectLst/>
              <a:latin typeface="Baskerville Old Face"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96152"/>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Hierarchy</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a:bodyPr>
          <a:lstStyle/>
          <a:p>
            <a:r>
              <a:rPr lang="en-IN" sz="2400" dirty="0" smtClean="0">
                <a:latin typeface="Baskerville Old Face" pitchFamily="18" charset="0"/>
              </a:rPr>
              <a:t>India is a hierarchical society. Whether in north India or south India, Hindu or Muslim, urban or village, virtually all things, people, and social groups are ranked according to various essential qualities.</a:t>
            </a:r>
          </a:p>
          <a:p>
            <a:pPr>
              <a:buNone/>
            </a:pPr>
            <a:endParaRPr lang="en-IN" sz="2400" dirty="0" smtClean="0">
              <a:latin typeface="Baskerville Old Face" pitchFamily="18" charset="0"/>
            </a:endParaRPr>
          </a:p>
          <a:p>
            <a:r>
              <a:rPr lang="en-IN" sz="2400" dirty="0" smtClean="0">
                <a:latin typeface="Baskerville Old Face" pitchFamily="18" charset="0"/>
              </a:rPr>
              <a:t>Individuals are also </a:t>
            </a:r>
            <a:r>
              <a:rPr lang="en-IN" sz="2400" b="1" dirty="0" smtClean="0">
                <a:latin typeface="Baskerville Old Face" pitchFamily="18" charset="0"/>
              </a:rPr>
              <a:t>ranked</a:t>
            </a:r>
            <a:r>
              <a:rPr lang="en-IN" sz="2400" dirty="0" smtClean="0">
                <a:latin typeface="Baskerville Old Face" pitchFamily="18" charset="0"/>
              </a:rPr>
              <a:t> according to their </a:t>
            </a:r>
            <a:r>
              <a:rPr lang="en-IN" sz="2400" b="1" dirty="0" smtClean="0">
                <a:latin typeface="Baskerville Old Face" pitchFamily="18" charset="0"/>
              </a:rPr>
              <a:t>wealth and power</a:t>
            </a:r>
            <a:r>
              <a:rPr lang="en-IN" sz="2400" dirty="0" smtClean="0">
                <a:latin typeface="Baskerville Old Face" pitchFamily="18" charset="0"/>
              </a:rPr>
              <a:t>. For example, some powerful people sit confidently on chairs, while common man come before them to make requests, either standing or squatting not presuming to sit beside a man of high status as an equal.</a:t>
            </a:r>
          </a:p>
          <a:p>
            <a:pPr>
              <a:buNone/>
            </a:pPr>
            <a:endParaRPr lang="en-IN" sz="2400" dirty="0" smtClean="0">
              <a:latin typeface="Baskerville Old Face" pitchFamily="18" charset="0"/>
            </a:endParaRPr>
          </a:p>
          <a:p>
            <a:r>
              <a:rPr lang="en-IN" sz="2400" b="1" dirty="0" smtClean="0">
                <a:latin typeface="Baskerville Old Face" pitchFamily="18" charset="0"/>
              </a:rPr>
              <a:t>Hierarchy</a:t>
            </a:r>
            <a:r>
              <a:rPr lang="en-IN" sz="2400" dirty="0" smtClean="0">
                <a:latin typeface="Baskerville Old Face" pitchFamily="18" charset="0"/>
              </a:rPr>
              <a:t> plays an important role </a:t>
            </a:r>
            <a:r>
              <a:rPr lang="en-IN" sz="2400" b="1" dirty="0" smtClean="0">
                <a:latin typeface="Baskerville Old Face" pitchFamily="18" charset="0"/>
              </a:rPr>
              <a:t>within families </a:t>
            </a:r>
            <a:r>
              <a:rPr lang="en-IN" sz="2400" dirty="0" smtClean="0">
                <a:latin typeface="Baskerville Old Face" pitchFamily="18" charset="0"/>
              </a:rPr>
              <a:t>too, siblings, recognize age differences, with younger siblings addressing older siblings by respectful terms rather than by name.</a:t>
            </a:r>
          </a:p>
          <a:p>
            <a:endParaRPr lang="en-IN" sz="2400" dirty="0" smtClean="0">
              <a:latin typeface="Baskerville Old Face" pitchFamily="18" charset="0"/>
            </a:endParaRP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Purity and pollution</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latin typeface="Baskerville Old Face" pitchFamily="18" charset="0"/>
              </a:rPr>
              <a:t>Many status differences in Indian society are expressed in terms of ritual purity and pollution.</a:t>
            </a:r>
          </a:p>
          <a:p>
            <a:pPr>
              <a:buNone/>
            </a:pPr>
            <a:endParaRPr lang="en-IN" dirty="0" smtClean="0">
              <a:latin typeface="Baskerville Old Face" pitchFamily="18" charset="0"/>
            </a:endParaRPr>
          </a:p>
          <a:p>
            <a:r>
              <a:rPr lang="en-IN" dirty="0" smtClean="0">
                <a:latin typeface="Baskerville Old Face" pitchFamily="18" charset="0"/>
              </a:rPr>
              <a:t> Generally, </a:t>
            </a:r>
            <a:r>
              <a:rPr lang="en-IN" b="1" dirty="0" smtClean="0">
                <a:latin typeface="Baskerville Old Face" pitchFamily="18" charset="0"/>
              </a:rPr>
              <a:t>high status </a:t>
            </a:r>
            <a:r>
              <a:rPr lang="en-IN" dirty="0" smtClean="0">
                <a:latin typeface="Baskerville Old Face" pitchFamily="18" charset="0"/>
              </a:rPr>
              <a:t>is associated with </a:t>
            </a:r>
            <a:r>
              <a:rPr lang="en-IN" b="1" dirty="0" smtClean="0">
                <a:latin typeface="Baskerville Old Face" pitchFamily="18" charset="0"/>
              </a:rPr>
              <a:t>purity </a:t>
            </a:r>
            <a:r>
              <a:rPr lang="en-IN" dirty="0" smtClean="0">
                <a:latin typeface="Baskerville Old Face" pitchFamily="18" charset="0"/>
              </a:rPr>
              <a:t>and </a:t>
            </a:r>
            <a:r>
              <a:rPr lang="en-IN" b="1" dirty="0" smtClean="0">
                <a:latin typeface="Baskerville Old Face" pitchFamily="18" charset="0"/>
              </a:rPr>
              <a:t>low status with pollution. </a:t>
            </a:r>
          </a:p>
          <a:p>
            <a:pPr>
              <a:buNone/>
            </a:pPr>
            <a:endParaRPr lang="en-IN" dirty="0" smtClean="0">
              <a:latin typeface="Baskerville Old Face" pitchFamily="18" charset="0"/>
            </a:endParaRPr>
          </a:p>
          <a:p>
            <a:r>
              <a:rPr lang="en-IN" dirty="0" smtClean="0">
                <a:latin typeface="Baskerville Old Face" pitchFamily="18" charset="0"/>
              </a:rPr>
              <a:t>Some kinds of </a:t>
            </a:r>
            <a:r>
              <a:rPr lang="en-IN" b="1" dirty="0" smtClean="0">
                <a:latin typeface="Baskerville Old Face" pitchFamily="18" charset="0"/>
              </a:rPr>
              <a:t>purity are inherent</a:t>
            </a:r>
            <a:r>
              <a:rPr lang="en-IN" dirty="0" smtClean="0">
                <a:latin typeface="Baskerville Old Face" pitchFamily="18" charset="0"/>
              </a:rPr>
              <a:t>; for example, a member of a high-ranking Brahmin is born with more inherent purity than someone born into a low-ranking caste.</a:t>
            </a:r>
          </a:p>
          <a:p>
            <a:pPr>
              <a:buNone/>
            </a:pPr>
            <a:endParaRPr lang="en-IN" dirty="0" smtClean="0">
              <a:latin typeface="Baskerville Old Face" pitchFamily="18" charset="0"/>
            </a:endParaRPr>
          </a:p>
          <a:p>
            <a:r>
              <a:rPr lang="en-IN" dirty="0" smtClean="0">
                <a:latin typeface="Baskerville Old Face" pitchFamily="18" charset="0"/>
              </a:rPr>
              <a:t> Other kinds of </a:t>
            </a:r>
            <a:r>
              <a:rPr lang="en-IN" b="1" dirty="0" smtClean="0">
                <a:latin typeface="Baskerville Old Face" pitchFamily="18" charset="0"/>
              </a:rPr>
              <a:t>purity are more transitory</a:t>
            </a:r>
            <a:r>
              <a:rPr lang="en-IN" dirty="0" smtClean="0">
                <a:latin typeface="Baskerville Old Face" pitchFamily="18" charset="0"/>
              </a:rPr>
              <a:t>—for example, a Brahmin who has just taken a bath is more ritually pure than a Brahmin who has not bathed for a day.</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67590"/>
          </a:xfrm>
        </p:spPr>
        <p:txBody>
          <a:bodyPr>
            <a:normAutofit fontScale="90000"/>
          </a:bodyPr>
          <a:lstStyle/>
          <a:p>
            <a:r>
              <a:rPr lang="en-IN" b="1" dirty="0" smtClean="0"/>
              <a:t>Social Interdependence</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IN" sz="2400" dirty="0" smtClean="0">
                <a:latin typeface="Baskerville Old Face" pitchFamily="18" charset="0"/>
              </a:rPr>
              <a:t>One of the great themes pervading Indian life is social interdependence. People are born into groups—families, clans, sub-castes, castes, and religious communities—and feel a deep sense of inseparability from these groups. People are deeply involved with others, and for many, the </a:t>
            </a:r>
            <a:r>
              <a:rPr lang="en-IN" sz="2400" b="1" dirty="0" smtClean="0">
                <a:latin typeface="Baskerville Old Face" pitchFamily="18" charset="0"/>
              </a:rPr>
              <a:t>greatest fear is the possibility of being left alone, without social support.</a:t>
            </a:r>
          </a:p>
          <a:p>
            <a:pPr>
              <a:buNone/>
            </a:pPr>
            <a:endParaRPr lang="en-IN" sz="2400" dirty="0" smtClean="0">
              <a:latin typeface="Baskerville Old Face" pitchFamily="18" charset="0"/>
            </a:endParaRPr>
          </a:p>
          <a:p>
            <a:r>
              <a:rPr lang="en-IN" sz="2400" dirty="0" smtClean="0">
                <a:latin typeface="Baskerville Old Face" pitchFamily="18" charset="0"/>
              </a:rPr>
              <a:t>When a girl brings water home from the well in pots on her head, someone helps her unload the pots. </a:t>
            </a:r>
          </a:p>
          <a:p>
            <a:pPr>
              <a:buNone/>
            </a:pPr>
            <a:endParaRPr lang="en-IN" sz="2400" dirty="0" smtClean="0">
              <a:latin typeface="Baskerville Old Face" pitchFamily="18" charset="0"/>
            </a:endParaRPr>
          </a:p>
          <a:p>
            <a:r>
              <a:rPr lang="en-IN" sz="2400" dirty="0" smtClean="0">
                <a:latin typeface="Baskerville Old Face" pitchFamily="18" charset="0"/>
              </a:rPr>
              <a:t>A student hopes that an influential relative or friend can facilitate his college admission. </a:t>
            </a:r>
          </a:p>
          <a:p>
            <a:pPr>
              <a:buNone/>
            </a:pPr>
            <a:endParaRPr lang="en-IN" sz="2400" dirty="0" smtClean="0">
              <a:latin typeface="Baskerville Old Face" pitchFamily="18" charset="0"/>
            </a:endParaRPr>
          </a:p>
          <a:p>
            <a:r>
              <a:rPr lang="en-IN" sz="2400" dirty="0" smtClean="0">
                <a:latin typeface="Baskerville Old Face" pitchFamily="18" charset="0"/>
              </a:rPr>
              <a:t>Finally, </a:t>
            </a:r>
            <a:r>
              <a:rPr lang="en-IN" sz="2400" b="1" dirty="0" smtClean="0">
                <a:latin typeface="Baskerville Old Face" pitchFamily="18" charset="0"/>
              </a:rPr>
              <a:t>a person facing death expects that relatives will conduct the proper funeral rites ensuring his own smooth passage to the next stage of existence and reaffirming social ties among mourners.</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Family ideals</a:t>
            </a:r>
            <a:endParaRPr lang="en-IN" dirty="0"/>
          </a:p>
        </p:txBody>
      </p:sp>
      <p:sp>
        <p:nvSpPr>
          <p:cNvPr id="3" name="Content Placeholder 2"/>
          <p:cNvSpPr>
            <a:spLocks noGrp="1"/>
          </p:cNvSpPr>
          <p:nvPr>
            <p:ph idx="1"/>
          </p:nvPr>
        </p:nvSpPr>
        <p:spPr/>
        <p:txBody>
          <a:bodyPr>
            <a:normAutofit fontScale="92500" lnSpcReduction="20000"/>
          </a:bodyPr>
          <a:lstStyle/>
          <a:p>
            <a:r>
              <a:rPr lang="en-IN" sz="2400" dirty="0" smtClean="0">
                <a:latin typeface="Baskerville Old Face" pitchFamily="18" charset="0"/>
              </a:rPr>
              <a:t>The joint family is highly valued, ideally consisting of several generations residing, working, eating, and worshiping together.</a:t>
            </a:r>
          </a:p>
          <a:p>
            <a:pPr>
              <a:buNone/>
            </a:pPr>
            <a:endParaRPr lang="en-IN" sz="2400" dirty="0" smtClean="0">
              <a:latin typeface="Baskerville Old Face" pitchFamily="18" charset="0"/>
            </a:endParaRPr>
          </a:p>
          <a:p>
            <a:r>
              <a:rPr lang="en-IN" sz="2400" dirty="0" smtClean="0">
                <a:latin typeface="Baskerville Old Face" pitchFamily="18" charset="0"/>
              </a:rPr>
              <a:t>Even in rapidly modernizing India, the traditional joint household remains for most Indians the primary social force, in both ideal and practice.</a:t>
            </a:r>
          </a:p>
          <a:p>
            <a:endParaRPr lang="en-IN" sz="2400" dirty="0" smtClean="0">
              <a:latin typeface="Baskerville Old Face" pitchFamily="18" charset="0"/>
            </a:endParaRPr>
          </a:p>
          <a:p>
            <a:r>
              <a:rPr lang="en-IN" sz="2400" b="1" dirty="0" smtClean="0">
                <a:latin typeface="Baskerville Old Face" pitchFamily="18" charset="0"/>
              </a:rPr>
              <a:t>Large families </a:t>
            </a:r>
            <a:r>
              <a:rPr lang="en-IN" sz="2400" dirty="0" smtClean="0">
                <a:latin typeface="Baskerville Old Face" pitchFamily="18" charset="0"/>
              </a:rPr>
              <a:t>tend to be </a:t>
            </a:r>
            <a:r>
              <a:rPr lang="en-IN" sz="2400" b="1" dirty="0" smtClean="0">
                <a:latin typeface="Baskerville Old Face" pitchFamily="18" charset="0"/>
              </a:rPr>
              <a:t>flexible</a:t>
            </a:r>
            <a:r>
              <a:rPr lang="en-IN" sz="2400" dirty="0" smtClean="0">
                <a:latin typeface="Baskerville Old Face" pitchFamily="18" charset="0"/>
              </a:rPr>
              <a:t> and well suited to Indian life, especially  for more than two-thirds of Indians who are involved in </a:t>
            </a:r>
            <a:r>
              <a:rPr lang="en-IN" sz="2400" b="1" dirty="0" smtClean="0">
                <a:latin typeface="Baskerville Old Face" pitchFamily="18" charset="0"/>
              </a:rPr>
              <a:t>agriculture</a:t>
            </a:r>
            <a:r>
              <a:rPr lang="en-IN" sz="2400" dirty="0" smtClean="0">
                <a:latin typeface="Baskerville Old Face" pitchFamily="18" charset="0"/>
              </a:rPr>
              <a:t> as cooperating kin help provide </a:t>
            </a:r>
            <a:r>
              <a:rPr lang="en-IN" sz="2400" b="1" dirty="0" smtClean="0">
                <a:latin typeface="Baskerville Old Face" pitchFamily="18" charset="0"/>
              </a:rPr>
              <a:t>mutual economic security</a:t>
            </a:r>
            <a:r>
              <a:rPr lang="en-IN" sz="2400" dirty="0" smtClean="0">
                <a:latin typeface="Baskerville Old Face" pitchFamily="18" charset="0"/>
              </a:rPr>
              <a:t>. The joint family is also common in </a:t>
            </a:r>
            <a:r>
              <a:rPr lang="en-IN" sz="2400" b="1" dirty="0" smtClean="0">
                <a:latin typeface="Baskerville Old Face" pitchFamily="18" charset="0"/>
              </a:rPr>
              <a:t>cities</a:t>
            </a:r>
            <a:r>
              <a:rPr lang="en-IN" sz="2400" dirty="0" smtClean="0">
                <a:latin typeface="Baskerville Old Face" pitchFamily="18" charset="0"/>
              </a:rPr>
              <a:t>, where kinship ties are often crucial to obtaining </a:t>
            </a:r>
            <a:r>
              <a:rPr lang="en-IN" sz="2400" b="1" dirty="0" smtClean="0">
                <a:latin typeface="Baskerville Old Face" pitchFamily="18" charset="0"/>
              </a:rPr>
              <a:t>employment or financial assistance</a:t>
            </a:r>
            <a:r>
              <a:rPr lang="en-IN" sz="2400" dirty="0" smtClean="0">
                <a:latin typeface="Baskerville Old Face" pitchFamily="18" charset="0"/>
              </a:rPr>
              <a:t>. Many prominent families, such as the </a:t>
            </a:r>
            <a:r>
              <a:rPr lang="en-IN" sz="2400" dirty="0" err="1" smtClean="0">
                <a:latin typeface="Baskerville Old Face" pitchFamily="18" charset="0"/>
              </a:rPr>
              <a:t>Tatas</a:t>
            </a:r>
            <a:r>
              <a:rPr lang="en-IN" sz="2400" dirty="0" smtClean="0">
                <a:latin typeface="Baskerville Old Face" pitchFamily="18" charset="0"/>
              </a:rPr>
              <a:t>, </a:t>
            </a:r>
            <a:r>
              <a:rPr lang="en-IN" sz="2400" dirty="0" err="1" smtClean="0">
                <a:latin typeface="Baskerville Old Face" pitchFamily="18" charset="0"/>
              </a:rPr>
              <a:t>Birlas</a:t>
            </a:r>
            <a:r>
              <a:rPr lang="en-IN" sz="2400" dirty="0" smtClean="0">
                <a:latin typeface="Baskerville Old Face" pitchFamily="18" charset="0"/>
              </a:rPr>
              <a:t>, and </a:t>
            </a:r>
            <a:r>
              <a:rPr lang="en-IN" sz="2400" dirty="0" err="1" smtClean="0">
                <a:latin typeface="Baskerville Old Face" pitchFamily="18" charset="0"/>
              </a:rPr>
              <a:t>Ambanis</a:t>
            </a:r>
            <a:r>
              <a:rPr lang="en-IN" sz="2400" dirty="0" smtClean="0">
                <a:latin typeface="Baskerville Old Face" pitchFamily="18" charset="0"/>
              </a:rPr>
              <a:t>, retain joint family arrangements as they cooperate in </a:t>
            </a:r>
            <a:r>
              <a:rPr lang="en-IN" sz="2400" b="1" dirty="0" smtClean="0">
                <a:latin typeface="Baskerville Old Face" pitchFamily="18" charset="0"/>
              </a:rPr>
              <a:t>controlling major financial empires.</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81970"/>
          </a:xfrm>
        </p:spPr>
        <p:txBody>
          <a:bodyPr>
            <a:normAutofit fontScale="90000"/>
          </a:bodyPr>
          <a:lstStyle/>
          <a:p>
            <a:r>
              <a:rPr lang="en-IN" b="1" dirty="0" smtClean="0"/>
              <a:t>Veiling and the Seclusion of Women</a:t>
            </a:r>
            <a:r>
              <a:rPr lang="en-IN" dirty="0" smtClean="0"/>
              <a:t/>
            </a:r>
            <a:br>
              <a:rPr lang="en-IN" dirty="0" smtClean="0"/>
            </a:br>
            <a:endParaRPr lang="en-IN" dirty="0"/>
          </a:p>
        </p:txBody>
      </p:sp>
      <p:sp>
        <p:nvSpPr>
          <p:cNvPr id="3" name="Content Placeholder 2"/>
          <p:cNvSpPr>
            <a:spLocks noGrp="1"/>
          </p:cNvSpPr>
          <p:nvPr>
            <p:ph idx="1"/>
          </p:nvPr>
        </p:nvSpPr>
        <p:spPr>
          <a:xfrm>
            <a:off x="457200" y="2143116"/>
            <a:ext cx="8229600" cy="4181484"/>
          </a:xfrm>
        </p:spPr>
        <p:txBody>
          <a:bodyPr>
            <a:normAutofit fontScale="92500" lnSpcReduction="20000"/>
          </a:bodyPr>
          <a:lstStyle/>
          <a:p>
            <a:r>
              <a:rPr lang="en-IN" sz="2400" dirty="0" smtClean="0">
                <a:latin typeface="Baskerville Old Face" pitchFamily="18" charset="0"/>
              </a:rPr>
              <a:t>A significant aspect of Indian family life is </a:t>
            </a:r>
            <a:r>
              <a:rPr lang="en-IN" sz="2400" dirty="0" err="1" smtClean="0">
                <a:latin typeface="Baskerville Old Face" pitchFamily="18" charset="0"/>
              </a:rPr>
              <a:t>purdah</a:t>
            </a:r>
            <a:r>
              <a:rPr lang="en-IN" sz="2400" dirty="0" smtClean="0">
                <a:latin typeface="Baskerville Old Face" pitchFamily="18" charset="0"/>
              </a:rPr>
              <a:t> (from Hindi </a:t>
            </a:r>
            <a:r>
              <a:rPr lang="en-IN" sz="2400" dirty="0" err="1" smtClean="0">
                <a:latin typeface="Baskerville Old Face" pitchFamily="18" charset="0"/>
              </a:rPr>
              <a:t>parda</a:t>
            </a:r>
            <a:r>
              <a:rPr lang="en-IN" sz="2400" dirty="0" smtClean="0">
                <a:latin typeface="Baskerville Old Face" pitchFamily="18" charset="0"/>
              </a:rPr>
              <a:t>, or “curtain”), or the veiling and seclusion of women. </a:t>
            </a:r>
          </a:p>
          <a:p>
            <a:pPr>
              <a:buNone/>
            </a:pPr>
            <a:endParaRPr lang="en-IN" sz="2400" dirty="0" smtClean="0">
              <a:latin typeface="Baskerville Old Face" pitchFamily="18" charset="0"/>
            </a:endParaRPr>
          </a:p>
          <a:p>
            <a:r>
              <a:rPr lang="en-IN" sz="2400" dirty="0" smtClean="0">
                <a:latin typeface="Baskerville Old Face" pitchFamily="18" charset="0"/>
              </a:rPr>
              <a:t>In most parts of northern and central India, particularly in rural areas, Hindu and Muslim women follow complex rules of veiling the body and avoidance of public appearance, </a:t>
            </a:r>
            <a:r>
              <a:rPr lang="en-IN" sz="2400" b="1" dirty="0" smtClean="0">
                <a:latin typeface="Baskerville Old Face" pitchFamily="18" charset="0"/>
              </a:rPr>
              <a:t>especially before relatives linked by marriage and before strange men. </a:t>
            </a:r>
          </a:p>
          <a:p>
            <a:pPr>
              <a:buNone/>
            </a:pPr>
            <a:endParaRPr lang="en-IN" sz="2400" dirty="0" smtClean="0">
              <a:latin typeface="Baskerville Old Face" pitchFamily="18" charset="0"/>
            </a:endParaRPr>
          </a:p>
          <a:p>
            <a:r>
              <a:rPr lang="en-IN" sz="2400" dirty="0" err="1" smtClean="0">
                <a:latin typeface="Baskerville Old Face" pitchFamily="18" charset="0"/>
              </a:rPr>
              <a:t>Purdah</a:t>
            </a:r>
            <a:r>
              <a:rPr lang="en-IN" sz="2400" dirty="0" smtClean="0">
                <a:latin typeface="Baskerville Old Face" pitchFamily="18" charset="0"/>
              </a:rPr>
              <a:t> practices are linked to patterns of authority and harmony within the family. Hindu and Muslim </a:t>
            </a:r>
            <a:r>
              <a:rPr lang="en-IN" sz="2400" dirty="0" err="1" smtClean="0">
                <a:latin typeface="Baskerville Old Face" pitchFamily="18" charset="0"/>
              </a:rPr>
              <a:t>purdah</a:t>
            </a:r>
            <a:r>
              <a:rPr lang="en-IN" sz="2400" dirty="0" smtClean="0">
                <a:latin typeface="Baskerville Old Face" pitchFamily="18" charset="0"/>
              </a:rPr>
              <a:t> observances differ in certain key ways, but </a:t>
            </a:r>
            <a:r>
              <a:rPr lang="en-IN" sz="2400" b="1" dirty="0" smtClean="0">
                <a:latin typeface="Baskerville Old Face" pitchFamily="18" charset="0"/>
              </a:rPr>
              <a:t>family </a:t>
            </a:r>
            <a:r>
              <a:rPr lang="en-IN" sz="2400" b="1" dirty="0" err="1" smtClean="0">
                <a:latin typeface="Baskerville Old Face" pitchFamily="18" charset="0"/>
              </a:rPr>
              <a:t>honor</a:t>
            </a:r>
            <a:r>
              <a:rPr lang="en-IN" sz="2400" b="1" dirty="0" smtClean="0">
                <a:latin typeface="Baskerville Old Face" pitchFamily="18" charset="0"/>
              </a:rPr>
              <a:t> and prestige are essential to the various forms of </a:t>
            </a:r>
            <a:r>
              <a:rPr lang="en-IN" sz="2400" b="1" dirty="0" err="1" smtClean="0">
                <a:latin typeface="Baskerville Old Face" pitchFamily="18" charset="0"/>
              </a:rPr>
              <a:t>purdah</a:t>
            </a:r>
            <a:r>
              <a:rPr lang="en-IN" sz="2400" b="1" dirty="0" smtClean="0">
                <a:latin typeface="Baskerville Old Face" pitchFamily="18" charset="0"/>
              </a:rPr>
              <a:t> </a:t>
            </a:r>
            <a:r>
              <a:rPr lang="en-IN" sz="2000" b="1" dirty="0" smtClean="0"/>
              <a:t>but as education and employment opportunities for women increase, veiling has all but disappeared in progressive circles.</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Rural life</a:t>
            </a:r>
            <a:endParaRPr lang="en-IN" dirty="0"/>
          </a:p>
        </p:txBody>
      </p:sp>
      <p:sp>
        <p:nvSpPr>
          <p:cNvPr id="3" name="Content Placeholder 2"/>
          <p:cNvSpPr>
            <a:spLocks noGrp="1"/>
          </p:cNvSpPr>
          <p:nvPr>
            <p:ph idx="1"/>
          </p:nvPr>
        </p:nvSpPr>
        <p:spPr/>
        <p:txBody>
          <a:bodyPr>
            <a:normAutofit fontScale="92500" lnSpcReduction="10000"/>
          </a:bodyPr>
          <a:lstStyle/>
          <a:p>
            <a:r>
              <a:rPr lang="en-IN" sz="2400" dirty="0" smtClean="0">
                <a:latin typeface="Baskerville Old Face" pitchFamily="18" charset="0"/>
              </a:rPr>
              <a:t>Agriculture</a:t>
            </a:r>
          </a:p>
          <a:p>
            <a:pPr>
              <a:buNone/>
            </a:pPr>
            <a:endParaRPr lang="en-IN" sz="2400" dirty="0" smtClean="0">
              <a:latin typeface="Baskerville Old Face" pitchFamily="18" charset="0"/>
            </a:endParaRPr>
          </a:p>
          <a:p>
            <a:r>
              <a:rPr lang="en-IN" sz="2400" dirty="0" smtClean="0">
                <a:latin typeface="Baskerville Old Face" pitchFamily="18" charset="0"/>
              </a:rPr>
              <a:t>Not isolated socially or economically</a:t>
            </a:r>
          </a:p>
          <a:p>
            <a:pPr>
              <a:buNone/>
            </a:pPr>
            <a:endParaRPr lang="en-IN" sz="2400" dirty="0" smtClean="0">
              <a:latin typeface="Baskerville Old Face" pitchFamily="18" charset="0"/>
            </a:endParaRPr>
          </a:p>
          <a:p>
            <a:r>
              <a:rPr lang="en-IN" sz="2400" dirty="0" smtClean="0">
                <a:latin typeface="Baskerville Old Face" pitchFamily="18" charset="0"/>
              </a:rPr>
              <a:t>Most villages include a multiplicity of economic, caste, kinship, occupational, and even religious groups linked vertically within each settlement</a:t>
            </a:r>
          </a:p>
          <a:p>
            <a:endParaRPr lang="en-IN" sz="2400" dirty="0" smtClean="0">
              <a:latin typeface="Baskerville Old Face" pitchFamily="18" charset="0"/>
            </a:endParaRPr>
          </a:p>
          <a:p>
            <a:r>
              <a:rPr lang="en-IN" sz="2400" dirty="0" smtClean="0">
                <a:latin typeface="Baskerville Old Face" pitchFamily="18" charset="0"/>
              </a:rPr>
              <a:t>Dissent and competitiveness seem to have increased in many parts of rural India as a result of the expanding involvement of villagers with the wider world via travel, work, education, and television, and increased pressure on land and resources as village populations grow.</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Urban life</a:t>
            </a:r>
            <a:endParaRPr lang="en-IN" dirty="0"/>
          </a:p>
        </p:txBody>
      </p:sp>
      <p:sp>
        <p:nvSpPr>
          <p:cNvPr id="3" name="Content Placeholder 2"/>
          <p:cNvSpPr>
            <a:spLocks noGrp="1"/>
          </p:cNvSpPr>
          <p:nvPr>
            <p:ph idx="1"/>
          </p:nvPr>
        </p:nvSpPr>
        <p:spPr/>
        <p:txBody>
          <a:bodyPr>
            <a:normAutofit fontScale="92500" lnSpcReduction="20000"/>
          </a:bodyPr>
          <a:lstStyle/>
          <a:p>
            <a:r>
              <a:rPr lang="en-IN" sz="2400" dirty="0" smtClean="0">
                <a:latin typeface="Baskerville Old Face" pitchFamily="18" charset="0"/>
              </a:rPr>
              <a:t>The acceleration of urbanization is profoundly affecting the transformation of Indian society. Slightly more than one-quarter of the country’s population is urban. Mumbai (Bombay) is currently the sixth largest urban area in the world at 18 million, and Kolkata (Calcutta) ranks fourteenth at 13 million.</a:t>
            </a:r>
          </a:p>
          <a:p>
            <a:pPr>
              <a:buNone/>
            </a:pPr>
            <a:endParaRPr lang="en-IN" sz="2400" dirty="0" smtClean="0">
              <a:latin typeface="Baskerville Old Face" pitchFamily="18" charset="0"/>
            </a:endParaRPr>
          </a:p>
          <a:p>
            <a:r>
              <a:rPr lang="en-IN" sz="2400" dirty="0" smtClean="0">
                <a:latin typeface="Baskerville Old Face" pitchFamily="18" charset="0"/>
              </a:rPr>
              <a:t>Densely populated, polluted.</a:t>
            </a:r>
          </a:p>
          <a:p>
            <a:endParaRPr lang="en-IN" sz="2400" dirty="0" smtClean="0">
              <a:latin typeface="Baskerville Old Face" pitchFamily="18" charset="0"/>
            </a:endParaRPr>
          </a:p>
          <a:p>
            <a:r>
              <a:rPr lang="en-IN" sz="2400" dirty="0" smtClean="0">
                <a:latin typeface="Baskerville Old Face" pitchFamily="18" charset="0"/>
              </a:rPr>
              <a:t> More educational and employment opportunities available.</a:t>
            </a:r>
          </a:p>
          <a:p>
            <a:endParaRPr lang="en-IN" sz="2400" dirty="0" smtClean="0">
              <a:latin typeface="Baskerville Old Face" pitchFamily="18" charset="0"/>
            </a:endParaRPr>
          </a:p>
          <a:p>
            <a:r>
              <a:rPr lang="en-IN" sz="2400" b="1" dirty="0" smtClean="0">
                <a:latin typeface="Baskerville Old Face" pitchFamily="18" charset="0"/>
              </a:rPr>
              <a:t>Social revolutions, too, receive the support of urban visionaries, such as those shaping the growing women’s movement. Largely led by educated urban women, the movement seeks gender justice on a wide variety of issues</a:t>
            </a:r>
            <a:endParaRPr lang="en-IN" sz="2400" b="1" dirty="0">
              <a:latin typeface="Baskerville Old Fac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04"/>
          </a:xfrm>
        </p:spPr>
        <p:txBody>
          <a:bodyPr>
            <a:normAutofit/>
          </a:bodyPr>
          <a:lstStyle/>
          <a:p>
            <a:r>
              <a:rPr lang="en-IN" dirty="0" smtClean="0"/>
              <a:t>Strengths</a:t>
            </a:r>
            <a:br>
              <a:rPr lang="en-IN" dirty="0" smtClean="0"/>
            </a:br>
            <a:endParaRPr lang="en-IN" dirty="0"/>
          </a:p>
        </p:txBody>
      </p:sp>
      <p:sp>
        <p:nvSpPr>
          <p:cNvPr id="3" name="Content Placeholder 2"/>
          <p:cNvSpPr>
            <a:spLocks noGrp="1"/>
          </p:cNvSpPr>
          <p:nvPr>
            <p:ph idx="1"/>
          </p:nvPr>
        </p:nvSpPr>
        <p:spPr/>
        <p:txBody>
          <a:bodyPr>
            <a:normAutofit fontScale="92500"/>
          </a:bodyPr>
          <a:lstStyle/>
          <a:p>
            <a:r>
              <a:rPr lang="en-IN" sz="2400" dirty="0" smtClean="0">
                <a:latin typeface="Baskerville Old Face" pitchFamily="18" charset="0"/>
              </a:rPr>
              <a:t>Seeking solutions to different problems</a:t>
            </a:r>
          </a:p>
          <a:p>
            <a:pPr>
              <a:buNone/>
            </a:pPr>
            <a:endParaRPr lang="en-IN" sz="2400" dirty="0" smtClean="0">
              <a:latin typeface="Baskerville Old Face" pitchFamily="18" charset="0"/>
            </a:endParaRPr>
          </a:p>
          <a:p>
            <a:r>
              <a:rPr lang="en-IN" sz="2400" dirty="0" smtClean="0">
                <a:latin typeface="Baskerville Old Face" pitchFamily="18" charset="0"/>
              </a:rPr>
              <a:t>Bringing together widely disparate groups in structured efforts to benefit the wider society.</a:t>
            </a:r>
          </a:p>
          <a:p>
            <a:pPr>
              <a:buNone/>
            </a:pPr>
            <a:endParaRPr lang="en-IN" sz="2400" dirty="0" smtClean="0">
              <a:latin typeface="Baskerville Old Face" pitchFamily="18" charset="0"/>
            </a:endParaRPr>
          </a:p>
          <a:p>
            <a:r>
              <a:rPr lang="en-IN" sz="2400" dirty="0" smtClean="0">
                <a:latin typeface="Baskerville Old Face" pitchFamily="18" charset="0"/>
              </a:rPr>
              <a:t> Encouraging harmony among people with divergent interests, knowing that close relatives and friends can rely upon each other.</a:t>
            </a:r>
          </a:p>
          <a:p>
            <a:pPr>
              <a:buNone/>
            </a:pPr>
            <a:endParaRPr lang="en-IN" sz="2400" dirty="0" smtClean="0">
              <a:latin typeface="Baskerville Old Face" pitchFamily="18" charset="0"/>
            </a:endParaRPr>
          </a:p>
          <a:p>
            <a:r>
              <a:rPr lang="en-IN" sz="2400" dirty="0" smtClean="0">
                <a:latin typeface="Baskerville Old Face" pitchFamily="18" charset="0"/>
              </a:rPr>
              <a:t> Allocating different tasks to those with different skill.</a:t>
            </a:r>
          </a:p>
          <a:p>
            <a:pPr>
              <a:buNone/>
            </a:pPr>
            <a:endParaRPr lang="en-IN" sz="2400" dirty="0" smtClean="0">
              <a:latin typeface="Baskerville Old Face" pitchFamily="18" charset="0"/>
            </a:endParaRPr>
          </a:p>
          <a:p>
            <a:r>
              <a:rPr lang="en-IN" sz="2400" dirty="0" smtClean="0">
                <a:latin typeface="Baskerville Old Face" pitchFamily="18" charset="0"/>
              </a:rPr>
              <a:t> Striving to do what is morally right in the eyes of the community. </a:t>
            </a:r>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1571612"/>
            <a:ext cx="5910654" cy="1015663"/>
          </a:xfrm>
          <a:prstGeom prst="rect">
            <a:avLst/>
          </a:prstGeom>
          <a:noFill/>
        </p:spPr>
        <p:txBody>
          <a:bodyPr wrap="square" rtlCol="0">
            <a:spAutoFit/>
          </a:bodyPr>
          <a:lstStyle/>
          <a:p>
            <a:pPr algn="ctr"/>
            <a:r>
              <a:rPr lang="en-IN" sz="6000" dirty="0" smtClean="0"/>
              <a:t>Thank you</a:t>
            </a:r>
            <a:endParaRPr lang="en-IN"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928671"/>
            <a:ext cx="8286808"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Sociologists today employ three primary theoretical perspectives: </a:t>
            </a:r>
          </a:p>
          <a:p>
            <a:pPr marL="0" marR="0" lvl="0" indent="0" algn="l" defTabSz="914400" rtl="0" eaLnBrk="1" fontAlgn="base" latinLnBrk="0" hangingPunct="1">
              <a:lnSpc>
                <a:spcPct val="100000"/>
              </a:lnSpc>
              <a:spcBef>
                <a:spcPct val="0"/>
              </a:spcBef>
              <a:spcAft>
                <a:spcPct val="0"/>
              </a:spcAft>
              <a:buClrTx/>
              <a:buSzTx/>
              <a:tabLst/>
            </a:pPr>
            <a:endParaRPr lang="en-US" sz="2400" dirty="0">
              <a:solidFill>
                <a:srgbClr val="222222"/>
              </a:solidFill>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symbolic </a:t>
            </a:r>
            <a:r>
              <a:rPr kumimoji="0" lang="en-US" sz="2400" b="1" i="0" u="none" strike="noStrike" cap="none" normalizeH="0" baseline="0" dirty="0" err="1" smtClean="0">
                <a:ln>
                  <a:noFill/>
                </a:ln>
                <a:solidFill>
                  <a:srgbClr val="222222"/>
                </a:solidFill>
                <a:effectLst/>
                <a:latin typeface="Baskerville Old Face" pitchFamily="18" charset="0"/>
                <a:ea typeface="Calibri" pitchFamily="34" charset="0"/>
                <a:cs typeface="Times New Roman" pitchFamily="18" charset="0"/>
              </a:rPr>
              <a:t>interactionist</a:t>
            </a:r>
            <a:r>
              <a:rPr kumimoji="0" lang="en-US" sz="2400" b="1"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 perspective</a:t>
            </a: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functionalist perspective</a:t>
            </a: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 and </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the </a:t>
            </a:r>
            <a:r>
              <a:rPr kumimoji="0" lang="en-US" sz="2400" b="1"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conflict perspective</a:t>
            </a: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 </a:t>
            </a:r>
            <a:endParaRPr lang="en-US" sz="2400" dirty="0">
              <a:solidFill>
                <a:srgbClr val="222222"/>
              </a:solidFill>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222222"/>
                </a:solidFill>
                <a:latin typeface="Baskerville Old Face" pitchFamily="18" charset="0"/>
                <a:ea typeface="Calibri" pitchFamily="34" charset="0"/>
                <a:cs typeface="Times New Roman" pitchFamily="18" charset="0"/>
              </a:rPr>
              <a:t>These </a:t>
            </a:r>
            <a:r>
              <a:rPr kumimoji="0" lang="en-US" sz="2400" b="0" i="0" u="none" strike="noStrike" cap="none" normalizeH="0" baseline="0" dirty="0" smtClean="0">
                <a:ln>
                  <a:noFill/>
                </a:ln>
                <a:solidFill>
                  <a:srgbClr val="222222"/>
                </a:solidFill>
                <a:effectLst/>
                <a:latin typeface="Baskerville Old Face" pitchFamily="18" charset="0"/>
                <a:ea typeface="Calibri" pitchFamily="34" charset="0"/>
                <a:cs typeface="Times New Roman" pitchFamily="18" charset="0"/>
              </a:rPr>
              <a:t>explain how society influences people or to be precise, the youth, and vice versa</a:t>
            </a:r>
            <a:r>
              <a:rPr kumimoji="0" lang="en-US" sz="2400" b="0" i="0" u="none" strike="noStrike" cap="none" normalizeH="0" baseline="0" dirty="0" smtClean="0">
                <a:ln>
                  <a:noFill/>
                </a:ln>
                <a:solidFill>
                  <a:srgbClr val="000000"/>
                </a:solidFill>
                <a:effectLst/>
                <a:latin typeface="Baskerville Old Face" pitchFamily="18" charset="0"/>
                <a:ea typeface="Times New Roman" pitchFamily="18" charset="0"/>
                <a:cs typeface="Times New Roman" pitchFamily="18" charset="0"/>
              </a:rPr>
              <a:t>. Each perspective uniquely conceptualizes society, social forces, and human behavior.</a:t>
            </a:r>
            <a:endParaRPr kumimoji="0" lang="en-US" sz="2400" b="0" i="0" u="none" strike="noStrike" cap="none" normalizeH="0" baseline="0" dirty="0" smtClean="0">
              <a:ln>
                <a:noFill/>
              </a:ln>
              <a:solidFill>
                <a:schemeClr val="tx1"/>
              </a:solidFill>
              <a:effectLst/>
              <a:latin typeface="Baskerville Old Face"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Symbolic interaction-ism</a:t>
            </a:r>
            <a:endParaRPr lang="en-IN" dirty="0"/>
          </a:p>
        </p:txBody>
      </p:sp>
      <p:sp>
        <p:nvSpPr>
          <p:cNvPr id="3" name="Content Placeholder 2"/>
          <p:cNvSpPr>
            <a:spLocks noGrp="1"/>
          </p:cNvSpPr>
          <p:nvPr>
            <p:ph idx="1"/>
          </p:nvPr>
        </p:nvSpPr>
        <p:spPr/>
        <p:txBody>
          <a:bodyPr>
            <a:normAutofit fontScale="92500" lnSpcReduction="10000"/>
          </a:bodyPr>
          <a:lstStyle/>
          <a:p>
            <a:r>
              <a:rPr lang="en-IN" sz="2400" b="1" dirty="0" smtClean="0">
                <a:latin typeface="Baskerville Old Face" pitchFamily="18" charset="0"/>
              </a:rPr>
              <a:t>Use of symbols </a:t>
            </a:r>
            <a:r>
              <a:rPr lang="en-IN" sz="2400" dirty="0" smtClean="0">
                <a:latin typeface="Baskerville Old Face" pitchFamily="18" charset="0"/>
              </a:rPr>
              <a:t>and face to face interactions.</a:t>
            </a:r>
          </a:p>
          <a:p>
            <a:pPr>
              <a:buNone/>
            </a:pPr>
            <a:endParaRPr lang="en-IN" sz="2400" dirty="0" smtClean="0">
              <a:latin typeface="Baskerville Old Face" pitchFamily="18" charset="0"/>
            </a:endParaRPr>
          </a:p>
          <a:p>
            <a:r>
              <a:rPr lang="en-IN" sz="2400" dirty="0" smtClean="0">
                <a:latin typeface="Baskerville Old Face" pitchFamily="18" charset="0"/>
              </a:rPr>
              <a:t>People attach meanings to symbols and then they act according to their subjective interpretations of those symbols.</a:t>
            </a:r>
          </a:p>
          <a:p>
            <a:pPr>
              <a:buNone/>
            </a:pPr>
            <a:endParaRPr lang="en-IN" sz="2400" dirty="0" smtClean="0">
              <a:latin typeface="Baskerville Old Face" pitchFamily="18" charset="0"/>
            </a:endParaRPr>
          </a:p>
          <a:p>
            <a:r>
              <a:rPr lang="en-IN" sz="2400" b="1" dirty="0" smtClean="0">
                <a:latin typeface="Baskerville Old Face" pitchFamily="18" charset="0"/>
              </a:rPr>
              <a:t>Written music</a:t>
            </a:r>
            <a:r>
              <a:rPr lang="en-IN" sz="2400" dirty="0" smtClean="0">
                <a:latin typeface="Baskerville Old Face" pitchFamily="18" charset="0"/>
              </a:rPr>
              <a:t> serves as an example. The black dots and lines become more than mere marks on the page; they refer to notes organized in such a way as to make musical sense.</a:t>
            </a:r>
          </a:p>
          <a:p>
            <a:pPr>
              <a:buNone/>
            </a:pPr>
            <a:endParaRPr lang="en-IN" sz="2400" dirty="0" smtClean="0">
              <a:latin typeface="Baskerville Old Face" pitchFamily="18" charset="0"/>
            </a:endParaRPr>
          </a:p>
          <a:p>
            <a:r>
              <a:rPr lang="en-IN" sz="2400" dirty="0" smtClean="0">
                <a:latin typeface="Baskerville Old Face" pitchFamily="18" charset="0"/>
              </a:rPr>
              <a:t>Symbols may include wedding bands, a white bridal dress, a wedding cake and flowers and music.</a:t>
            </a:r>
          </a:p>
          <a:p>
            <a:pPr>
              <a:buNone/>
            </a:pPr>
            <a:r>
              <a:rPr lang="en-IN" sz="2400" dirty="0" smtClean="0">
                <a:latin typeface="Baskerville Old Face" pitchFamily="18" charset="0"/>
              </a:rPr>
              <a:t>(students own examples)</a:t>
            </a:r>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Criticism:</a:t>
            </a:r>
            <a:endParaRPr lang="en-IN" dirty="0"/>
          </a:p>
        </p:txBody>
      </p:sp>
      <p:sp>
        <p:nvSpPr>
          <p:cNvPr id="3" name="Content Placeholder 2"/>
          <p:cNvSpPr>
            <a:spLocks noGrp="1"/>
          </p:cNvSpPr>
          <p:nvPr>
            <p:ph idx="1"/>
          </p:nvPr>
        </p:nvSpPr>
        <p:spPr/>
        <p:txBody>
          <a:bodyPr>
            <a:normAutofit/>
          </a:bodyPr>
          <a:lstStyle/>
          <a:p>
            <a:r>
              <a:rPr lang="en-IN" sz="2400" dirty="0" smtClean="0">
                <a:latin typeface="Baskerville Old Face" pitchFamily="18" charset="0"/>
              </a:rPr>
              <a:t>Critics claim that symbolic interaction-ism </a:t>
            </a:r>
            <a:r>
              <a:rPr lang="en-IN" sz="2400" b="1" dirty="0" smtClean="0">
                <a:latin typeface="Baskerville Old Face" pitchFamily="18" charset="0"/>
              </a:rPr>
              <a:t>neglects</a:t>
            </a:r>
            <a:r>
              <a:rPr lang="en-IN" sz="2400" dirty="0" smtClean="0">
                <a:latin typeface="Baskerville Old Face" pitchFamily="18" charset="0"/>
              </a:rPr>
              <a:t> the macro level of social interpretation—the </a:t>
            </a:r>
            <a:r>
              <a:rPr lang="en-IN" sz="2400" b="1" dirty="0" smtClean="0">
                <a:latin typeface="Baskerville Old Face" pitchFamily="18" charset="0"/>
              </a:rPr>
              <a:t>“big picture.”</a:t>
            </a:r>
          </a:p>
          <a:p>
            <a:pPr>
              <a:buNone/>
            </a:pPr>
            <a:endParaRPr lang="en-IN" sz="2400" dirty="0" smtClean="0">
              <a:latin typeface="Baskerville Old Face" pitchFamily="18" charset="0"/>
            </a:endParaRPr>
          </a:p>
          <a:p>
            <a:r>
              <a:rPr lang="en-IN" sz="2400" dirty="0" smtClean="0">
                <a:latin typeface="Baskerville Old Face" pitchFamily="18" charset="0"/>
              </a:rPr>
              <a:t> In other words, symbolic </a:t>
            </a:r>
            <a:r>
              <a:rPr lang="en-IN" sz="2400" dirty="0" err="1" smtClean="0">
                <a:latin typeface="Baskerville Old Face" pitchFamily="18" charset="0"/>
              </a:rPr>
              <a:t>interactionists</a:t>
            </a:r>
            <a:r>
              <a:rPr lang="en-IN" sz="2400" dirty="0" smtClean="0">
                <a:latin typeface="Baskerville Old Face" pitchFamily="18" charset="0"/>
              </a:rPr>
              <a:t> may miss the larger issues of society by focusing too closely on the “trees” (for example, the size of the diamond in the wedding ring) rather than the “forest” (for example, the quality of the marriage). </a:t>
            </a:r>
          </a:p>
          <a:p>
            <a:pPr>
              <a:buNone/>
            </a:pPr>
            <a:endParaRPr lang="en-IN" sz="2400" dirty="0" smtClean="0">
              <a:latin typeface="Baskerville Old Face" pitchFamily="18" charset="0"/>
            </a:endParaRPr>
          </a:p>
          <a:p>
            <a:r>
              <a:rPr lang="en-IN" sz="2400" dirty="0" smtClean="0">
                <a:latin typeface="Baskerville Old Face" pitchFamily="18" charset="0"/>
              </a:rPr>
              <a:t>Thus, faulty communication can result from differences in the perception of the same events and symbols.</a:t>
            </a:r>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501122" cy="1785918"/>
          </a:xfrm>
        </p:spPr>
        <p:txBody>
          <a:bodyPr>
            <a:normAutofit/>
          </a:bodyPr>
          <a:lstStyle/>
          <a:p>
            <a:r>
              <a:rPr lang="en-IN" sz="4000" dirty="0" smtClean="0"/>
              <a:t>The Functional perspective (</a:t>
            </a:r>
            <a:r>
              <a:rPr lang="en-IN" sz="4000" dirty="0" smtClean="0">
                <a:latin typeface="Baskerville Old Face" pitchFamily="18" charset="0"/>
              </a:rPr>
              <a:t>functionalism)</a:t>
            </a:r>
            <a:endParaRPr lang="en-IN" sz="4000" dirty="0"/>
          </a:p>
        </p:txBody>
      </p:sp>
      <p:sp>
        <p:nvSpPr>
          <p:cNvPr id="3" name="Content Placeholder 2"/>
          <p:cNvSpPr>
            <a:spLocks noGrp="1"/>
          </p:cNvSpPr>
          <p:nvPr>
            <p:ph idx="1"/>
          </p:nvPr>
        </p:nvSpPr>
        <p:spPr>
          <a:xfrm>
            <a:off x="457200" y="1935480"/>
            <a:ext cx="8229600" cy="4708230"/>
          </a:xfrm>
        </p:spPr>
        <p:txBody>
          <a:bodyPr>
            <a:normAutofit fontScale="92500" lnSpcReduction="20000"/>
          </a:bodyPr>
          <a:lstStyle/>
          <a:p>
            <a:r>
              <a:rPr lang="en-IN" sz="2400" dirty="0" smtClean="0">
                <a:latin typeface="Baskerville Old Face" pitchFamily="18" charset="0"/>
              </a:rPr>
              <a:t>Each aspect of society is interdependent and contributes to society's functioning as a whole.(</a:t>
            </a:r>
            <a:r>
              <a:rPr lang="en-IN" sz="2400" b="1" dirty="0" smtClean="0">
                <a:latin typeface="Baskerville Old Face" pitchFamily="18" charset="0"/>
              </a:rPr>
              <a:t>parts of the society works as a whole for the best interest of the society).</a:t>
            </a:r>
          </a:p>
          <a:p>
            <a:pPr>
              <a:buNone/>
            </a:pPr>
            <a:endParaRPr lang="en-IN" sz="2400" dirty="0" smtClean="0">
              <a:latin typeface="Baskerville Old Face" pitchFamily="18" charset="0"/>
            </a:endParaRPr>
          </a:p>
          <a:p>
            <a:r>
              <a:rPr lang="en-IN" sz="2400" dirty="0" smtClean="0">
                <a:latin typeface="Baskerville Old Face" pitchFamily="18" charset="0"/>
              </a:rPr>
              <a:t>During a financial recession with its high rates of unemployment and inflation, social programs are trimmed or cut. Schools offer fewer programs. Families tighten their budgets. And a </a:t>
            </a:r>
            <a:r>
              <a:rPr lang="en-IN" sz="2400" b="1" dirty="0" smtClean="0">
                <a:latin typeface="Baskerville Old Face" pitchFamily="18" charset="0"/>
              </a:rPr>
              <a:t>new social order, stability, and productivity occur.</a:t>
            </a:r>
          </a:p>
          <a:p>
            <a:pPr>
              <a:buNone/>
            </a:pPr>
            <a:endParaRPr lang="en-IN" sz="2400" dirty="0" smtClean="0">
              <a:latin typeface="Baskerville Old Face" pitchFamily="18" charset="0"/>
            </a:endParaRPr>
          </a:p>
          <a:p>
            <a:r>
              <a:rPr lang="en-IN" sz="2400" dirty="0" smtClean="0">
                <a:latin typeface="Baskerville Old Face" pitchFamily="18" charset="0"/>
              </a:rPr>
              <a:t>Govt----schools------education----employment-----tax givers(becomes productive)</a:t>
            </a:r>
          </a:p>
          <a:p>
            <a:pPr>
              <a:buNone/>
            </a:pPr>
            <a:endParaRPr lang="en-IN" sz="2400" dirty="0" smtClean="0">
              <a:latin typeface="Baskerville Old Face" pitchFamily="18" charset="0"/>
            </a:endParaRPr>
          </a:p>
          <a:p>
            <a:r>
              <a:rPr lang="en-IN" sz="2400" dirty="0" smtClean="0">
                <a:latin typeface="Baskerville Old Face" pitchFamily="18" charset="0"/>
              </a:rPr>
              <a:t>Functionalists believe that people </a:t>
            </a:r>
            <a:r>
              <a:rPr lang="en-IN" sz="2400" b="1" dirty="0" smtClean="0">
                <a:latin typeface="Baskerville Old Face" pitchFamily="18" charset="0"/>
              </a:rPr>
              <a:t>work in cohesion </a:t>
            </a:r>
            <a:r>
              <a:rPr lang="en-IN" sz="2400" dirty="0" smtClean="0">
                <a:latin typeface="Baskerville Old Face" pitchFamily="18" charset="0"/>
              </a:rPr>
              <a:t>in the society so that they can achieve what is best for the society.</a:t>
            </a:r>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Baskerville Old Face" pitchFamily="18" charset="0"/>
              </a:rPr>
              <a:t>Critics say…</a:t>
            </a:r>
            <a:endParaRPr lang="en-IN" dirty="0">
              <a:latin typeface="Baskerville Old Face" pitchFamily="18" charset="0"/>
            </a:endParaRPr>
          </a:p>
        </p:txBody>
      </p:sp>
      <p:sp>
        <p:nvSpPr>
          <p:cNvPr id="3" name="Content Placeholder 2"/>
          <p:cNvSpPr>
            <a:spLocks noGrp="1"/>
          </p:cNvSpPr>
          <p:nvPr>
            <p:ph idx="1"/>
          </p:nvPr>
        </p:nvSpPr>
        <p:spPr/>
        <p:txBody>
          <a:bodyPr>
            <a:normAutofit/>
          </a:bodyPr>
          <a:lstStyle/>
          <a:p>
            <a:r>
              <a:rPr lang="en-IN" sz="2400" dirty="0" smtClean="0">
                <a:latin typeface="Baskerville Old Face" pitchFamily="18" charset="0"/>
              </a:rPr>
              <a:t>Functionalism has received criticism for </a:t>
            </a:r>
            <a:r>
              <a:rPr lang="en-IN" sz="2400" b="1" dirty="0" smtClean="0">
                <a:latin typeface="Baskerville Old Face" pitchFamily="18" charset="0"/>
              </a:rPr>
              <a:t>neglecting the individual and stresses more on institutions</a:t>
            </a:r>
            <a:r>
              <a:rPr lang="en-IN" sz="2400" dirty="0" smtClean="0">
                <a:latin typeface="Baskerville Old Face" pitchFamily="18" charset="0"/>
              </a:rPr>
              <a:t>. </a:t>
            </a:r>
          </a:p>
          <a:p>
            <a:pPr>
              <a:buNone/>
            </a:pPr>
            <a:endParaRPr lang="en-IN" sz="2400" dirty="0" smtClean="0">
              <a:latin typeface="Baskerville Old Face" pitchFamily="18" charset="0"/>
            </a:endParaRPr>
          </a:p>
          <a:p>
            <a:r>
              <a:rPr lang="en-IN" sz="2400" dirty="0" smtClean="0">
                <a:latin typeface="Baskerville Old Face" pitchFamily="18" charset="0"/>
              </a:rPr>
              <a:t>Functionalism </a:t>
            </a:r>
            <a:r>
              <a:rPr lang="en-IN" sz="2400" b="1" dirty="0" smtClean="0">
                <a:latin typeface="Baskerville Old Face" pitchFamily="18" charset="0"/>
              </a:rPr>
              <a:t>does not encourage people to take an active role in changing their social environment</a:t>
            </a:r>
            <a:r>
              <a:rPr lang="en-IN" sz="2400" dirty="0" smtClean="0">
                <a:latin typeface="Baskerville Old Face" pitchFamily="18" charset="0"/>
              </a:rPr>
              <a:t>, even when such change may benefit them. </a:t>
            </a:r>
          </a:p>
          <a:p>
            <a:pPr>
              <a:buNone/>
            </a:pPr>
            <a:endParaRPr lang="en-IN" sz="2400" dirty="0" smtClean="0">
              <a:latin typeface="Baskerville Old Face" pitchFamily="18" charset="0"/>
            </a:endParaRPr>
          </a:p>
          <a:p>
            <a:r>
              <a:rPr lang="en-IN" sz="2400" dirty="0" smtClean="0">
                <a:latin typeface="Baskerville Old Face" pitchFamily="18" charset="0"/>
              </a:rPr>
              <a:t>Instead, functionalism sees active social change as undesirable because the various parts of society will compensate naturally for any problems that may arise.</a:t>
            </a:r>
          </a:p>
          <a:p>
            <a:endParaRPr lang="en-IN" sz="24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1857388"/>
          </a:xfrm>
        </p:spPr>
        <p:txBody>
          <a:bodyPr>
            <a:normAutofit fontScale="90000"/>
          </a:bodyPr>
          <a:lstStyle/>
          <a:p>
            <a:r>
              <a:rPr lang="en-IN" dirty="0" smtClean="0"/>
              <a:t/>
            </a:r>
            <a:br>
              <a:rPr lang="en-IN" dirty="0" smtClean="0"/>
            </a:br>
            <a:r>
              <a:rPr lang="en-IN" dirty="0" smtClean="0"/>
              <a:t/>
            </a:r>
            <a:br>
              <a:rPr lang="en-IN" dirty="0" smtClean="0"/>
            </a:br>
            <a:r>
              <a:rPr lang="en-IN" dirty="0" smtClean="0"/>
              <a:t>The conflict perspective</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sz="2400" dirty="0" smtClean="0">
                <a:latin typeface="Baskerville Old Face" pitchFamily="18" charset="0"/>
              </a:rPr>
              <a:t>The </a:t>
            </a:r>
            <a:r>
              <a:rPr lang="en-IN" sz="2400" b="1" dirty="0" smtClean="0">
                <a:latin typeface="Baskerville Old Face" pitchFamily="18" charset="0"/>
              </a:rPr>
              <a:t>conflict perspective</a:t>
            </a:r>
            <a:r>
              <a:rPr lang="en-IN" sz="2400" dirty="0" smtClean="0">
                <a:latin typeface="Baskerville Old Face" pitchFamily="18" charset="0"/>
              </a:rPr>
              <a:t> focuses on the negative, conflicted, and ever‐changing nature of society. </a:t>
            </a:r>
          </a:p>
          <a:p>
            <a:pPr>
              <a:buNone/>
            </a:pPr>
            <a:endParaRPr lang="en-IN" sz="2400" dirty="0" smtClean="0">
              <a:latin typeface="Baskerville Old Face" pitchFamily="18" charset="0"/>
            </a:endParaRPr>
          </a:p>
          <a:p>
            <a:r>
              <a:rPr lang="en-IN" sz="2400" dirty="0" smtClean="0">
                <a:latin typeface="Baskerville Old Face" pitchFamily="18" charset="0"/>
              </a:rPr>
              <a:t>Unlike functionalists who defend the status quo, avoid social change, and believe people cooperate to effect social order, </a:t>
            </a:r>
            <a:r>
              <a:rPr lang="en-IN" sz="2400" b="1" dirty="0" smtClean="0">
                <a:latin typeface="Baskerville Old Face" pitchFamily="18" charset="0"/>
              </a:rPr>
              <a:t>conflict theorists challenge the status quo, encourage social change (even when this means social revolution), and believe rich and powerful people force social order on the poor and the weak. </a:t>
            </a:r>
          </a:p>
          <a:p>
            <a:pPr>
              <a:buNone/>
            </a:pPr>
            <a:endParaRPr lang="en-IN" sz="2400" dirty="0" smtClean="0">
              <a:latin typeface="Baskerville Old Face" pitchFamily="18" charset="0"/>
            </a:endParaRPr>
          </a:p>
          <a:p>
            <a:r>
              <a:rPr lang="en-IN" sz="2400" b="1" dirty="0" smtClean="0">
                <a:latin typeface="Baskerville Old Face" pitchFamily="18" charset="0"/>
              </a:rPr>
              <a:t>For example</a:t>
            </a:r>
            <a:r>
              <a:rPr lang="en-IN" sz="2400" dirty="0" smtClean="0">
                <a:latin typeface="Baskerville Old Face" pitchFamily="18" charset="0"/>
              </a:rPr>
              <a:t>, conflict theorists view the relationship between a housing complex owner and a tenant is based mainly on conflict instead of balance and harmony, even though there may be more harmony than conflict</a:t>
            </a:r>
            <a:r>
              <a:rPr lang="en-IN" sz="2400" b="1" dirty="0" smtClean="0">
                <a:latin typeface="Baskerville Old Face" pitchFamily="18" charset="0"/>
              </a:rPr>
              <a:t>.</a:t>
            </a:r>
            <a:endParaRPr lang="en-IN" sz="2400" b="1"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Critical viewpoint:</a:t>
            </a:r>
            <a:endParaRPr lang="en-IN" dirty="0"/>
          </a:p>
        </p:txBody>
      </p:sp>
      <p:sp>
        <p:nvSpPr>
          <p:cNvPr id="3" name="Content Placeholder 2"/>
          <p:cNvSpPr>
            <a:spLocks noGrp="1"/>
          </p:cNvSpPr>
          <p:nvPr>
            <p:ph idx="1"/>
          </p:nvPr>
        </p:nvSpPr>
        <p:spPr/>
        <p:txBody>
          <a:bodyPr>
            <a:normAutofit/>
          </a:bodyPr>
          <a:lstStyle/>
          <a:p>
            <a:r>
              <a:rPr lang="en-IN" sz="2400" dirty="0" smtClean="0">
                <a:latin typeface="Baskerville Old Face" pitchFamily="18" charset="0"/>
              </a:rPr>
              <a:t>Critics of the conflict perspective point to its overly </a:t>
            </a:r>
            <a:r>
              <a:rPr lang="en-IN" sz="2400" b="1" dirty="0" smtClean="0">
                <a:latin typeface="Baskerville Old Face" pitchFamily="18" charset="0"/>
              </a:rPr>
              <a:t>negative view of society. </a:t>
            </a:r>
          </a:p>
          <a:p>
            <a:endParaRPr lang="en-IN" sz="2400" dirty="0" smtClean="0">
              <a:latin typeface="Baskerville Old Face" pitchFamily="18" charset="0"/>
            </a:endParaRPr>
          </a:p>
          <a:p>
            <a:r>
              <a:rPr lang="en-IN" sz="2400" dirty="0" smtClean="0">
                <a:latin typeface="Baskerville Old Face" pitchFamily="18" charset="0"/>
              </a:rPr>
              <a:t>Conflict theorists tend to take side with the people that lack social power. Critics say that this </a:t>
            </a:r>
            <a:r>
              <a:rPr lang="en-IN" sz="2400" b="1" dirty="0" smtClean="0">
                <a:latin typeface="Baskerville Old Face" pitchFamily="18" charset="0"/>
              </a:rPr>
              <a:t>violates scientific objectivity</a:t>
            </a:r>
            <a:r>
              <a:rPr lang="en-IN" sz="2400" dirty="0" smtClean="0">
                <a:latin typeface="Baskerville Old Face"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Societal Themes in Indian Society</a:t>
            </a:r>
            <a:endParaRPr lang="en-IN" dirty="0"/>
          </a:p>
        </p:txBody>
      </p:sp>
      <p:sp>
        <p:nvSpPr>
          <p:cNvPr id="3" name="Content Placeholder 2"/>
          <p:cNvSpPr>
            <a:spLocks noGrp="1"/>
          </p:cNvSpPr>
          <p:nvPr>
            <p:ph idx="1"/>
          </p:nvPr>
        </p:nvSpPr>
        <p:spPr/>
        <p:txBody>
          <a:bodyPr>
            <a:normAutofit fontScale="77500" lnSpcReduction="20000"/>
          </a:bodyPr>
          <a:lstStyle/>
          <a:p>
            <a:r>
              <a:rPr lang="en-IN" cap="all" dirty="0" smtClean="0"/>
              <a:t> </a:t>
            </a:r>
            <a:r>
              <a:rPr lang="en-IN" dirty="0" smtClean="0"/>
              <a:t>India offers diversities in ethnic, linguistic, regional, economic, religious, class, and caste groups.</a:t>
            </a:r>
          </a:p>
          <a:p>
            <a:pPr>
              <a:buNone/>
            </a:pPr>
            <a:endParaRPr lang="en-IN" dirty="0" smtClean="0"/>
          </a:p>
          <a:p>
            <a:r>
              <a:rPr lang="en-IN" dirty="0" smtClean="0"/>
              <a:t>These are also permeated with immense urban-rural differences and gender distinctions. </a:t>
            </a:r>
          </a:p>
          <a:p>
            <a:pPr>
              <a:buNone/>
            </a:pPr>
            <a:endParaRPr lang="en-IN" dirty="0" smtClean="0"/>
          </a:p>
          <a:p>
            <a:r>
              <a:rPr lang="en-IN" b="1" dirty="0" smtClean="0"/>
              <a:t>Differences </a:t>
            </a:r>
            <a:r>
              <a:rPr lang="en-IN" dirty="0" smtClean="0"/>
              <a:t>between </a:t>
            </a:r>
            <a:r>
              <a:rPr lang="en-IN" b="1" dirty="0" smtClean="0"/>
              <a:t>north India and south India </a:t>
            </a:r>
            <a:r>
              <a:rPr lang="en-IN" dirty="0" smtClean="0"/>
              <a:t>are particularly significant, especially in systems </a:t>
            </a:r>
            <a:r>
              <a:rPr lang="en-IN" b="1" dirty="0" smtClean="0"/>
              <a:t>of kinship and marriage</a:t>
            </a:r>
            <a:r>
              <a:rPr lang="en-IN" dirty="0" smtClean="0"/>
              <a:t>. </a:t>
            </a:r>
          </a:p>
          <a:p>
            <a:pPr>
              <a:buNone/>
            </a:pPr>
            <a:endParaRPr lang="en-IN" dirty="0" smtClean="0"/>
          </a:p>
          <a:p>
            <a:r>
              <a:rPr lang="en-IN" dirty="0" smtClean="0"/>
              <a:t>Adding further variety to contemporary Indian culture are rapidly occurring changes affecting various regions and socioeconomic groups in disparate ways. </a:t>
            </a:r>
          </a:p>
          <a:p>
            <a:pPr>
              <a:buNone/>
            </a:pPr>
            <a:endParaRPr lang="en-IN" dirty="0" smtClean="0"/>
          </a:p>
          <a:p>
            <a:r>
              <a:rPr lang="en-IN" dirty="0" smtClean="0"/>
              <a:t>Yet, amid the complexities of Indian life, widely accepted cultural themes enhance social harmony and order.</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TotalTime>
  <Words>1334</Words>
  <Application>Microsoft Office PowerPoint</Application>
  <PresentationFormat>On-screen Show (4:3)</PresentationFormat>
  <Paragraphs>124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Slide 2</vt:lpstr>
      <vt:lpstr>Symbolic interaction-ism</vt:lpstr>
      <vt:lpstr>Criticism:</vt:lpstr>
      <vt:lpstr>The Functional perspective (functionalism)</vt:lpstr>
      <vt:lpstr>Critics say…</vt:lpstr>
      <vt:lpstr>  The conflict perspective </vt:lpstr>
      <vt:lpstr>Critical viewpoint:</vt:lpstr>
      <vt:lpstr>Societal Themes in Indian Society</vt:lpstr>
      <vt:lpstr>  Hierarchy </vt:lpstr>
      <vt:lpstr>Purity and pollution</vt:lpstr>
      <vt:lpstr>Social Interdependence </vt:lpstr>
      <vt:lpstr>Family ideals</vt:lpstr>
      <vt:lpstr>Veiling and the Seclusion of Women </vt:lpstr>
      <vt:lpstr>Rural life</vt:lpstr>
      <vt:lpstr>Urban life</vt:lpstr>
      <vt:lpstr>Strengths </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73</cp:revision>
  <dcterms:created xsi:type="dcterms:W3CDTF">2019-05-04T06:28:27Z</dcterms:created>
  <dcterms:modified xsi:type="dcterms:W3CDTF">2019-05-07T14:32:21Z</dcterms:modified>
</cp:coreProperties>
</file>