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  <p:sldMasterId id="2147483792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99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253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99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51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718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60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23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4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26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0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D528A53-1793-492B-8FD5-D7425874E568}" type="datetimeFigureOut">
              <a:rPr lang="en-US" smtClean="0"/>
              <a:pPr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74AB85C7-FC96-48D5-A421-FFEC9D0B9E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s-IN" dirty="0" smtClean="0"/>
              <a:t>দৃষ্টি প্রতিবন্ধকতা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/>
            <a:r>
              <a:rPr lang="en-US" sz="2800" dirty="0" smtClean="0"/>
              <a:t>Visual impairment </a:t>
            </a:r>
            <a:endParaRPr lang="en-US" sz="2800" dirty="0"/>
          </a:p>
        </p:txBody>
      </p:sp>
      <p:pic>
        <p:nvPicPr>
          <p:cNvPr id="1026" name="Picture 2" descr="C:\Users\desktop7\Desktop\VISUAL\VISUA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3284984"/>
            <a:ext cx="446449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2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নমস্কার </a:t>
            </a:r>
            <a:endParaRPr lang="en-US" dirty="0"/>
          </a:p>
        </p:txBody>
      </p:sp>
      <p:pic>
        <p:nvPicPr>
          <p:cNvPr id="7170" name="Picture 2" descr="C:\Users\desktop7\Desktop\VISUAL\logo-a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94042" y="2324100"/>
            <a:ext cx="5874929" cy="3508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907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n-IN" dirty="0" smtClean="0"/>
              <a:t>সূচীপত্র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971800"/>
          </a:xfrm>
        </p:spPr>
        <p:txBody>
          <a:bodyPr/>
          <a:lstStyle/>
          <a:p>
            <a:r>
              <a:rPr lang="bn-IN" dirty="0" smtClean="0"/>
              <a:t>সংজ্ঞা</a:t>
            </a:r>
          </a:p>
          <a:p>
            <a:r>
              <a:rPr lang="bn-IN" dirty="0" smtClean="0"/>
              <a:t>শ্রেণীবিভাগ</a:t>
            </a:r>
          </a:p>
          <a:p>
            <a:r>
              <a:rPr lang="bn-IN" dirty="0" smtClean="0"/>
              <a:t>কারণ</a:t>
            </a:r>
          </a:p>
          <a:p>
            <a:r>
              <a:rPr lang="bn-IN" dirty="0" smtClean="0"/>
              <a:t>বৈশিষ্ট্য</a:t>
            </a:r>
            <a:endParaRPr lang="en-US" dirty="0"/>
          </a:p>
        </p:txBody>
      </p:sp>
      <p:pic>
        <p:nvPicPr>
          <p:cNvPr id="2050" name="Picture 2" descr="C:\Users\desktop7\Desktop\VISUAL\wp7be2a97b_05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7" y="1988840"/>
            <a:ext cx="4392488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090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156251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as-IN" sz="1600" dirty="0" smtClean="0"/>
              <a:t>পৃথিবীর বিভিন্ন রাষ্ট্রে ও সমাজে দৃষ্টি প্রতিবন্ধকতার সংজ্ঞা বিভিন্নভাবে দেওয়া হয়েছে। এই সমস্ত সংজ্ঞাগুলিকে দুটি শেণীতে ভাগ করা যায় – একটি হল চিকিৎসাবিজ্ঞান সম্মত বা আইনগত সংজ্ঞা এবং অন্যটি হল শিক্ষাগত সংজ্ঞা</a:t>
            </a:r>
            <a:r>
              <a:rPr lang="as-IN" sz="1600" b="1" dirty="0" smtClean="0"/>
              <a:t>।</a:t>
            </a: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900" b="1" dirty="0" smtClean="0"/>
              <a:t/>
            </a:r>
            <a:br>
              <a:rPr lang="en-US" sz="900" b="1" dirty="0" smtClean="0"/>
            </a:br>
            <a:r>
              <a:rPr lang="en-US" sz="1600" b="1" dirty="0" smtClean="0"/>
              <a:t/>
            </a:r>
            <a:br>
              <a:rPr lang="en-US" sz="1600" b="1" dirty="0" smtClean="0"/>
            </a:br>
            <a:endParaRPr lang="en-US" sz="1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6400800" cy="2638428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bn-IN" sz="1400" b="1" dirty="0" smtClean="0"/>
              <a:t>আইনগত</a:t>
            </a:r>
            <a:r>
              <a:rPr lang="as-IN" sz="1400" b="1" dirty="0" smtClean="0"/>
              <a:t> সংজ্ঞা অনুযায়ী যাদের দৃষ্টিহীন বলা হয় তারা কিন্তু আসলে সম্পূর্ণ দৃষ্টিহীন নাও হতে পারে এগুলি ছাড়া মানুষের চোখে আরও কতকগুলি ত্রুটি দেখা দিতে পারে , যেমন- দূরদৃষ্টি এবং নিকট দৃষ্টি</a:t>
            </a: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bn-IN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bn-IN" sz="1400" b="1" dirty="0" smtClean="0"/>
              <a:t>যদি</a:t>
            </a:r>
            <a:r>
              <a:rPr lang="as-IN" sz="1400" b="1" dirty="0" smtClean="0"/>
              <a:t> কোন ব্যক্তির দৃষ্টিশক্তি এমন সীমাবদ্ধ বা ত্রুটিপূর্ণ যে তাকে চাক্ষুষ পদ্ধতি অবলম্বন করে শিক্ষা দেওয়া যায় না – তখন তাকে দৃষ্টি প্রতিবন্ধী বলা যায়।</a:t>
            </a:r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bn-IN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as-IN" sz="1400" b="1" dirty="0" smtClean="0"/>
              <a:t>যারা আইনগতভাবে অন্ধ বলে চিহ্নিত,তারা শিক্ষাগতভাবে অন্ধ নাও হতে পারে। </a:t>
            </a:r>
          </a:p>
        </p:txBody>
      </p:sp>
      <p:pic>
        <p:nvPicPr>
          <p:cNvPr id="3074" name="Picture 2" descr="C:\Users\desktop7\Desktop\VISUAL\VISU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4077072"/>
            <a:ext cx="3352800" cy="1619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0497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আইনগত সংজ্ঞা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s-IN" sz="1600" dirty="0" smtClean="0"/>
              <a:t>আমেরিকান মেডিক্যাল অ্যাসোসিয়েশন এর মতে যে সকল ব্যক্তির সবচেয়ে ভাল চোখে বা লেন্স ব্যবহারের পরও ভিস্যুয়াল অ্যাকুইটি ২০/২০০ বা তারও কম অথবা ব্যক্তির ভিস্যুয়াল অ্যাকুইটি ২০/২০০-র বেশি কিন্তু ভাল চোখে দৃষ্টির ক্ষেত্র ২০-র বেশি নয় তাদের দৃষ্টি প্রতিবন্ধী বলা </a:t>
            </a:r>
            <a:r>
              <a:rPr lang="bn-IN" sz="1600" dirty="0" smtClean="0"/>
              <a:t>হয়।</a:t>
            </a:r>
          </a:p>
          <a:p>
            <a:r>
              <a:rPr lang="bn-IN" sz="1600" dirty="0" smtClean="0"/>
              <a:t> ভারতবর্ষে </a:t>
            </a:r>
            <a:r>
              <a:rPr lang="en-US" sz="1600" dirty="0" smtClean="0"/>
              <a:t>Rehabilitation council of India  Act </a:t>
            </a:r>
            <a:r>
              <a:rPr lang="bn-IN" sz="1600" dirty="0" smtClean="0"/>
              <a:t>দৃষ্টি প্রতিবন্ধী বলার কতকগুলি শর্ত প্রদান করেছেন ।</a:t>
            </a:r>
          </a:p>
          <a:p>
            <a:r>
              <a:rPr lang="bn-IN" sz="1600" dirty="0" smtClean="0"/>
              <a:t> যেমন- (১) ব্যক্তি সম্পূর্ণ দৃষ্টিহীন বা অন্ধ হবেন।</a:t>
            </a:r>
          </a:p>
          <a:p>
            <a:r>
              <a:rPr lang="as-IN" sz="1600" dirty="0" smtClean="0"/>
              <a:t>(২)ব্যক্তির ভাল চোখে বা লেন্স ব্যবহারের পরও  ব্যক্তির ভিস্যুয়াল অ্যাকুইটি ৬/৬০ মিটার বা ২০/২০০ ফুটের বেশি হবে না।</a:t>
            </a:r>
          </a:p>
          <a:p>
            <a:r>
              <a:rPr lang="as-IN" sz="1600" dirty="0" smtClean="0"/>
              <a:t>(৩) ব্যক্তির দৃষ্টি-ক্ষেত্র ২০ডিগ্রি বা তার চেয়ে কম হবে।</a:t>
            </a:r>
          </a:p>
          <a:p>
            <a:endParaRPr lang="en-US" sz="1600" dirty="0"/>
          </a:p>
        </p:txBody>
      </p:sp>
      <p:pic>
        <p:nvPicPr>
          <p:cNvPr id="4098" name="Picture 2" descr="C:\Users\desktop7\Desktop\VISUAL\2697287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3720862"/>
            <a:ext cx="4000528" cy="1833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95165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s-IN" sz="3200" dirty="0" smtClean="0"/>
              <a:t>আমেরিকার </a:t>
            </a:r>
            <a:r>
              <a:rPr lang="en-US" sz="3200" dirty="0" smtClean="0"/>
              <a:t>office of rehabilitation service –</a:t>
            </a:r>
            <a:r>
              <a:rPr lang="as-IN" sz="3200" dirty="0" smtClean="0"/>
              <a:t>এর শ্রেণীবিভাগটি </a:t>
            </a:r>
            <a:r>
              <a:rPr lang="bn-IN" sz="3200" dirty="0" smtClean="0"/>
              <a:t>করেছেন-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484784"/>
            <a:ext cx="7520940" cy="3579849"/>
          </a:xfrm>
        </p:spPr>
        <p:txBody>
          <a:bodyPr>
            <a:normAutofit/>
          </a:bodyPr>
          <a:lstStyle/>
          <a:p>
            <a:r>
              <a:rPr lang="as-IN" sz="2800" dirty="0" smtClean="0"/>
              <a:t>সম্পূর্ণ দৃষ্টিহীন </a:t>
            </a:r>
            <a:endParaRPr lang="bn-IN" sz="2800" dirty="0" smtClean="0"/>
          </a:p>
          <a:p>
            <a:r>
              <a:rPr lang="as-IN" sz="2800" dirty="0" smtClean="0"/>
              <a:t>আইনগত দৃষ্টিহীন</a:t>
            </a:r>
            <a:endParaRPr lang="bn-IN" sz="2800" dirty="0" smtClean="0"/>
          </a:p>
          <a:p>
            <a:r>
              <a:rPr lang="as-IN" sz="2800" dirty="0" smtClean="0"/>
              <a:t>দৃষ্টিশক্তি ২০/২০০ থেকে ২০/৬০- এর মধ্যে</a:t>
            </a:r>
            <a:endParaRPr lang="bn-IN" sz="2800" dirty="0" smtClean="0"/>
          </a:p>
          <a:p>
            <a:r>
              <a:rPr lang="as-IN" sz="2800" dirty="0" smtClean="0"/>
              <a:t>একটি চোখ সম্পূর্ণ দৃষ্টিহীন </a:t>
            </a:r>
            <a:endParaRPr lang="bn-IN" sz="2800" dirty="0" smtClean="0"/>
          </a:p>
          <a:p>
            <a:r>
              <a:rPr lang="as-IN" sz="2800" dirty="0" smtClean="0"/>
              <a:t>দৃষ্টি সংক্রান্ত অন্যান্য সমস্যা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9153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2400" dirty="0" smtClean="0"/>
              <a:t>বিশ্ব স্বাস্থ্য সংস্থা দৃষ্টি প্রতিবন্ধীদের শ্রেণীবিভাগ করেছেন </a:t>
            </a:r>
            <a:r>
              <a:rPr lang="bn-IN" sz="2400" dirty="0" smtClean="0"/>
              <a:t>-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57494"/>
          </a:xfrm>
        </p:spPr>
        <p:txBody>
          <a:bodyPr>
            <a:normAutofit/>
          </a:bodyPr>
          <a:lstStyle/>
          <a:p>
            <a:r>
              <a:rPr lang="as-IN" sz="2600" dirty="0" smtClean="0"/>
              <a:t>(ক) দৃষ্টিহীন- সম্পূর্ণ দৃষ্টিহীন, আলো দেখতে পায় না।</a:t>
            </a:r>
            <a:endParaRPr lang="bn-IN" sz="2600" dirty="0" smtClean="0"/>
          </a:p>
          <a:p>
            <a:r>
              <a:rPr lang="as-IN" sz="2600" dirty="0" smtClean="0"/>
              <a:t>(খ) প্রায় দৃষ্টিহীন- ভালভাবে কিছু দেখতে পায় না, সব অস্পষ্ট বা ঝাপসা দেখে।</a:t>
            </a:r>
          </a:p>
          <a:p>
            <a:r>
              <a:rPr lang="as-IN" sz="2600" dirty="0" smtClean="0"/>
              <a:t>(গ) আংশিক দৃষ্টিশক্তি সম্পন্ন- দৃষ্টির প্রয়োজন আছে এমন কাজকর্ম খুব অল্প পরিমাণে করতে পারে । কিন্তু প্রতিবন্ধকতা গভীর মাত্রার হলে </a:t>
            </a:r>
          </a:p>
          <a:p>
            <a:endParaRPr lang="en-US" dirty="0"/>
          </a:p>
        </p:txBody>
      </p:sp>
      <p:pic>
        <p:nvPicPr>
          <p:cNvPr id="9218" name="Picture 2" descr="C:\Users\desktop7\Desktop\VISUAL\VISUAL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4214818"/>
            <a:ext cx="4071966" cy="2285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709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কয়েকটি কারণ গুরুত্বপূর্ণ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বংশগত কারণ ও গঠণগত কারণ</a:t>
            </a:r>
          </a:p>
          <a:p>
            <a:r>
              <a:rPr lang="bn-IN" dirty="0" smtClean="0"/>
              <a:t>সাধারণ কারণ</a:t>
            </a:r>
          </a:p>
          <a:p>
            <a:r>
              <a:rPr lang="bn-IN" dirty="0" smtClean="0"/>
              <a:t>৩ টি ভাগ; </a:t>
            </a:r>
            <a:endParaRPr lang="bn-IN" sz="2800" dirty="0" smtClean="0"/>
          </a:p>
          <a:p>
            <a:pPr marL="2286000" lvl="5" indent="0">
              <a:buNone/>
            </a:pPr>
            <a:r>
              <a:rPr lang="bn-IN" sz="2800" dirty="0" smtClean="0"/>
              <a:t>জন্মের পূর্ববর্তী কারণ, জন্মের সময়কালীন কারণ ও জন্মের পরবর্তীকালীন ও দুর্ঘটনাজনিত কারণ</a:t>
            </a:r>
            <a:endParaRPr lang="en-US" sz="2800" dirty="0"/>
          </a:p>
          <a:p>
            <a:pPr marL="2286000" lvl="4" indent="-457200"/>
            <a:r>
              <a:rPr lang="as-IN" sz="2800" dirty="0" smtClean="0"/>
              <a:t>সাধারণ চক্ষুরোগ</a:t>
            </a:r>
            <a:endParaRPr lang="bn-IN" sz="2800" dirty="0" smtClean="0"/>
          </a:p>
          <a:p>
            <a:pPr marL="2743200" lvl="5" indent="-457200"/>
            <a:r>
              <a:rPr lang="as-IN" sz="2800" dirty="0" smtClean="0"/>
              <a:t>প্রতিসরণজনিত ত্রুটি-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167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400800" cy="685800"/>
          </a:xfrm>
        </p:spPr>
        <p:txBody>
          <a:bodyPr>
            <a:noAutofit/>
          </a:bodyPr>
          <a:lstStyle/>
          <a:p>
            <a:r>
              <a:rPr lang="bn-IN" sz="2000" dirty="0" smtClean="0"/>
              <a:t>দৃষ্টি প্রতিবন্ধীদের শ্রেণীবিভাগ অনুযায়ী বৈশিষ্ট্য পরিলক্ষ্যিত হয়। সেগুলি হল-</a:t>
            </a:r>
            <a:endParaRPr lang="en-US" sz="20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দুটি চোখে দৃষ্টিহীনতা</a:t>
            </a:r>
          </a:p>
          <a:p>
            <a:r>
              <a:rPr lang="bn-IN" dirty="0" smtClean="0"/>
              <a:t>দুটি চোখে ভিস্যুয়াল অ্যা্কুইটি ২০/২০০-র বেশী হয় না এবং দৃষ্টির ক্ষেত্র ২০ ডিগ্রী – র কম হয়।</a:t>
            </a:r>
            <a:endParaRPr lang="bn-IN" dirty="0"/>
          </a:p>
          <a:p>
            <a:r>
              <a:rPr lang="bn-IN" dirty="0" smtClean="0"/>
              <a:t>চোখে ভিস্যুয়াল অ্যা্কুইটি কম ও দৃষ্টির ক্ষেত্রও ত্রুটি যুক্ত।</a:t>
            </a:r>
          </a:p>
          <a:p>
            <a:r>
              <a:rPr lang="bn-IN" dirty="0" smtClean="0"/>
              <a:t>রাতকানা , বর্ণান্ধতা </a:t>
            </a:r>
          </a:p>
        </p:txBody>
      </p:sp>
    </p:spTree>
    <p:extLst>
      <p:ext uri="{BB962C8B-B14F-4D97-AF65-F5344CB8AC3E}">
        <p14:creationId xmlns:p14="http://schemas.microsoft.com/office/powerpoint/2010/main" val="329205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বইয়ের নাম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7520940" cy="3579849"/>
          </a:xfrm>
        </p:spPr>
        <p:txBody>
          <a:bodyPr>
            <a:normAutofit/>
          </a:bodyPr>
          <a:lstStyle/>
          <a:p>
            <a:r>
              <a:rPr lang="bn-IN" sz="2000" dirty="0" smtClean="0"/>
              <a:t>ব্যতিক্রমী শিশু ও তার শিক্ষা – ডঃ দেবনাথ দেবনাথ </a:t>
            </a:r>
          </a:p>
          <a:p>
            <a:r>
              <a:rPr lang="as-IN" sz="2000" dirty="0" smtClean="0"/>
              <a:t>ব্যতিক্রমী শিশু </a:t>
            </a:r>
            <a:r>
              <a:rPr lang="bn-IN" sz="2000" dirty="0" smtClean="0"/>
              <a:t>ও বিশেষ শিক্ষা – শ্যামাপ্রসাদ চট্টরাজ</a:t>
            </a:r>
            <a:endParaRPr lang="en-US" sz="2000" dirty="0"/>
          </a:p>
        </p:txBody>
      </p:sp>
      <p:pic>
        <p:nvPicPr>
          <p:cNvPr id="8194" name="Picture 2" descr="C:\Users\desktop7\Desktop\VISUAL\eye-disor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800" y="2328871"/>
            <a:ext cx="4357718" cy="26288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799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85</TotalTime>
  <Words>394</Words>
  <Application>Microsoft Office PowerPoint</Application>
  <PresentationFormat>On-screen Show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Flow</vt:lpstr>
      <vt:lpstr>Office Theme</vt:lpstr>
      <vt:lpstr>Aspect</vt:lpstr>
      <vt:lpstr>Angles</vt:lpstr>
      <vt:lpstr>Austin</vt:lpstr>
      <vt:lpstr>Couture</vt:lpstr>
      <vt:lpstr>Civic</vt:lpstr>
      <vt:lpstr>Metro</vt:lpstr>
      <vt:lpstr>1_Angles</vt:lpstr>
      <vt:lpstr>দৃষ্টি প্রতিবন্ধকতা</vt:lpstr>
      <vt:lpstr>সূচীপত্র</vt:lpstr>
      <vt:lpstr>পৃথিবীর বিভিন্ন রাষ্ট্রে ও সমাজে দৃষ্টি প্রতিবন্ধকতার সংজ্ঞা বিভিন্নভাবে দেওয়া হয়েছে। এই সমস্ত সংজ্ঞাগুলিকে দুটি শেণীতে ভাগ করা যায় – একটি হল চিকিৎসাবিজ্ঞান সম্মত বা আইনগত সংজ্ঞা এবং অন্যটি হল শিক্ষাগত সংজ্ঞা।   </vt:lpstr>
      <vt:lpstr>আইনগত সংজ্ঞা</vt:lpstr>
      <vt:lpstr>আমেরিকার office of rehabilitation service –এর শ্রেণীবিভাগটি করেছেন-</vt:lpstr>
      <vt:lpstr>বিশ্ব স্বাস্থ্য সংস্থা দৃষ্টি প্রতিবন্ধীদের শ্রেণীবিভাগ করেছেন -</vt:lpstr>
      <vt:lpstr>কয়েকটি কারণ গুরুত্বপূর্ণ</vt:lpstr>
      <vt:lpstr>দৃষ্টি প্রতিবন্ধীদের শ্রেণীবিভাগ অনুযায়ী বৈশিষ্ট্য পরিলক্ষ্যিত হয়। সেগুলি হল-</vt:lpstr>
      <vt:lpstr>বইয়ের নাম </vt:lpstr>
      <vt:lpstr>নমস্কার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Registration no -  2014019509  of 2014</dc:title>
  <dc:creator>RKSMVV</dc:creator>
  <cp:lastModifiedBy>Goutam</cp:lastModifiedBy>
  <cp:revision>16</cp:revision>
  <dcterms:created xsi:type="dcterms:W3CDTF">2017-03-21T07:17:42Z</dcterms:created>
  <dcterms:modified xsi:type="dcterms:W3CDTF">2022-07-21T04:51:13Z</dcterms:modified>
</cp:coreProperties>
</file>