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58" r:id="rId28"/>
    <p:sldId id="284" r:id="rId29"/>
    <p:sldId id="26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57060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75017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27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4157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2477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71136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19456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0101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1860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2748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4709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7445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354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89509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82354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8536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9/20/2023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8564410"/>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en-US" dirty="0" smtClean="0"/>
              <a:t>WOOD’S DESPATCH</a:t>
            </a:r>
            <a:endParaRPr lang="en-US" dirty="0"/>
          </a:p>
        </p:txBody>
      </p:sp>
      <p:sp>
        <p:nvSpPr>
          <p:cNvPr id="3" name="Subtitle 2"/>
          <p:cNvSpPr>
            <a:spLocks noGrp="1"/>
          </p:cNvSpPr>
          <p:nvPr>
            <p:ph type="subTitle" idx="1"/>
          </p:nvPr>
        </p:nvSpPr>
        <p:spPr/>
        <p:txBody>
          <a:bodyPr/>
          <a:lstStyle/>
          <a:p>
            <a:r>
              <a:rPr lang="en-US" dirty="0" smtClean="0">
                <a:solidFill>
                  <a:srgbClr val="FFC000"/>
                </a:solidFill>
              </a:rPr>
              <a:t>PREPARED BY </a:t>
            </a:r>
            <a:r>
              <a:rPr lang="en-US" b="1" dirty="0" smtClean="0">
                <a:solidFill>
                  <a:srgbClr val="FFC000"/>
                </a:solidFill>
              </a:rPr>
              <a:t>SUMANA METYA</a:t>
            </a:r>
            <a:endParaRPr lang="en-US" dirty="0">
              <a:solidFill>
                <a:srgbClr val="FFC000"/>
              </a:solidFill>
            </a:endParaRPr>
          </a:p>
        </p:txBody>
      </p:sp>
    </p:spTree>
    <p:extLst>
      <p:ext uri="{BB962C8B-B14F-4D97-AF65-F5344CB8AC3E}">
        <p14:creationId xmlns:p14="http://schemas.microsoft.com/office/powerpoint/2010/main" val="2637784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C000"/>
                </a:solidFill>
              </a:rPr>
              <a:t>SUBJECTS : EASTERN OR WESTERN ?</a:t>
            </a:r>
            <a:endParaRPr lang="en-US" b="1" dirty="0">
              <a:solidFill>
                <a:srgbClr val="FFC000"/>
              </a:solidFill>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“THE SYSTEM OF SCIENCE AND PHILOSOPHY WHICH FORMS THE LEARNING OF THE EAST BOUNDS WITH GRAVE ERRORS. “----WOOD’S DESPATCH</a:t>
            </a:r>
          </a:p>
          <a:p>
            <a:pPr marL="0" indent="0">
              <a:buNone/>
            </a:pPr>
            <a:endParaRPr lang="en-US" dirty="0" smtClean="0"/>
          </a:p>
          <a:p>
            <a:pPr>
              <a:buFont typeface="Wingdings" panose="05000000000000000000" pitchFamily="2" charset="2"/>
              <a:buChar char="Ø"/>
            </a:pPr>
            <a:r>
              <a:rPr lang="en-US" dirty="0" smtClean="0"/>
              <a:t>“ THE EDUCATION WHICH WE DESIRE TO SEE EXTENDED IN INDIA IS THAT WHICH HAS FOR ITS OBJECT THE DIFFUSION OF THE IMPROVED ART, SCIENCE, PHILOSOPHY, LITERATURE OF EUROPE , IN SHORT EUROPEAN KNOWLEDGE. “ ----------WOOD’S DESPATCH</a:t>
            </a:r>
          </a:p>
          <a:p>
            <a:pPr marL="0" indent="0">
              <a:buNone/>
            </a:pPr>
            <a:r>
              <a:rPr lang="en-US" dirty="0" smtClean="0"/>
              <a:t> </a:t>
            </a:r>
          </a:p>
          <a:p>
            <a:pPr>
              <a:buFont typeface="Wingdings" panose="05000000000000000000" pitchFamily="2" charset="2"/>
              <a:buChar char="Ø"/>
            </a:pPr>
            <a:r>
              <a:rPr lang="en-US" dirty="0"/>
              <a:t> </a:t>
            </a:r>
            <a:r>
              <a:rPr lang="en-US" dirty="0" smtClean="0"/>
              <a:t> ADVOCATED THE DIFFUSION OF </a:t>
            </a:r>
            <a:r>
              <a:rPr lang="en-US" dirty="0" smtClean="0">
                <a:solidFill>
                  <a:srgbClr val="FFFF00"/>
                </a:solidFill>
              </a:rPr>
              <a:t>EUROPEAN KNOWLEDGE.</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973256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C000"/>
                </a:solidFill>
              </a:rPr>
              <a:t>MEDIUM OF INSTRUCTION</a:t>
            </a:r>
            <a:endParaRPr lang="en-US" b="1" dirty="0">
              <a:solidFill>
                <a:srgbClr val="FFC000"/>
              </a:solidFill>
            </a:endParaRPr>
          </a:p>
        </p:txBody>
      </p:sp>
      <p:sp>
        <p:nvSpPr>
          <p:cNvPr id="3" name="Content Placeholder 2"/>
          <p:cNvSpPr>
            <a:spLocks noGrp="1"/>
          </p:cNvSpPr>
          <p:nvPr>
            <p:ph idx="1"/>
          </p:nvPr>
        </p:nvSpPr>
        <p:spPr/>
        <p:txBody>
          <a:bodyPr/>
          <a:lstStyle/>
          <a:p>
            <a:pPr marL="0" indent="0">
              <a:buNone/>
            </a:pPr>
            <a:r>
              <a:rPr lang="en-US" dirty="0" smtClean="0"/>
              <a:t> </a:t>
            </a:r>
            <a:endParaRPr lang="en-US" dirty="0" smtClean="0">
              <a:solidFill>
                <a:srgbClr val="FFFF00"/>
              </a:solidFill>
            </a:endParaRPr>
          </a:p>
          <a:p>
            <a:r>
              <a:rPr lang="en-US" dirty="0" smtClean="0">
                <a:solidFill>
                  <a:srgbClr val="FFFF00"/>
                </a:solidFill>
              </a:rPr>
              <a:t>INDIAN LANGUAGES </a:t>
            </a:r>
            <a:r>
              <a:rPr lang="en-US" dirty="0" smtClean="0"/>
              <a:t>AS WELL AS </a:t>
            </a:r>
            <a:r>
              <a:rPr lang="en-US" dirty="0" smtClean="0">
                <a:solidFill>
                  <a:srgbClr val="FFFF00"/>
                </a:solidFill>
              </a:rPr>
              <a:t>ENGLISH </a:t>
            </a:r>
            <a:r>
              <a:rPr lang="en-US" dirty="0" smtClean="0"/>
              <a:t> SHOULD BE USED AS MEDIUM OF INSTRUCTION.</a:t>
            </a:r>
          </a:p>
          <a:p>
            <a:r>
              <a:rPr lang="en-US" dirty="0"/>
              <a:t> </a:t>
            </a:r>
            <a:r>
              <a:rPr lang="en-US" dirty="0" smtClean="0"/>
              <a:t>MEDIUM FOR HIGHER EDUCATION : </a:t>
            </a:r>
            <a:r>
              <a:rPr lang="en-US" dirty="0" smtClean="0">
                <a:solidFill>
                  <a:srgbClr val="FFFF00"/>
                </a:solidFill>
              </a:rPr>
              <a:t>ENGLISH</a:t>
            </a:r>
          </a:p>
          <a:p>
            <a:r>
              <a:rPr lang="en-US" dirty="0" smtClean="0"/>
              <a:t>FOR MASS EDUCATION : </a:t>
            </a:r>
            <a:r>
              <a:rPr lang="en-US" dirty="0" smtClean="0">
                <a:solidFill>
                  <a:srgbClr val="FFFF00"/>
                </a:solidFill>
              </a:rPr>
              <a:t>MOTHER TONGUE </a:t>
            </a:r>
            <a:r>
              <a:rPr lang="en-US" dirty="0" smtClean="0"/>
              <a:t>SHOULD BE ENCOURAGED</a:t>
            </a:r>
          </a:p>
          <a:p>
            <a:pPr marL="0" indent="0">
              <a:buNone/>
            </a:pPr>
            <a:endParaRPr lang="en-US" dirty="0"/>
          </a:p>
        </p:txBody>
      </p:sp>
    </p:spTree>
    <p:extLst>
      <p:ext uri="{BB962C8B-B14F-4D97-AF65-F5344CB8AC3E}">
        <p14:creationId xmlns:p14="http://schemas.microsoft.com/office/powerpoint/2010/main" val="3560720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C000"/>
                </a:solidFill>
              </a:rPr>
              <a:t>DEPARTMENT OF EDUCATION</a:t>
            </a:r>
            <a:endParaRPr lang="en-US" b="1" dirty="0">
              <a:solidFill>
                <a:srgbClr val="FFC000"/>
              </a:solidFill>
            </a:endParaRPr>
          </a:p>
        </p:txBody>
      </p:sp>
      <p:sp>
        <p:nvSpPr>
          <p:cNvPr id="3" name="Content Placeholder 2"/>
          <p:cNvSpPr>
            <a:spLocks noGrp="1"/>
          </p:cNvSpPr>
          <p:nvPr>
            <p:ph idx="1"/>
          </p:nvPr>
        </p:nvSpPr>
        <p:spPr>
          <a:xfrm>
            <a:off x="1202919" y="2011680"/>
            <a:ext cx="10014580" cy="4234574"/>
          </a:xfrm>
        </p:spPr>
        <p:txBody>
          <a:bodyPr/>
          <a:lstStyle/>
          <a:p>
            <a:r>
              <a:rPr lang="en-US" b="1" dirty="0" smtClean="0"/>
              <a:t>CREATION OF A </a:t>
            </a:r>
            <a:r>
              <a:rPr lang="en-US" b="1" dirty="0" smtClean="0">
                <a:solidFill>
                  <a:srgbClr val="FFC000"/>
                </a:solidFill>
              </a:rPr>
              <a:t>DEPARTMENT OF PUBLIC INSTRUCTION</a:t>
            </a:r>
            <a:r>
              <a:rPr lang="en-US" b="1" dirty="0" smtClean="0"/>
              <a:t>  FOR THE FIRST TIME</a:t>
            </a:r>
          </a:p>
          <a:p>
            <a:pPr marL="0" indent="0">
              <a:buNone/>
            </a:pPr>
            <a:endParaRPr lang="en-US" b="1" dirty="0" smtClean="0"/>
          </a:p>
          <a:p>
            <a:pPr>
              <a:buFont typeface="Wingdings" panose="05000000000000000000" pitchFamily="2" charset="2"/>
              <a:buChar char="Ø"/>
            </a:pPr>
            <a:r>
              <a:rPr lang="en-US" dirty="0" smtClean="0"/>
              <a:t>WHERE ? ---IN BENGAL, BOMBAY, MADRAS, PUNJAB AND UTTAR PRADESH</a:t>
            </a:r>
          </a:p>
          <a:p>
            <a:pPr marL="0" indent="0">
              <a:buNone/>
            </a:pPr>
            <a:endParaRPr lang="en-US" dirty="0" smtClean="0"/>
          </a:p>
          <a:p>
            <a:pPr>
              <a:buFont typeface="Wingdings" panose="05000000000000000000" pitchFamily="2" charset="2"/>
              <a:buChar char="Ø"/>
            </a:pPr>
            <a:r>
              <a:rPr lang="en-US" dirty="0"/>
              <a:t> </a:t>
            </a:r>
            <a:r>
              <a:rPr lang="en-US" dirty="0" smtClean="0"/>
              <a:t>WHO WILL BE THE HEAD ? -– THE DIRECTOR OF PUBLIC INSTRUCTION (DPI)</a:t>
            </a:r>
          </a:p>
          <a:p>
            <a:pPr marL="0" indent="0">
              <a:buNone/>
            </a:pPr>
            <a:endParaRPr lang="en-US" dirty="0" smtClean="0"/>
          </a:p>
          <a:p>
            <a:pPr>
              <a:buFont typeface="Wingdings" panose="05000000000000000000" pitchFamily="2" charset="2"/>
              <a:buChar char="Ø"/>
            </a:pPr>
            <a:r>
              <a:rPr lang="en-US" dirty="0" smtClean="0"/>
              <a:t>WHO WILL ASSIST THE DPI ?--- A TEAM OF INSPECTORS</a:t>
            </a:r>
          </a:p>
          <a:p>
            <a:pPr marL="0" indent="0">
              <a:buNone/>
            </a:pPr>
            <a:endParaRPr lang="en-US" dirty="0" smtClean="0"/>
          </a:p>
          <a:p>
            <a:pPr>
              <a:buFont typeface="Wingdings" panose="05000000000000000000" pitchFamily="2" charset="2"/>
              <a:buChar char="Ø"/>
            </a:pPr>
            <a:r>
              <a:rPr lang="en-US" dirty="0" smtClean="0"/>
              <a:t>WHAT WILL BE THE ROLE OF DPI ?----WITH THE HELP OF THE INSPECTORS THE DPI  WOULD  SUBMIT  TO THE GOVERNMENT AN ANNUAL REPORT ON THE EDUCATIONAL PROGRESS IN HIS  PROVINCE </a:t>
            </a:r>
            <a:endParaRPr lang="en-US" dirty="0"/>
          </a:p>
        </p:txBody>
      </p:sp>
    </p:spTree>
    <p:extLst>
      <p:ext uri="{BB962C8B-B14F-4D97-AF65-F5344CB8AC3E}">
        <p14:creationId xmlns:p14="http://schemas.microsoft.com/office/powerpoint/2010/main" val="264614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C000"/>
                </a:solidFill>
              </a:rPr>
              <a:t>ESTABLISHMENT OF UNIVERSITIES</a:t>
            </a:r>
            <a:endParaRPr lang="en-US" b="1" dirty="0">
              <a:solidFill>
                <a:srgbClr val="FFC000"/>
              </a:solidFill>
            </a:endParaRPr>
          </a:p>
        </p:txBody>
      </p:sp>
      <p:sp>
        <p:nvSpPr>
          <p:cNvPr id="3" name="Content Placeholder 2"/>
          <p:cNvSpPr>
            <a:spLocks noGrp="1"/>
          </p:cNvSpPr>
          <p:nvPr>
            <p:ph idx="1"/>
          </p:nvPr>
        </p:nvSpPr>
        <p:spPr>
          <a:xfrm>
            <a:off x="1202918" y="2011679"/>
            <a:ext cx="9885791" cy="4646697"/>
          </a:xfrm>
        </p:spPr>
        <p:txBody>
          <a:bodyPr/>
          <a:lstStyle/>
          <a:p>
            <a:r>
              <a:rPr lang="en-US" dirty="0" smtClean="0"/>
              <a:t> WHERE? --- THE ESTABLISHMENT OF UNIVERSITIES IN THE PRESIDENCY  TOWNS OF </a:t>
            </a:r>
            <a:r>
              <a:rPr lang="en-US" dirty="0" smtClean="0">
                <a:solidFill>
                  <a:schemeClr val="accent5">
                    <a:lumMod val="60000"/>
                    <a:lumOff val="40000"/>
                  </a:schemeClr>
                </a:solidFill>
              </a:rPr>
              <a:t>CALCUTTA , BOMBAY AND MADRAS</a:t>
            </a:r>
          </a:p>
          <a:p>
            <a:r>
              <a:rPr lang="en-US" dirty="0" smtClean="0"/>
              <a:t>HOW? ---THEY WERE TO BE MODELLED ON THE </a:t>
            </a:r>
            <a:r>
              <a:rPr lang="en-US" dirty="0" smtClean="0">
                <a:solidFill>
                  <a:schemeClr val="accent5">
                    <a:lumMod val="60000"/>
                    <a:lumOff val="40000"/>
                  </a:schemeClr>
                </a:solidFill>
              </a:rPr>
              <a:t>LONDON UNIVERSITY </a:t>
            </a:r>
            <a:r>
              <a:rPr lang="en-US" dirty="0" smtClean="0"/>
              <a:t>WHICH WAS THEN AN EXAMINING BODY</a:t>
            </a:r>
          </a:p>
          <a:p>
            <a:r>
              <a:rPr lang="en-US" dirty="0" smtClean="0"/>
              <a:t>WHAT ABOUT THE MANAGING BODY ? --- A </a:t>
            </a:r>
            <a:r>
              <a:rPr lang="en-US" dirty="0" smtClean="0">
                <a:solidFill>
                  <a:schemeClr val="accent5">
                    <a:lumMod val="60000"/>
                    <a:lumOff val="40000"/>
                  </a:schemeClr>
                </a:solidFill>
              </a:rPr>
              <a:t>SENATE</a:t>
            </a:r>
            <a:r>
              <a:rPr lang="en-US" dirty="0" smtClean="0"/>
              <a:t> COMPRISING OF A CHANCELLOR , A VICE CHANCELLOR AND PERSONS NOMINATED BY THE GOVERNMENT</a:t>
            </a:r>
          </a:p>
          <a:p>
            <a:r>
              <a:rPr lang="en-US" dirty="0" smtClean="0"/>
              <a:t>WHAT WILL BE THE ROLE ?---THE UNIVERSITIES WOULD </a:t>
            </a:r>
            <a:r>
              <a:rPr lang="en-US" dirty="0" smtClean="0">
                <a:solidFill>
                  <a:schemeClr val="accent5">
                    <a:lumMod val="60000"/>
                    <a:lumOff val="40000"/>
                  </a:schemeClr>
                </a:solidFill>
              </a:rPr>
              <a:t>HOLD EXAMINATIONS AND  CONFER DEGREES</a:t>
            </a:r>
            <a:r>
              <a:rPr lang="en-US" dirty="0" smtClean="0"/>
              <a:t> </a:t>
            </a:r>
          </a:p>
          <a:p>
            <a:r>
              <a:rPr lang="en-US" dirty="0" smtClean="0"/>
              <a:t>DEPARTMENTS : --DEPARTMENTS OF </a:t>
            </a:r>
            <a:r>
              <a:rPr lang="en-US" dirty="0" smtClean="0">
                <a:solidFill>
                  <a:schemeClr val="accent5">
                    <a:lumMod val="60000"/>
                    <a:lumOff val="40000"/>
                  </a:schemeClr>
                </a:solidFill>
              </a:rPr>
              <a:t>ENGLISH , ARABIC, SANSKRIT,PERSIAN, MEDICAL , LAW AND CIVIL ENGINEERING</a:t>
            </a:r>
            <a:r>
              <a:rPr lang="en-US" dirty="0" smtClean="0"/>
              <a:t>, ETC.</a:t>
            </a:r>
          </a:p>
          <a:p>
            <a:r>
              <a:rPr lang="en-US" dirty="0" smtClean="0"/>
              <a:t>THE INSTITUTION OF P</a:t>
            </a:r>
            <a:r>
              <a:rPr lang="en-US" dirty="0" smtClean="0">
                <a:solidFill>
                  <a:schemeClr val="accent5">
                    <a:lumMod val="60000"/>
                    <a:lumOff val="40000"/>
                  </a:schemeClr>
                </a:solidFill>
              </a:rPr>
              <a:t>ROFESSORSHIP</a:t>
            </a:r>
            <a:r>
              <a:rPr lang="en-US" dirty="0" smtClean="0"/>
              <a:t>S IN VARIOUS BRANCHES OF LEARNING</a:t>
            </a:r>
          </a:p>
          <a:p>
            <a:endParaRPr lang="en-US" dirty="0"/>
          </a:p>
        </p:txBody>
      </p:sp>
    </p:spTree>
    <p:extLst>
      <p:ext uri="{BB962C8B-B14F-4D97-AF65-F5344CB8AC3E}">
        <p14:creationId xmlns:p14="http://schemas.microsoft.com/office/powerpoint/2010/main" val="1613544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C000"/>
                </a:solidFill>
              </a:rPr>
              <a:t>ESTABLISHMENT OF A NETWORK OF GRADED SCHOOLS</a:t>
            </a:r>
            <a:endParaRPr lang="en-US" b="1" dirty="0">
              <a:solidFill>
                <a:srgbClr val="FFC000"/>
              </a:solidFill>
            </a:endParaRPr>
          </a:p>
        </p:txBody>
      </p:sp>
      <p:sp>
        <p:nvSpPr>
          <p:cNvPr id="5" name="Content Placeholder 4"/>
          <p:cNvSpPr>
            <a:spLocks noGrp="1"/>
          </p:cNvSpPr>
          <p:nvPr>
            <p:ph idx="1"/>
          </p:nvPr>
        </p:nvSpPr>
        <p:spPr>
          <a:xfrm>
            <a:off x="677333" y="2160589"/>
            <a:ext cx="9213641" cy="4472031"/>
          </a:xfrm>
        </p:spPr>
        <p:txBody>
          <a:bodyPr/>
          <a:lstStyle/>
          <a:p>
            <a:r>
              <a:rPr lang="en-US" dirty="0" smtClean="0"/>
              <a:t>UNIVERSITIES AND THE AFFILIATED COLLEGES</a:t>
            </a:r>
          </a:p>
          <a:p>
            <a:pPr marL="0" indent="0">
              <a:buNone/>
            </a:pPr>
            <a:endParaRPr lang="en-US" dirty="0" smtClean="0"/>
          </a:p>
          <a:p>
            <a:r>
              <a:rPr lang="en-US" dirty="0" smtClean="0"/>
              <a:t>HIGH SCHOOLS &gt; ENGLISH OR MODERN INDIAN LANGUAGES</a:t>
            </a:r>
          </a:p>
          <a:p>
            <a:pPr marL="0" indent="0">
              <a:buNone/>
            </a:pPr>
            <a:endParaRPr lang="en-US" dirty="0" smtClean="0"/>
          </a:p>
          <a:p>
            <a:r>
              <a:rPr lang="en-US" dirty="0" smtClean="0"/>
              <a:t>                           MIDDLE SCHOOLS</a:t>
            </a:r>
          </a:p>
          <a:p>
            <a:pPr marL="0" indent="0">
              <a:buNone/>
            </a:pPr>
            <a:endParaRPr lang="en-US" dirty="0" smtClean="0"/>
          </a:p>
          <a:p>
            <a:r>
              <a:rPr lang="en-US" dirty="0" smtClean="0"/>
              <a:t>GOVERNMENT AND INDIGENOUS PRIMARY SCHOOLS &gt;  ANGLO VERNACULAR AND VERNACULAR SCHOOLS IN THE SAME CLASS</a:t>
            </a:r>
          </a:p>
          <a:p>
            <a:pPr marL="0" indent="0">
              <a:buNone/>
            </a:pPr>
            <a:endParaRPr lang="en-US" dirty="0" smtClean="0"/>
          </a:p>
          <a:p>
            <a:r>
              <a:rPr lang="en-US" dirty="0" smtClean="0"/>
              <a:t>PURPOSE OF THIS SYSTEM ? ---TO ENABLE AN INDIVIDUAL TO RECEIVE HIGHER EDUCATION AFTER COMPLETING THE DIFFERENT LEVELS OF SCHOOL EDUCATION</a:t>
            </a:r>
            <a:endParaRPr lang="en-US" dirty="0"/>
          </a:p>
        </p:txBody>
      </p:sp>
      <p:sp>
        <p:nvSpPr>
          <p:cNvPr id="7" name="Down Arrow 6"/>
          <p:cNvSpPr/>
          <p:nvPr/>
        </p:nvSpPr>
        <p:spPr>
          <a:xfrm>
            <a:off x="4224270" y="2498501"/>
            <a:ext cx="231820" cy="4121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4224270" y="3248537"/>
            <a:ext cx="231820" cy="4121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4224270" y="4190542"/>
            <a:ext cx="231820" cy="4121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2128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THE INSTITUTION OF SCHOLARSHIP TO THOSE PUPILS  WHO SHOWED PROMISE ,TO ENABLE THEM TO CONTINUE THEIR STUDIES AT A HIGHER LEVEL</a:t>
            </a:r>
          </a:p>
          <a:p>
            <a:pPr marL="0" indent="0">
              <a:buNone/>
            </a:pPr>
            <a:endParaRPr lang="en-US" dirty="0" smtClean="0"/>
          </a:p>
          <a:p>
            <a:r>
              <a:rPr lang="en-US" dirty="0" smtClean="0"/>
              <a:t>AT THE END OF HIGH SCHOOL  THE STUDENTS WOULD SIT FOR THE ENTRANCE EXAMINATION CONTROLLED BY THE UNIVERSITY.</a:t>
            </a:r>
          </a:p>
          <a:p>
            <a:pPr marL="0" indent="0">
              <a:buNone/>
            </a:pPr>
            <a:endParaRPr lang="en-US" dirty="0" smtClean="0"/>
          </a:p>
          <a:p>
            <a:r>
              <a:rPr lang="en-US" dirty="0" smtClean="0"/>
              <a:t>THE SUCCESSFUL CANDIDATES WOULD BE ALLOWED FOR ADMISSION TO THE COLLEGES</a:t>
            </a:r>
          </a:p>
          <a:p>
            <a:pPr marL="0" indent="0">
              <a:buNone/>
            </a:pPr>
            <a:endParaRPr lang="en-US" dirty="0"/>
          </a:p>
        </p:txBody>
      </p:sp>
    </p:spTree>
    <p:extLst>
      <p:ext uri="{BB962C8B-B14F-4D97-AF65-F5344CB8AC3E}">
        <p14:creationId xmlns:p14="http://schemas.microsoft.com/office/powerpoint/2010/main" val="1035195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865911" cy="1320800"/>
          </a:xfrm>
        </p:spPr>
        <p:txBody>
          <a:bodyPr>
            <a:normAutofit/>
          </a:bodyPr>
          <a:lstStyle/>
          <a:p>
            <a:pPr algn="ctr"/>
            <a:r>
              <a:rPr lang="en-US" sz="3200" b="1" dirty="0" smtClean="0">
                <a:solidFill>
                  <a:srgbClr val="FFFF00"/>
                </a:solidFill>
              </a:rPr>
              <a:t>MASS EDUCATION / PRIMARY EDUCATION</a:t>
            </a:r>
            <a:endParaRPr lang="en-US" sz="3200" b="1" dirty="0">
              <a:solidFill>
                <a:srgbClr val="FFFF00"/>
              </a:solidFill>
            </a:endParaRPr>
          </a:p>
        </p:txBody>
      </p:sp>
      <p:sp>
        <p:nvSpPr>
          <p:cNvPr id="3" name="Content Placeholder 2"/>
          <p:cNvSpPr>
            <a:spLocks noGrp="1"/>
          </p:cNvSpPr>
          <p:nvPr>
            <p:ph idx="1"/>
          </p:nvPr>
        </p:nvSpPr>
        <p:spPr>
          <a:xfrm>
            <a:off x="677334" y="2160589"/>
            <a:ext cx="9909100" cy="4472031"/>
          </a:xfrm>
        </p:spPr>
        <p:txBody>
          <a:bodyPr/>
          <a:lstStyle/>
          <a:p>
            <a:r>
              <a:rPr lang="en-US" dirty="0" smtClean="0"/>
              <a:t>THE DOWNWARD FILTRATION THEORY WAS DISCARDED.</a:t>
            </a:r>
          </a:p>
          <a:p>
            <a:r>
              <a:rPr lang="en-US" dirty="0" smtClean="0"/>
              <a:t>IMPORTANCE TO PRIMARY EDUCATION WAS GIVEN.</a:t>
            </a:r>
          </a:p>
          <a:p>
            <a:r>
              <a:rPr lang="en-US" dirty="0"/>
              <a:t>EMPHASIS ON SETTTING UP PRIMARY,MIDDLE AND HIGH SCHOOLS</a:t>
            </a:r>
            <a:r>
              <a:rPr lang="en-US" dirty="0" smtClean="0"/>
              <a:t>.</a:t>
            </a:r>
          </a:p>
          <a:p>
            <a:r>
              <a:rPr lang="en-US" dirty="0" smtClean="0"/>
              <a:t>ELEMENTARY EDUCATION WAS CONSIDERED TO BE THE FOUNDATION OF THE EDUCATION SYSTEM. </a:t>
            </a:r>
          </a:p>
          <a:p>
            <a:r>
              <a:rPr lang="en-US" dirty="0" smtClean="0"/>
              <a:t>AT LEAST ONE GOVERNMENT SCHOOL BE OPENED IN EVERY DISTRICT.</a:t>
            </a:r>
            <a:endParaRPr lang="en-US" dirty="0"/>
          </a:p>
          <a:p>
            <a:r>
              <a:rPr lang="en-US" dirty="0" smtClean="0"/>
              <a:t>MOTHER TONGUE AS THE MEDIUM OF INSTRUCTION.</a:t>
            </a:r>
            <a:endParaRPr lang="en-US" dirty="0"/>
          </a:p>
          <a:p>
            <a:r>
              <a:rPr lang="en-US" dirty="0" smtClean="0"/>
              <a:t>EDUCATION MUST BE APPLICABLE AND LIFE-CENTRED</a:t>
            </a:r>
          </a:p>
          <a:p>
            <a:r>
              <a:rPr lang="en-US" dirty="0" smtClean="0"/>
              <a:t>GRANTS TO STUDENTS TO ENCOURAGE THEM.</a:t>
            </a:r>
          </a:p>
          <a:p>
            <a:r>
              <a:rPr lang="en-US" dirty="0" smtClean="0"/>
              <a:t>QUALITY DEVELOPMENT OF INDIGENOUS SCHOOLS</a:t>
            </a:r>
          </a:p>
        </p:txBody>
      </p:sp>
    </p:spTree>
    <p:extLst>
      <p:ext uri="{BB962C8B-B14F-4D97-AF65-F5344CB8AC3E}">
        <p14:creationId xmlns:p14="http://schemas.microsoft.com/office/powerpoint/2010/main" val="3523270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C000"/>
                </a:solidFill>
              </a:rPr>
              <a:t>EDUCATION OF WOMEN</a:t>
            </a:r>
            <a:endParaRPr lang="en-US" b="1" dirty="0">
              <a:solidFill>
                <a:srgbClr val="FFC000"/>
              </a:solidFill>
            </a:endParaRPr>
          </a:p>
        </p:txBody>
      </p:sp>
      <p:sp>
        <p:nvSpPr>
          <p:cNvPr id="3" name="Content Placeholder 2"/>
          <p:cNvSpPr>
            <a:spLocks noGrp="1"/>
          </p:cNvSpPr>
          <p:nvPr>
            <p:ph idx="1"/>
          </p:nvPr>
        </p:nvSpPr>
        <p:spPr/>
        <p:txBody>
          <a:bodyPr>
            <a:normAutofit/>
          </a:bodyPr>
          <a:lstStyle/>
          <a:p>
            <a:r>
              <a:rPr lang="en-US" sz="2000" dirty="0" smtClean="0"/>
              <a:t>THERE IS AN URGENCY OF SPREADING EDUCATION AMONG WOMEN.</a:t>
            </a:r>
          </a:p>
          <a:p>
            <a:r>
              <a:rPr lang="en-US" sz="2000" dirty="0" smtClean="0"/>
              <a:t>PROMISED GOVT.SUPPORT FOR  WOMEN EDUCATION.</a:t>
            </a:r>
          </a:p>
          <a:p>
            <a:r>
              <a:rPr lang="en-US" sz="2000" dirty="0" smtClean="0"/>
              <a:t>ENCOURAGED THE PRIVATE ENTERPRISES TO PROMOTE WOMEN EDUCATION.</a:t>
            </a:r>
          </a:p>
          <a:p>
            <a:r>
              <a:rPr lang="en-US" sz="2000" dirty="0" smtClean="0"/>
              <a:t>GIRLS’ SCHOOLS </a:t>
            </a:r>
          </a:p>
          <a:p>
            <a:r>
              <a:rPr lang="en-US" sz="2000" dirty="0" smtClean="0"/>
              <a:t>GRANTS-IN-AID TO THESE SCHOOLS</a:t>
            </a:r>
          </a:p>
          <a:p>
            <a:r>
              <a:rPr lang="en-US" sz="2000" dirty="0" smtClean="0"/>
              <a:t>THE CURRICULUM OF THESE SCHOOLS WILL BE DIFFERENT FROM THE BOYS’ SCHOOLS</a:t>
            </a:r>
            <a:endParaRPr lang="en-US" sz="2000" dirty="0"/>
          </a:p>
        </p:txBody>
      </p:sp>
    </p:spTree>
    <p:extLst>
      <p:ext uri="{BB962C8B-B14F-4D97-AF65-F5344CB8AC3E}">
        <p14:creationId xmlns:p14="http://schemas.microsoft.com/office/powerpoint/2010/main" val="243359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22479"/>
            <a:ext cx="8596668" cy="1320800"/>
          </a:xfrm>
        </p:spPr>
        <p:txBody>
          <a:bodyPr/>
          <a:lstStyle/>
          <a:p>
            <a:pPr algn="ctr"/>
            <a:r>
              <a:rPr lang="en-US" b="1" dirty="0" smtClean="0">
                <a:solidFill>
                  <a:srgbClr val="FFC000"/>
                </a:solidFill>
              </a:rPr>
              <a:t>VOCATIONAL EDUCATION</a:t>
            </a:r>
            <a:endParaRPr lang="en-US" b="1" dirty="0">
              <a:solidFill>
                <a:srgbClr val="FFC000"/>
              </a:solidFill>
            </a:endParaRPr>
          </a:p>
        </p:txBody>
      </p:sp>
      <p:sp>
        <p:nvSpPr>
          <p:cNvPr id="3" name="Content Placeholder 2"/>
          <p:cNvSpPr>
            <a:spLocks noGrp="1"/>
          </p:cNvSpPr>
          <p:nvPr>
            <p:ph idx="1"/>
          </p:nvPr>
        </p:nvSpPr>
        <p:spPr/>
        <p:txBody>
          <a:bodyPr/>
          <a:lstStyle/>
          <a:p>
            <a:endParaRPr lang="en-US" dirty="0" smtClean="0"/>
          </a:p>
          <a:p>
            <a:r>
              <a:rPr lang="en-US" sz="2400" b="1" dirty="0" smtClean="0"/>
              <a:t>POINTED OUT THE NEED FOR VOCATIONAL TRAINING </a:t>
            </a:r>
          </a:p>
          <a:p>
            <a:pPr marL="0" indent="0">
              <a:buNone/>
            </a:pPr>
            <a:endParaRPr lang="en-US" sz="2400" b="1" dirty="0" smtClean="0"/>
          </a:p>
          <a:p>
            <a:r>
              <a:rPr lang="en-US" sz="2400" b="1" dirty="0" smtClean="0"/>
              <a:t>NECESSITY FOR VOCATIONAL COLLEGES AND INDUSTRIAL SCHOOLS</a:t>
            </a:r>
          </a:p>
          <a:p>
            <a:pPr marL="0" indent="0">
              <a:buNone/>
            </a:pPr>
            <a:endParaRPr lang="en-US" sz="2400" b="1" dirty="0" smtClean="0"/>
          </a:p>
          <a:p>
            <a:r>
              <a:rPr lang="en-US" sz="2400" b="1" dirty="0" smtClean="0"/>
              <a:t>ESTABLISHMENT OF MEDICAL,ENGINEERIMG ,LAW AND OTHE INSTITUTES OF VOCATIONAL EDUCATION.</a:t>
            </a:r>
          </a:p>
          <a:p>
            <a:endParaRPr lang="en-US" sz="2400" b="1" dirty="0"/>
          </a:p>
        </p:txBody>
      </p:sp>
    </p:spTree>
    <p:extLst>
      <p:ext uri="{BB962C8B-B14F-4D97-AF65-F5344CB8AC3E}">
        <p14:creationId xmlns:p14="http://schemas.microsoft.com/office/powerpoint/2010/main" val="3316001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396" y="442174"/>
            <a:ext cx="8596668" cy="1320800"/>
          </a:xfrm>
        </p:spPr>
        <p:txBody>
          <a:bodyPr>
            <a:normAutofit/>
          </a:bodyPr>
          <a:lstStyle/>
          <a:p>
            <a:r>
              <a:rPr lang="en-US" sz="2800" b="1" dirty="0" smtClean="0">
                <a:solidFill>
                  <a:srgbClr val="FFC000"/>
                </a:solidFill>
              </a:rPr>
              <a:t>EDUCATION FOR MINORITIES / MUSLIM EDUCATION</a:t>
            </a:r>
            <a:endParaRPr lang="en-US" sz="2800" b="1" dirty="0">
              <a:solidFill>
                <a:srgbClr val="FFC000"/>
              </a:solidFill>
            </a:endParaRPr>
          </a:p>
        </p:txBody>
      </p:sp>
      <p:sp>
        <p:nvSpPr>
          <p:cNvPr id="3" name="Content Placeholder 2"/>
          <p:cNvSpPr>
            <a:spLocks noGrp="1"/>
          </p:cNvSpPr>
          <p:nvPr>
            <p:ph idx="1"/>
          </p:nvPr>
        </p:nvSpPr>
        <p:spPr>
          <a:xfrm>
            <a:off x="677333" y="2160589"/>
            <a:ext cx="9484097" cy="4291726"/>
          </a:xfrm>
        </p:spPr>
        <p:txBody>
          <a:bodyPr>
            <a:normAutofit/>
          </a:bodyPr>
          <a:lstStyle/>
          <a:p>
            <a:r>
              <a:rPr lang="en-US" sz="2400" b="1" dirty="0" smtClean="0"/>
              <a:t>SPECIAL EDUCATION SYSTEM FOR MUSLIM STUDENTS</a:t>
            </a:r>
          </a:p>
          <a:p>
            <a:pPr marL="0" indent="0">
              <a:buNone/>
            </a:pPr>
            <a:endParaRPr lang="en-US" sz="2400" b="1" dirty="0" smtClean="0"/>
          </a:p>
          <a:p>
            <a:r>
              <a:rPr lang="en-US" sz="2400" b="1" dirty="0" smtClean="0"/>
              <a:t>TO PROMOTE THIS THE GOVERNMENT MUST FOLLOW THE  PRINCIPLE OF SECULARISM</a:t>
            </a:r>
          </a:p>
          <a:p>
            <a:pPr marL="0" indent="0">
              <a:buNone/>
            </a:pPr>
            <a:endParaRPr lang="en-US" sz="2400" b="1" dirty="0" smtClean="0"/>
          </a:p>
          <a:p>
            <a:r>
              <a:rPr lang="en-US" sz="2400" b="1" dirty="0" smtClean="0"/>
              <a:t>ENCOURAGE MUSLIMS TOWARDS WESTERN EDUCATION</a:t>
            </a:r>
          </a:p>
          <a:p>
            <a:pPr marL="0" indent="0">
              <a:buNone/>
            </a:pPr>
            <a:endParaRPr lang="en-US" sz="2400" b="1" dirty="0" smtClean="0"/>
          </a:p>
          <a:p>
            <a:r>
              <a:rPr lang="en-US" sz="2400" b="1" dirty="0" smtClean="0"/>
              <a:t>GOVERNMENT SHOULD GIVE GRANTS TO MUSLIM STUDENTS</a:t>
            </a:r>
            <a:endParaRPr lang="en-US" sz="2400" b="1" dirty="0"/>
          </a:p>
        </p:txBody>
      </p:sp>
    </p:spTree>
    <p:extLst>
      <p:ext uri="{BB962C8B-B14F-4D97-AF65-F5344CB8AC3E}">
        <p14:creationId xmlns:p14="http://schemas.microsoft.com/office/powerpoint/2010/main" val="14678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39" y="284176"/>
            <a:ext cx="10523360" cy="1508760"/>
          </a:xfrm>
        </p:spPr>
        <p:txBody>
          <a:bodyPr>
            <a:normAutofit/>
          </a:bodyPr>
          <a:lstStyle/>
          <a:p>
            <a:pPr algn="r"/>
            <a:r>
              <a:rPr lang="en-US" sz="3200" b="1" dirty="0" smtClean="0">
                <a:solidFill>
                  <a:srgbClr val="FFFF00"/>
                </a:solidFill>
              </a:rPr>
              <a:t>BACKGROUND (HAPPENINGS BEFORE THE DESPATCH)</a:t>
            </a:r>
            <a:endParaRPr lang="en-US" sz="3200" b="1" dirty="0">
              <a:solidFill>
                <a:srgbClr val="FFFF00"/>
              </a:solidFill>
            </a:endParaRPr>
          </a:p>
        </p:txBody>
      </p:sp>
      <p:sp>
        <p:nvSpPr>
          <p:cNvPr id="3" name="Content Placeholder 2"/>
          <p:cNvSpPr>
            <a:spLocks noGrp="1"/>
          </p:cNvSpPr>
          <p:nvPr>
            <p:ph idx="1"/>
          </p:nvPr>
        </p:nvSpPr>
        <p:spPr>
          <a:xfrm>
            <a:off x="1202918" y="2011680"/>
            <a:ext cx="10413825" cy="4595182"/>
          </a:xfrm>
        </p:spPr>
        <p:txBody>
          <a:bodyPr>
            <a:normAutofit/>
          </a:bodyPr>
          <a:lstStyle/>
          <a:p>
            <a:pPr algn="ctr">
              <a:buFont typeface="Wingdings" panose="05000000000000000000" pitchFamily="2" charset="2"/>
              <a:buChar char="v"/>
            </a:pPr>
            <a:r>
              <a:rPr lang="en-US" u="sng" dirty="0" smtClean="0"/>
              <a:t> CHARTER  ACT OF </a:t>
            </a:r>
            <a:r>
              <a:rPr lang="en-US" sz="2400" u="sng" dirty="0" smtClean="0"/>
              <a:t>1813</a:t>
            </a:r>
          </a:p>
          <a:p>
            <a:pPr marL="0" indent="0">
              <a:buNone/>
            </a:pPr>
            <a:r>
              <a:rPr lang="en-US" dirty="0" smtClean="0"/>
              <a:t> &gt; THE BRITISH PLAYED MORE ACTIVE ROLE IN SPREADING EDUCATION IN INDIA.</a:t>
            </a:r>
          </a:p>
          <a:p>
            <a:pPr marL="0" indent="0">
              <a:buNone/>
            </a:pPr>
            <a:r>
              <a:rPr lang="en-US" dirty="0" smtClean="0"/>
              <a:t>&gt;</a:t>
            </a:r>
            <a:r>
              <a:rPr lang="en-US" dirty="0" smtClean="0">
                <a:solidFill>
                  <a:srgbClr val="FFC000"/>
                </a:solidFill>
              </a:rPr>
              <a:t>ONE LAKH RUPEES </a:t>
            </a:r>
            <a:r>
              <a:rPr lang="en-US" dirty="0" smtClean="0"/>
              <a:t>= UTILIZED TO EXPAND ORIENTAL EDUCATION</a:t>
            </a:r>
          </a:p>
          <a:p>
            <a:pPr algn="ctr">
              <a:buFont typeface="Wingdings" panose="05000000000000000000" pitchFamily="2" charset="2"/>
              <a:buChar char="v"/>
            </a:pPr>
            <a:r>
              <a:rPr lang="en-US" u="sng" dirty="0" smtClean="0"/>
              <a:t> MACULAY’S </a:t>
            </a:r>
            <a:r>
              <a:rPr lang="en-US" u="sng" dirty="0"/>
              <a:t>MINUTE </a:t>
            </a:r>
            <a:r>
              <a:rPr lang="en-US" sz="2800" u="sng" dirty="0"/>
              <a:t>(1835) </a:t>
            </a:r>
            <a:endParaRPr lang="en-US" sz="2800" u="sng" dirty="0" smtClean="0"/>
          </a:p>
          <a:p>
            <a:pPr algn="ctr"/>
            <a:r>
              <a:rPr lang="en-US" dirty="0" smtClean="0"/>
              <a:t>POPULAR DEMAND FOR ENGLISH EDUCATION + </a:t>
            </a:r>
            <a:r>
              <a:rPr lang="en-US" u="sng" dirty="0" smtClean="0"/>
              <a:t>MACULAY’S MINUTE </a:t>
            </a:r>
            <a:r>
              <a:rPr lang="en-US" sz="2800" u="sng" dirty="0" smtClean="0"/>
              <a:t>(1835) :</a:t>
            </a:r>
          </a:p>
          <a:p>
            <a:pPr marL="0" indent="0">
              <a:buNone/>
            </a:pPr>
            <a:r>
              <a:rPr lang="en-US" dirty="0" smtClean="0"/>
              <a:t>&gt;ADOPTION OF DEFINITE EDUCATIONAL POLICY  : TO IMPART  KNOWLEDGE OF </a:t>
            </a:r>
            <a:r>
              <a:rPr lang="en-US" b="1" dirty="0" smtClean="0">
                <a:solidFill>
                  <a:srgbClr val="FFC000"/>
                </a:solidFill>
              </a:rPr>
              <a:t>WESTERN SCIENCE,PHILOSOPHY AND LITERATURE </a:t>
            </a:r>
            <a:r>
              <a:rPr lang="en-US" b="1" dirty="0" smtClean="0"/>
              <a:t>THROUGH THE MEDIUM OF </a:t>
            </a:r>
            <a:r>
              <a:rPr lang="en-US" b="1" dirty="0" smtClean="0">
                <a:solidFill>
                  <a:srgbClr val="FFC000"/>
                </a:solidFill>
              </a:rPr>
              <a:t>ENGLISH LANGUAGE</a:t>
            </a:r>
          </a:p>
          <a:p>
            <a:pPr marL="0" indent="0">
              <a:buNone/>
            </a:pPr>
            <a:r>
              <a:rPr lang="en-US" b="1" dirty="0" smtClean="0"/>
              <a:t>&gt;INSTITUTIONS OF ORIENTAL LEARNING WERE NOT CLOSED BUT NOT MUCH DEMAND FOR ORIENTAL EDUCATION.</a:t>
            </a:r>
            <a:endParaRPr lang="en-US" b="1" dirty="0"/>
          </a:p>
        </p:txBody>
      </p:sp>
    </p:spTree>
    <p:extLst>
      <p:ext uri="{BB962C8B-B14F-4D97-AF65-F5344CB8AC3E}">
        <p14:creationId xmlns:p14="http://schemas.microsoft.com/office/powerpoint/2010/main" val="1889936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TRAINING OF TEACHERS </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t>THE TRAINING OF TEACHERS IN NORMAL SCHOOLS</a:t>
            </a:r>
          </a:p>
          <a:p>
            <a:r>
              <a:rPr lang="en-US" dirty="0" smtClean="0"/>
              <a:t>THE ESTABLISHMENT OF NORMAL SCHOOLS IN EACH OF THE PROVINCES</a:t>
            </a:r>
          </a:p>
          <a:p>
            <a:r>
              <a:rPr lang="en-US" dirty="0" smtClean="0"/>
              <a:t>SEPARATE  TRAINING SCHOOLS FOR PRIMARY AND SECONDARY SCHOOL TEACHERS</a:t>
            </a:r>
          </a:p>
          <a:p>
            <a:r>
              <a:rPr lang="en-US" dirty="0" smtClean="0"/>
              <a:t>TRAINING SCHOOLS FOR TEACHERS OF ENGINEERING, MEDICINE AND LAW</a:t>
            </a:r>
          </a:p>
          <a:p>
            <a:r>
              <a:rPr lang="en-US" dirty="0" smtClean="0"/>
              <a:t>THE PROVISION OF SCHOLARSHIPS TO THE  STUDENT TEACHERS DURING THEIR TRAINING PERIOD</a:t>
            </a:r>
          </a:p>
          <a:p>
            <a:r>
              <a:rPr lang="en-US" dirty="0" smtClean="0"/>
              <a:t>MAKING TEACHING AN ATTRACTIVE PROFESSION</a:t>
            </a:r>
          </a:p>
          <a:p>
            <a:r>
              <a:rPr lang="en-US" dirty="0" smtClean="0"/>
              <a:t>GIVING QUALIFIED TEACHERS BETTER PAY SCALES</a:t>
            </a:r>
          </a:p>
          <a:p>
            <a:endParaRPr lang="en-US" dirty="0"/>
          </a:p>
        </p:txBody>
      </p:sp>
    </p:spTree>
    <p:extLst>
      <p:ext uri="{BB962C8B-B14F-4D97-AF65-F5344CB8AC3E}">
        <p14:creationId xmlns:p14="http://schemas.microsoft.com/office/powerpoint/2010/main" val="2850371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FFFF00"/>
                </a:solidFill>
              </a:rPr>
              <a:t>GRANT-IN-AID SYSTEM</a:t>
            </a:r>
            <a:endParaRPr lang="en-US" sz="4000" b="1" dirty="0">
              <a:solidFill>
                <a:srgbClr val="FFFF00"/>
              </a:solidFill>
            </a:endParaRPr>
          </a:p>
        </p:txBody>
      </p:sp>
      <p:sp>
        <p:nvSpPr>
          <p:cNvPr id="3" name="Content Placeholder 2"/>
          <p:cNvSpPr>
            <a:spLocks noGrp="1"/>
          </p:cNvSpPr>
          <p:nvPr>
            <p:ph idx="1"/>
          </p:nvPr>
        </p:nvSpPr>
        <p:spPr>
          <a:xfrm>
            <a:off x="677333" y="2160589"/>
            <a:ext cx="9393945" cy="4304605"/>
          </a:xfrm>
        </p:spPr>
        <p:txBody>
          <a:bodyPr>
            <a:normAutofit/>
          </a:bodyPr>
          <a:lstStyle/>
          <a:p>
            <a:r>
              <a:rPr lang="en-US" dirty="0" smtClean="0"/>
              <a:t>THE DESPATCH SUGGESTED THE SANCTION OF THE GRANT-IN-AID TO PRIVATE SCHOOLS.</a:t>
            </a:r>
          </a:p>
          <a:p>
            <a:r>
              <a:rPr lang="en-US" dirty="0" smtClean="0"/>
              <a:t>LAID DOWN </a:t>
            </a:r>
            <a:r>
              <a:rPr lang="en-US" b="1" dirty="0" smtClean="0">
                <a:solidFill>
                  <a:srgbClr val="FFFF00"/>
                </a:solidFill>
              </a:rPr>
              <a:t>CERTAIN CONDITIONS </a:t>
            </a:r>
            <a:r>
              <a:rPr lang="en-US" dirty="0" smtClean="0"/>
              <a:t>FOR THIS AID : </a:t>
            </a:r>
            <a:r>
              <a:rPr lang="en-US" dirty="0"/>
              <a:t>THE SCHOOLS </a:t>
            </a:r>
            <a:endParaRPr lang="en-US" dirty="0" smtClean="0"/>
          </a:p>
          <a:p>
            <a:pPr marL="0" indent="0" algn="ctr">
              <a:buNone/>
            </a:pPr>
            <a:r>
              <a:rPr lang="en-US" dirty="0"/>
              <a:t> </a:t>
            </a:r>
            <a:r>
              <a:rPr lang="en-US" dirty="0" smtClean="0"/>
              <a:t>   1</a:t>
            </a:r>
            <a:r>
              <a:rPr lang="en-US" b="1" dirty="0" smtClean="0">
                <a:solidFill>
                  <a:schemeClr val="accent5">
                    <a:lumMod val="40000"/>
                    <a:lumOff val="60000"/>
                  </a:schemeClr>
                </a:solidFill>
              </a:rPr>
              <a:t>) MUST PROVIDE A GOOD SECULAR EDUCATION</a:t>
            </a:r>
          </a:p>
          <a:p>
            <a:pPr marL="0" indent="0" algn="ctr">
              <a:buNone/>
            </a:pPr>
            <a:r>
              <a:rPr lang="en-US" dirty="0"/>
              <a:t> </a:t>
            </a:r>
            <a:r>
              <a:rPr lang="en-US" dirty="0" smtClean="0"/>
              <a:t>   2) </a:t>
            </a:r>
            <a:r>
              <a:rPr lang="en-US" b="1" dirty="0" smtClean="0">
                <a:solidFill>
                  <a:srgbClr val="00B0F0"/>
                </a:solidFill>
              </a:rPr>
              <a:t>POSSESS GOOD LOCAL MANAGEMENT</a:t>
            </a:r>
          </a:p>
          <a:p>
            <a:pPr marL="0" indent="0" algn="ctr">
              <a:buNone/>
            </a:pPr>
            <a:r>
              <a:rPr lang="en-US" dirty="0"/>
              <a:t> </a:t>
            </a:r>
            <a:r>
              <a:rPr lang="en-US" dirty="0" smtClean="0"/>
              <a:t>   3) </a:t>
            </a:r>
            <a:r>
              <a:rPr lang="en-US" b="1" dirty="0" smtClean="0">
                <a:solidFill>
                  <a:schemeClr val="accent3">
                    <a:lumMod val="60000"/>
                    <a:lumOff val="40000"/>
                  </a:schemeClr>
                </a:solidFill>
              </a:rPr>
              <a:t>AGREE TO SUBMIT TO INSPECTION BY GOVERNMENT OFFICERS AND ALSO TO ANY OTHER CONDITIONS WHICH MAY BE PRESCRIBED</a:t>
            </a:r>
          </a:p>
          <a:p>
            <a:pPr marL="0" indent="0" algn="ctr">
              <a:buNone/>
            </a:pPr>
            <a:r>
              <a:rPr lang="en-US" dirty="0"/>
              <a:t> </a:t>
            </a:r>
            <a:r>
              <a:rPr lang="en-US" dirty="0" smtClean="0"/>
              <a:t>   4) </a:t>
            </a:r>
            <a:r>
              <a:rPr lang="en-US" b="1" dirty="0" smtClean="0">
                <a:solidFill>
                  <a:schemeClr val="accent2">
                    <a:lumMod val="60000"/>
                    <a:lumOff val="40000"/>
                  </a:schemeClr>
                </a:solidFill>
              </a:rPr>
              <a:t>CHARGE A NOMINAL FEE FROM THE STUDENTS</a:t>
            </a:r>
          </a:p>
        </p:txBody>
      </p:sp>
    </p:spTree>
    <p:extLst>
      <p:ext uri="{BB962C8B-B14F-4D97-AF65-F5344CB8AC3E}">
        <p14:creationId xmlns:p14="http://schemas.microsoft.com/office/powerpoint/2010/main" val="3077771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CONT…</a:t>
            </a:r>
            <a:endParaRPr lang="en-US" dirty="0">
              <a:solidFill>
                <a:srgbClr val="92D050"/>
              </a:solidFill>
            </a:endParaRPr>
          </a:p>
        </p:txBody>
      </p:sp>
      <p:sp>
        <p:nvSpPr>
          <p:cNvPr id="3" name="Content Placeholder 2"/>
          <p:cNvSpPr>
            <a:spLocks noGrp="1"/>
          </p:cNvSpPr>
          <p:nvPr>
            <p:ph idx="1"/>
          </p:nvPr>
        </p:nvSpPr>
        <p:spPr/>
        <p:txBody>
          <a:bodyPr/>
          <a:lstStyle/>
          <a:p>
            <a:r>
              <a:rPr lang="en-US" b="1" dirty="0">
                <a:solidFill>
                  <a:schemeClr val="tx1"/>
                </a:solidFill>
              </a:rPr>
              <a:t>GRANTS WERE GIVEN TO THE SCHOOLS </a:t>
            </a:r>
            <a:r>
              <a:rPr lang="en-US" b="1" dirty="0" smtClean="0">
                <a:solidFill>
                  <a:schemeClr val="tx1"/>
                </a:solidFill>
              </a:rPr>
              <a:t>TO—</a:t>
            </a:r>
          </a:p>
          <a:p>
            <a:pPr marL="0" indent="0">
              <a:buNone/>
            </a:pPr>
            <a:endParaRPr lang="en-US" b="1" dirty="0" smtClean="0">
              <a:solidFill>
                <a:schemeClr val="tx1"/>
              </a:solidFill>
            </a:endParaRPr>
          </a:p>
          <a:p>
            <a:pPr algn="ctr">
              <a:buFont typeface="Wingdings" panose="05000000000000000000" pitchFamily="2" charset="2"/>
              <a:buChar char="q"/>
            </a:pPr>
            <a:r>
              <a:rPr lang="en-US" b="1" dirty="0" smtClean="0">
                <a:solidFill>
                  <a:schemeClr val="tx1"/>
                </a:solidFill>
              </a:rPr>
              <a:t>INCREASE THE SALARY OF TEACHERS</a:t>
            </a:r>
          </a:p>
          <a:p>
            <a:pPr algn="ctr">
              <a:buFont typeface="Wingdings" panose="05000000000000000000" pitchFamily="2" charset="2"/>
              <a:buChar char="q"/>
            </a:pPr>
            <a:r>
              <a:rPr lang="en-US" b="1" dirty="0" smtClean="0">
                <a:solidFill>
                  <a:schemeClr val="tx1"/>
                </a:solidFill>
              </a:rPr>
              <a:t>CONSTRUCTION OF SCHOOL BUILDING</a:t>
            </a:r>
          </a:p>
          <a:p>
            <a:pPr algn="ctr">
              <a:buFont typeface="Wingdings" panose="05000000000000000000" pitchFamily="2" charset="2"/>
              <a:buChar char="q"/>
            </a:pPr>
            <a:r>
              <a:rPr lang="en-US" b="1" dirty="0" smtClean="0">
                <a:solidFill>
                  <a:schemeClr val="tx1"/>
                </a:solidFill>
              </a:rPr>
              <a:t>GRANTING SCHOLARSHIPS TO STUDENTS</a:t>
            </a:r>
          </a:p>
          <a:p>
            <a:pPr algn="ctr">
              <a:buFont typeface="Wingdings" panose="05000000000000000000" pitchFamily="2" charset="2"/>
              <a:buChar char="q"/>
            </a:pPr>
            <a:r>
              <a:rPr lang="en-US" b="1" dirty="0" smtClean="0">
                <a:solidFill>
                  <a:schemeClr val="tx1"/>
                </a:solidFill>
              </a:rPr>
              <a:t>IMPROVING CONDITION OF LITERARIES</a:t>
            </a:r>
          </a:p>
          <a:p>
            <a:pPr algn="ctr">
              <a:buFont typeface="Wingdings" panose="05000000000000000000" pitchFamily="2" charset="2"/>
              <a:buChar char="q"/>
            </a:pPr>
            <a:r>
              <a:rPr lang="en-US" b="1" dirty="0" smtClean="0">
                <a:solidFill>
                  <a:schemeClr val="tx1"/>
                </a:solidFill>
              </a:rPr>
              <a:t>OPENING OF SCIENCE DEPARTMENT</a:t>
            </a:r>
          </a:p>
          <a:p>
            <a:pPr>
              <a:buFont typeface="Wingdings" panose="05000000000000000000" pitchFamily="2" charset="2"/>
              <a:buChar char="Ø"/>
            </a:pPr>
            <a:endParaRPr lang="en-US" b="1" dirty="0">
              <a:solidFill>
                <a:schemeClr val="tx1"/>
              </a:solidFill>
            </a:endParaRPr>
          </a:p>
          <a:p>
            <a:pPr>
              <a:buFont typeface="Wingdings" panose="05000000000000000000" pitchFamily="2" charset="2"/>
              <a:buChar char="Ø"/>
            </a:pPr>
            <a:r>
              <a:rPr lang="en-US" smtClean="0">
                <a:solidFill>
                  <a:schemeClr val="tx1"/>
                </a:solidFill>
              </a:rPr>
              <a:t>ANY RELIGIOUS </a:t>
            </a:r>
            <a:r>
              <a:rPr lang="en-US" dirty="0" smtClean="0">
                <a:solidFill>
                  <a:schemeClr val="tx1"/>
                </a:solidFill>
              </a:rPr>
              <a:t>INSTRUCTION IN ANY SCHOOL SHOULD BE IGNORED BY THE INSPECTORS</a:t>
            </a:r>
            <a:endParaRPr lang="en-US" dirty="0">
              <a:solidFill>
                <a:schemeClr val="tx1"/>
              </a:solidFill>
            </a:endParaRPr>
          </a:p>
        </p:txBody>
      </p:sp>
    </p:spTree>
    <p:extLst>
      <p:ext uri="{BB962C8B-B14F-4D97-AF65-F5344CB8AC3E}">
        <p14:creationId xmlns:p14="http://schemas.microsoft.com/office/powerpoint/2010/main" val="627240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 EVALUATION :</a:t>
            </a:r>
            <a:br>
              <a:rPr lang="en-US" b="1" dirty="0" smtClean="0">
                <a:solidFill>
                  <a:srgbClr val="FFFF00"/>
                </a:solidFill>
              </a:rPr>
            </a:br>
            <a:r>
              <a:rPr lang="en-US" b="1" u="sng" dirty="0" smtClean="0">
                <a:solidFill>
                  <a:schemeClr val="accent2">
                    <a:lumMod val="40000"/>
                    <a:lumOff val="60000"/>
                  </a:schemeClr>
                </a:solidFill>
              </a:rPr>
              <a:t>                                  </a:t>
            </a:r>
            <a:r>
              <a:rPr lang="en-US" sz="3200" b="1" u="sng" dirty="0" smtClean="0">
                <a:solidFill>
                  <a:schemeClr val="accent2">
                    <a:lumMod val="40000"/>
                    <a:lumOff val="60000"/>
                  </a:schemeClr>
                </a:solidFill>
              </a:rPr>
              <a:t>IMPORTANCE </a:t>
            </a:r>
            <a:endParaRPr lang="en-US" sz="3200" b="1" u="sng" dirty="0">
              <a:solidFill>
                <a:schemeClr val="accent2">
                  <a:lumMod val="40000"/>
                  <a:lumOff val="60000"/>
                </a:schemeClr>
              </a:solidFill>
            </a:endParaRPr>
          </a:p>
        </p:txBody>
      </p:sp>
      <p:sp>
        <p:nvSpPr>
          <p:cNvPr id="3" name="Content Placeholder 2"/>
          <p:cNvSpPr>
            <a:spLocks noGrp="1"/>
          </p:cNvSpPr>
          <p:nvPr>
            <p:ph idx="1"/>
          </p:nvPr>
        </p:nvSpPr>
        <p:spPr>
          <a:xfrm>
            <a:off x="677333" y="2160589"/>
            <a:ext cx="10282587" cy="4394757"/>
          </a:xfrm>
        </p:spPr>
        <p:txBody>
          <a:bodyPr>
            <a:normAutofit/>
          </a:bodyPr>
          <a:lstStyle/>
          <a:p>
            <a:r>
              <a:rPr lang="en-US" sz="2000" b="1" dirty="0" smtClean="0">
                <a:solidFill>
                  <a:schemeClr val="tx1"/>
                </a:solidFill>
              </a:rPr>
              <a:t>IMMEDIATE EFFECT OF THE </a:t>
            </a:r>
            <a:r>
              <a:rPr lang="en-US" sz="2000" b="1" dirty="0">
                <a:solidFill>
                  <a:schemeClr val="tx1"/>
                </a:solidFill>
              </a:rPr>
              <a:t>RECOMMENDATIONS</a:t>
            </a:r>
            <a:r>
              <a:rPr lang="en-US" sz="2000" b="1" dirty="0" smtClean="0">
                <a:solidFill>
                  <a:schemeClr val="tx1"/>
                </a:solidFill>
              </a:rPr>
              <a:t> :</a:t>
            </a:r>
          </a:p>
          <a:p>
            <a:pPr>
              <a:buFont typeface="Wingdings" panose="05000000000000000000" pitchFamily="2" charset="2"/>
              <a:buChar char="v"/>
            </a:pPr>
            <a:r>
              <a:rPr lang="en-US" sz="2000" b="1" dirty="0" smtClean="0">
                <a:solidFill>
                  <a:schemeClr val="tx1"/>
                </a:solidFill>
              </a:rPr>
              <a:t>THE CREATION OF THE DEPARTMENT OF EDUCATION IN EACH OF THE FIVE PROVINCES UNDER BRITISH JURISDICTION</a:t>
            </a:r>
          </a:p>
          <a:p>
            <a:pPr>
              <a:buFont typeface="Wingdings" panose="05000000000000000000" pitchFamily="2" charset="2"/>
              <a:buChar char="v"/>
            </a:pPr>
            <a:r>
              <a:rPr lang="en-US" sz="2000" b="1" dirty="0" smtClean="0">
                <a:solidFill>
                  <a:schemeClr val="tx1"/>
                </a:solidFill>
              </a:rPr>
              <a:t>SETTING UP THE THREE UNIVERSITIES IN CALCUTTA,BOMBAY AND MADRAS IN 1857 AS WELL AS THE UNIV.OF PUNJAB IN 1882 AND UNIV. OF ALLAHABAD IN 1887</a:t>
            </a:r>
          </a:p>
          <a:p>
            <a:pPr>
              <a:buFont typeface="Wingdings" panose="05000000000000000000" pitchFamily="2" charset="2"/>
              <a:buChar char="v"/>
            </a:pPr>
            <a:r>
              <a:rPr lang="en-US" sz="2000" b="1" dirty="0" smtClean="0">
                <a:solidFill>
                  <a:schemeClr val="tx1"/>
                </a:solidFill>
              </a:rPr>
              <a:t>THE SPREAD OF SECONDARY EDUCATION  AND TO A LESSER EXTENT THE PRIMARY EDUCATION</a:t>
            </a:r>
          </a:p>
          <a:p>
            <a:pPr>
              <a:buFont typeface="Wingdings" panose="05000000000000000000" pitchFamily="2" charset="2"/>
              <a:buChar char="v"/>
            </a:pPr>
            <a:r>
              <a:rPr lang="en-US" sz="2000" b="1" dirty="0" smtClean="0">
                <a:solidFill>
                  <a:schemeClr val="tx1"/>
                </a:solidFill>
              </a:rPr>
              <a:t>THE SYSTEM OF GRANT-IN-AID</a:t>
            </a:r>
          </a:p>
          <a:p>
            <a:pPr>
              <a:buFont typeface="Wingdings" panose="05000000000000000000" pitchFamily="2" charset="2"/>
              <a:buChar char="v"/>
            </a:pPr>
            <a:r>
              <a:rPr lang="en-US" sz="2000" b="1" dirty="0" smtClean="0">
                <a:solidFill>
                  <a:schemeClr val="tx1"/>
                </a:solidFill>
              </a:rPr>
              <a:t>ESTABLISHMENT OF NORMAL SCHOOLS FOR THE TRAINING OF TEACHERS</a:t>
            </a:r>
          </a:p>
          <a:p>
            <a:pPr>
              <a:buFont typeface="Wingdings" panose="05000000000000000000" pitchFamily="2" charset="2"/>
              <a:buChar char="v"/>
            </a:pPr>
            <a:r>
              <a:rPr lang="en-US" sz="2000" b="1" dirty="0" smtClean="0">
                <a:solidFill>
                  <a:schemeClr val="tx1"/>
                </a:solidFill>
              </a:rPr>
              <a:t>SECULAR EDUCATION WHICH IS STILL BEING FOLLOWED IN INDIA</a:t>
            </a:r>
          </a:p>
          <a:p>
            <a:pPr>
              <a:buFont typeface="Wingdings" panose="05000000000000000000" pitchFamily="2" charset="2"/>
              <a:buChar char="v"/>
            </a:pPr>
            <a:endParaRPr lang="en-US" sz="2000" b="1" dirty="0">
              <a:solidFill>
                <a:schemeClr val="accent2">
                  <a:lumMod val="40000"/>
                  <a:lumOff val="60000"/>
                </a:schemeClr>
              </a:solidFill>
            </a:endParaRPr>
          </a:p>
        </p:txBody>
      </p:sp>
    </p:spTree>
    <p:extLst>
      <p:ext uri="{BB962C8B-B14F-4D97-AF65-F5344CB8AC3E}">
        <p14:creationId xmlns:p14="http://schemas.microsoft.com/office/powerpoint/2010/main" val="3652317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smtClean="0"/>
              <a:t>A NUMBER OF RECOMMENDATIONS OF GREAT IMPORTANCE WERE EITHER </a:t>
            </a:r>
            <a:r>
              <a:rPr lang="en-US" b="1" dirty="0" smtClean="0">
                <a:solidFill>
                  <a:srgbClr val="FFFF00"/>
                </a:solidFill>
              </a:rPr>
              <a:t>NOT IMPLEMENTED OR DONE IN A VERY MUTILATED FORM :</a:t>
            </a:r>
          </a:p>
          <a:p>
            <a:pPr marL="0" indent="0">
              <a:buNone/>
            </a:pPr>
            <a:endParaRPr lang="en-US" b="1" dirty="0" smtClean="0">
              <a:solidFill>
                <a:srgbClr val="FFFF00"/>
              </a:solidFill>
            </a:endParaRPr>
          </a:p>
          <a:p>
            <a:pPr>
              <a:buFont typeface="Wingdings" panose="05000000000000000000" pitchFamily="2" charset="2"/>
              <a:buChar char="q"/>
            </a:pPr>
            <a:r>
              <a:rPr lang="en-US" b="1" dirty="0" smtClean="0">
                <a:solidFill>
                  <a:schemeClr val="tx1"/>
                </a:solidFill>
              </a:rPr>
              <a:t>PROMOTING INDIAN LANGUAGES REMAINED A PIOUS WISH</a:t>
            </a:r>
          </a:p>
          <a:p>
            <a:pPr>
              <a:buFont typeface="Wingdings" panose="05000000000000000000" pitchFamily="2" charset="2"/>
              <a:buChar char="q"/>
            </a:pPr>
            <a:r>
              <a:rPr lang="en-US" b="1" dirty="0" smtClean="0">
                <a:solidFill>
                  <a:schemeClr val="tx1"/>
                </a:solidFill>
              </a:rPr>
              <a:t>THE VERNACULAR CONTNUED TO BE NEGLECTED</a:t>
            </a:r>
          </a:p>
          <a:p>
            <a:pPr>
              <a:buFont typeface="Wingdings" panose="05000000000000000000" pitchFamily="2" charset="2"/>
              <a:buChar char="q"/>
            </a:pPr>
            <a:r>
              <a:rPr lang="en-US" b="1" dirty="0" smtClean="0">
                <a:solidFill>
                  <a:schemeClr val="tx1"/>
                </a:solidFill>
              </a:rPr>
              <a:t>VOCATIONAL EDUCATION CONTINUED TO BE NEGLECTED</a:t>
            </a:r>
          </a:p>
          <a:p>
            <a:pPr>
              <a:buFont typeface="Wingdings" panose="05000000000000000000" pitchFamily="2" charset="2"/>
              <a:buChar char="q"/>
            </a:pPr>
            <a:r>
              <a:rPr lang="en-US" b="1" dirty="0" smtClean="0">
                <a:solidFill>
                  <a:schemeClr val="tx1"/>
                </a:solidFill>
              </a:rPr>
              <a:t>NO PROVISSION WAS MADE FOR EDUCATING THE MASSES </a:t>
            </a:r>
          </a:p>
          <a:p>
            <a:pPr>
              <a:buFont typeface="Wingdings" panose="05000000000000000000" pitchFamily="2" charset="2"/>
              <a:buChar char="q"/>
            </a:pPr>
            <a:r>
              <a:rPr lang="en-US" b="1" dirty="0" smtClean="0">
                <a:solidFill>
                  <a:schemeClr val="tx1"/>
                </a:solidFill>
              </a:rPr>
              <a:t>HIGH SCHOOLS IMPARTING EDUCATION THROUGH THE VERNACULAR NOT ESTABLISHED</a:t>
            </a:r>
          </a:p>
          <a:p>
            <a:pPr>
              <a:buFont typeface="Wingdings" panose="05000000000000000000" pitchFamily="2" charset="2"/>
              <a:buChar char="q"/>
            </a:pPr>
            <a:endParaRPr lang="en-US" b="1" dirty="0" smtClean="0">
              <a:solidFill>
                <a:schemeClr val="tx1"/>
              </a:solidFill>
            </a:endParaRPr>
          </a:p>
          <a:p>
            <a:endParaRPr lang="en-US" b="1" dirty="0"/>
          </a:p>
        </p:txBody>
      </p:sp>
    </p:spTree>
    <p:extLst>
      <p:ext uri="{BB962C8B-B14F-4D97-AF65-F5344CB8AC3E}">
        <p14:creationId xmlns:p14="http://schemas.microsoft.com/office/powerpoint/2010/main" val="2428633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5">
                    <a:lumMod val="20000"/>
                    <a:lumOff val="80000"/>
                  </a:schemeClr>
                </a:solidFill>
              </a:rPr>
              <a:t>WAS IT THE MAGNA CHARTA???</a:t>
            </a:r>
            <a:endParaRPr lang="en-US" b="1" dirty="0">
              <a:solidFill>
                <a:schemeClr val="accent5">
                  <a:lumMod val="20000"/>
                  <a:lumOff val="80000"/>
                </a:schemeClr>
              </a:solidFill>
            </a:endParaRPr>
          </a:p>
        </p:txBody>
      </p:sp>
      <p:sp>
        <p:nvSpPr>
          <p:cNvPr id="3" name="Content Placeholder 2"/>
          <p:cNvSpPr>
            <a:spLocks noGrp="1"/>
          </p:cNvSpPr>
          <p:nvPr>
            <p:ph idx="1"/>
          </p:nvPr>
        </p:nvSpPr>
        <p:spPr>
          <a:xfrm>
            <a:off x="677334" y="2057558"/>
            <a:ext cx="8596668" cy="3880773"/>
          </a:xfrm>
        </p:spPr>
        <p:txBody>
          <a:bodyPr>
            <a:normAutofit/>
          </a:bodyPr>
          <a:lstStyle/>
          <a:p>
            <a:r>
              <a:rPr lang="en-US" dirty="0" smtClean="0"/>
              <a:t>JAMES PRAISED THIS DESPATCH SAYING , </a:t>
            </a:r>
            <a:r>
              <a:rPr lang="en-US" b="1" dirty="0" smtClean="0">
                <a:solidFill>
                  <a:srgbClr val="FFC000"/>
                </a:solidFill>
              </a:rPr>
              <a:t>“ IT WAS THE MAGNA CHARTA OF ENGLISH EDUCATION IN INDIA “</a:t>
            </a:r>
          </a:p>
          <a:p>
            <a:endParaRPr lang="en-US" b="1" dirty="0" smtClean="0">
              <a:solidFill>
                <a:srgbClr val="FFC000"/>
              </a:solidFill>
            </a:endParaRPr>
          </a:p>
          <a:p>
            <a:r>
              <a:rPr lang="en-US" b="1" dirty="0" smtClean="0">
                <a:solidFill>
                  <a:srgbClr val="00B0F0"/>
                </a:solidFill>
              </a:rPr>
              <a:t>MAGNA CARTA</a:t>
            </a:r>
            <a:r>
              <a:rPr lang="en-US" b="1" dirty="0" smtClean="0">
                <a:solidFill>
                  <a:schemeClr val="tx1"/>
                </a:solidFill>
              </a:rPr>
              <a:t> : THE MAGNA CARTA (LATIN FOR “GREAT CHARTER”) WAS A DOCUMENT THAT GAVE CERTAIN RIGHTS TO THE ENGLISH PEOPLE. KING JOHN OF ENGLAND AGREED TO IT ON JUNE 15, 1215. THE MAGNA CARTA STATED THAT  THE KING MUST FOLLOW THE LAW . HE COULD NOT SIMPLY RULE AS HE WISHED</a:t>
            </a:r>
          </a:p>
        </p:txBody>
      </p:sp>
    </p:spTree>
    <p:extLst>
      <p:ext uri="{BB962C8B-B14F-4D97-AF65-F5344CB8AC3E}">
        <p14:creationId xmlns:p14="http://schemas.microsoft.com/office/powerpoint/2010/main" val="3642979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a:t>
            </a:r>
            <a:endParaRPr lang="en-US" dirty="0">
              <a:solidFill>
                <a:srgbClr val="FFFF00"/>
              </a:solidFill>
            </a:endParaRPr>
          </a:p>
        </p:txBody>
      </p:sp>
      <p:sp>
        <p:nvSpPr>
          <p:cNvPr id="3" name="Content Placeholder 2"/>
          <p:cNvSpPr>
            <a:spLocks noGrp="1"/>
          </p:cNvSpPr>
          <p:nvPr>
            <p:ph idx="1"/>
          </p:nvPr>
        </p:nvSpPr>
        <p:spPr>
          <a:xfrm>
            <a:off x="677334" y="2160589"/>
            <a:ext cx="9767432" cy="4034149"/>
          </a:xfrm>
        </p:spPr>
        <p:txBody>
          <a:bodyPr/>
          <a:lstStyle/>
          <a:p>
            <a:r>
              <a:rPr lang="en-US" b="1" dirty="0">
                <a:solidFill>
                  <a:schemeClr val="tx1"/>
                </a:solidFill>
              </a:rPr>
              <a:t> NO DOUBT THIS DESPATCH CONTRIBUTED MUCH TOWARDS THE EVOLUTION OF A GOOD EDUCATIONAL SYSTEM IN INDIA IN THE PAST  AND PRESENT.</a:t>
            </a:r>
          </a:p>
          <a:p>
            <a:r>
              <a:rPr lang="en-US" b="1" dirty="0">
                <a:solidFill>
                  <a:schemeClr val="tx1"/>
                </a:solidFill>
              </a:rPr>
              <a:t>BUT STILL </a:t>
            </a:r>
            <a:r>
              <a:rPr lang="en-US" b="1" dirty="0">
                <a:solidFill>
                  <a:srgbClr val="FFFF00"/>
                </a:solidFill>
              </a:rPr>
              <a:t>IT IS INCORRECT TO REFER TO IT AS AN EDUCATIONAL CHARTER </a:t>
            </a:r>
            <a:r>
              <a:rPr lang="en-US" b="1" dirty="0">
                <a:solidFill>
                  <a:schemeClr val="tx1"/>
                </a:solidFill>
              </a:rPr>
              <a:t>. THE REASONS ARE :  </a:t>
            </a:r>
            <a:endParaRPr lang="en-US" b="1" dirty="0" smtClean="0">
              <a:solidFill>
                <a:schemeClr val="tx1"/>
              </a:solidFill>
            </a:endParaRPr>
          </a:p>
          <a:p>
            <a:pPr>
              <a:buFont typeface="Wingdings" panose="05000000000000000000" pitchFamily="2" charset="2"/>
              <a:buChar char="q"/>
            </a:pPr>
            <a:r>
              <a:rPr lang="en-US" b="1" dirty="0" smtClean="0">
                <a:solidFill>
                  <a:schemeClr val="tx1"/>
                </a:solidFill>
              </a:rPr>
              <a:t> IT DOES NOT REFER TO UNIVERSAL LITERACY</a:t>
            </a:r>
          </a:p>
          <a:p>
            <a:pPr>
              <a:buFont typeface="Wingdings" panose="05000000000000000000" pitchFamily="2" charset="2"/>
              <a:buChar char="q"/>
            </a:pPr>
            <a:r>
              <a:rPr lang="en-US" b="1" dirty="0" smtClean="0">
                <a:solidFill>
                  <a:schemeClr val="tx1"/>
                </a:solidFill>
              </a:rPr>
              <a:t>IT DOES NOT RECOGNISE THE RESPONSIBILITY OF THE STATE TO EDUCATE ALL CHILDREN UNDER A CERTAIN AGE-LIMIT</a:t>
            </a:r>
          </a:p>
          <a:p>
            <a:pPr>
              <a:buFont typeface="Wingdings" panose="05000000000000000000" pitchFamily="2" charset="2"/>
              <a:buChar char="q"/>
            </a:pPr>
            <a:r>
              <a:rPr lang="en-US" b="1" dirty="0" smtClean="0">
                <a:solidFill>
                  <a:schemeClr val="tx1"/>
                </a:solidFill>
              </a:rPr>
              <a:t>IT DOES NOT MENTION THAT FOR THE DESERVING STUDENTS POVERTY WILL BE NO BAR TO EDUCATION</a:t>
            </a:r>
          </a:p>
          <a:p>
            <a:pPr>
              <a:buFont typeface="Wingdings" panose="05000000000000000000" pitchFamily="2" charset="2"/>
              <a:buChar char="q"/>
            </a:pPr>
            <a:r>
              <a:rPr lang="en-US" b="1" dirty="0" smtClean="0">
                <a:solidFill>
                  <a:schemeClr val="tx1"/>
                </a:solidFill>
              </a:rPr>
              <a:t>IT DOES NOT PROVIDE EDUCATION NECESSARY FOR THE PEOPLE OF A SELF-GOVERNING NATION</a:t>
            </a:r>
            <a:endParaRPr lang="en-US" dirty="0"/>
          </a:p>
        </p:txBody>
      </p:sp>
    </p:spTree>
    <p:extLst>
      <p:ext uri="{BB962C8B-B14F-4D97-AF65-F5344CB8AC3E}">
        <p14:creationId xmlns:p14="http://schemas.microsoft.com/office/powerpoint/2010/main" val="2027201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Good to know</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t>CHARLES WOOD :  Charles Wood was the President of the </a:t>
            </a:r>
            <a:r>
              <a:rPr lang="en-US" b="1" dirty="0" smtClean="0"/>
              <a:t>Board of Control</a:t>
            </a:r>
            <a:r>
              <a:rPr lang="en-US" dirty="0" smtClean="0"/>
              <a:t> (Introduced </a:t>
            </a:r>
            <a:r>
              <a:rPr lang="en-US" dirty="0" smtClean="0"/>
              <a:t>through</a:t>
            </a:r>
            <a:r>
              <a:rPr lang="en-US" dirty="0">
                <a:solidFill>
                  <a:schemeClr val="bg2"/>
                </a:solidFill>
              </a:rPr>
              <a:t> </a:t>
            </a:r>
            <a:r>
              <a:rPr lang="en-US" dirty="0" smtClean="0">
                <a:solidFill>
                  <a:srgbClr val="FFFF00"/>
                </a:solidFill>
              </a:rPr>
              <a:t>Pitt’s India Act ,1784</a:t>
            </a:r>
            <a:r>
              <a:rPr lang="en-US" dirty="0" smtClean="0">
                <a:solidFill>
                  <a:schemeClr val="tx1"/>
                </a:solidFill>
              </a:rPr>
              <a:t>)</a:t>
            </a:r>
            <a:r>
              <a:rPr lang="en-US" dirty="0" smtClean="0"/>
              <a:t>of </a:t>
            </a:r>
            <a:r>
              <a:rPr lang="en-US" dirty="0" smtClean="0"/>
              <a:t>English East India Company. He had also been the Secretary of the state of India. </a:t>
            </a:r>
          </a:p>
          <a:p>
            <a:r>
              <a:rPr lang="en-US" dirty="0"/>
              <a:t>DOWNWARD FILTRATION </a:t>
            </a:r>
            <a:r>
              <a:rPr lang="en-US" dirty="0" smtClean="0"/>
              <a:t>THEORY : To educate a few , belonging to the upper classes , in English . They would impart this knowledge to the masses  ,  through the medium of the </a:t>
            </a:r>
            <a:r>
              <a:rPr lang="en-US" dirty="0"/>
              <a:t>I</a:t>
            </a:r>
            <a:r>
              <a:rPr lang="en-US" dirty="0" smtClean="0"/>
              <a:t>ndian languages.</a:t>
            </a:r>
          </a:p>
          <a:p>
            <a:endParaRPr lang="en-US" dirty="0"/>
          </a:p>
        </p:txBody>
      </p:sp>
    </p:spTree>
    <p:extLst>
      <p:ext uri="{BB962C8B-B14F-4D97-AF65-F5344CB8AC3E}">
        <p14:creationId xmlns:p14="http://schemas.microsoft.com/office/powerpoint/2010/main" val="2441682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err="1" smtClean="0"/>
              <a:t>Sushil</a:t>
            </a:r>
            <a:r>
              <a:rPr lang="en-US" dirty="0" smtClean="0"/>
              <a:t> Roy, </a:t>
            </a:r>
            <a:r>
              <a:rPr lang="en-US" dirty="0" err="1" smtClean="0"/>
              <a:t>Bharatiya</a:t>
            </a:r>
            <a:r>
              <a:rPr lang="en-US" dirty="0" smtClean="0"/>
              <a:t> </a:t>
            </a:r>
            <a:r>
              <a:rPr lang="en-US" dirty="0" err="1" smtClean="0"/>
              <a:t>Shikkha</a:t>
            </a:r>
            <a:r>
              <a:rPr lang="en-US" dirty="0" smtClean="0"/>
              <a:t> o </a:t>
            </a:r>
            <a:r>
              <a:rPr lang="en-US" dirty="0" err="1" smtClean="0"/>
              <a:t>Shikkhar</a:t>
            </a:r>
            <a:r>
              <a:rPr lang="en-US" dirty="0" smtClean="0"/>
              <a:t> </a:t>
            </a:r>
            <a:r>
              <a:rPr lang="en-US" dirty="0" err="1" smtClean="0"/>
              <a:t>Bharatayan</a:t>
            </a:r>
            <a:endParaRPr lang="en-US" dirty="0" smtClean="0"/>
          </a:p>
          <a:p>
            <a:r>
              <a:rPr lang="en-US" dirty="0" smtClean="0"/>
              <a:t>Bhakti </a:t>
            </a:r>
            <a:r>
              <a:rPr lang="en-US" dirty="0" err="1" smtClean="0"/>
              <a:t>Bhushan</a:t>
            </a:r>
            <a:r>
              <a:rPr lang="en-US" dirty="0" smtClean="0"/>
              <a:t> Bhakta, </a:t>
            </a:r>
            <a:r>
              <a:rPr lang="en-US" dirty="0" err="1" smtClean="0"/>
              <a:t>Bharatiya</a:t>
            </a:r>
            <a:r>
              <a:rPr lang="en-US" dirty="0" smtClean="0"/>
              <a:t> </a:t>
            </a:r>
            <a:r>
              <a:rPr lang="en-US" dirty="0" err="1" smtClean="0"/>
              <a:t>Shikkhar</a:t>
            </a:r>
            <a:r>
              <a:rPr lang="en-US" dirty="0" smtClean="0"/>
              <a:t> </a:t>
            </a:r>
            <a:r>
              <a:rPr lang="en-US" dirty="0" err="1" smtClean="0"/>
              <a:t>Ruprekha</a:t>
            </a:r>
            <a:endParaRPr lang="en-US" dirty="0"/>
          </a:p>
          <a:p>
            <a:r>
              <a:rPr lang="en-US" dirty="0" smtClean="0"/>
              <a:t>KIDS.BRITANNICA.COM&gt;KIDS&gt;ARTICLE</a:t>
            </a:r>
          </a:p>
          <a:p>
            <a:r>
              <a:rPr lang="en-US" dirty="0" smtClean="0"/>
              <a:t>https://www. Slideshare.net</a:t>
            </a:r>
          </a:p>
          <a:p>
            <a:r>
              <a:rPr lang="en-US" dirty="0" smtClean="0"/>
              <a:t>https://slideplayer.com</a:t>
            </a:r>
            <a:endParaRPr lang="en-US" dirty="0"/>
          </a:p>
          <a:p>
            <a:endParaRPr lang="en-US" dirty="0"/>
          </a:p>
        </p:txBody>
      </p:sp>
    </p:spTree>
    <p:extLst>
      <p:ext uri="{BB962C8B-B14F-4D97-AF65-F5344CB8AC3E}">
        <p14:creationId xmlns:p14="http://schemas.microsoft.com/office/powerpoint/2010/main" val="2624676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7234" y="2717800"/>
            <a:ext cx="8596668" cy="1320800"/>
          </a:xfrm>
        </p:spPr>
        <p:txBody>
          <a:bodyPr/>
          <a:lstStyle/>
          <a:p>
            <a:pPr algn="ctr"/>
            <a:r>
              <a:rPr lang="en-US" dirty="0" smtClean="0"/>
              <a:t>THANK YOU</a:t>
            </a:r>
            <a:endParaRPr lang="en-IN" dirty="0"/>
          </a:p>
        </p:txBody>
      </p:sp>
    </p:spTree>
    <p:extLst>
      <p:ext uri="{BB962C8B-B14F-4D97-AF65-F5344CB8AC3E}">
        <p14:creationId xmlns:p14="http://schemas.microsoft.com/office/powerpoint/2010/main" val="91988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PROBLEMS AFTER MACAULAY’S MINUTE</a:t>
            </a:r>
            <a:endParaRPr lang="en-US" b="1" dirty="0"/>
          </a:p>
        </p:txBody>
      </p:sp>
      <p:sp>
        <p:nvSpPr>
          <p:cNvPr id="3" name="Content Placeholder 2"/>
          <p:cNvSpPr>
            <a:spLocks noGrp="1"/>
          </p:cNvSpPr>
          <p:nvPr>
            <p:ph idx="1"/>
          </p:nvPr>
        </p:nvSpPr>
        <p:spPr>
          <a:xfrm>
            <a:off x="1017431" y="2189408"/>
            <a:ext cx="9800823" cy="4134119"/>
          </a:xfrm>
        </p:spPr>
        <p:txBody>
          <a:bodyPr/>
          <a:lstStyle/>
          <a:p>
            <a:r>
              <a:rPr lang="en-US" dirty="0" smtClean="0">
                <a:solidFill>
                  <a:schemeClr val="accent5">
                    <a:lumMod val="60000"/>
                    <a:lumOff val="40000"/>
                  </a:schemeClr>
                </a:solidFill>
              </a:rPr>
              <a:t>STRESS ON </a:t>
            </a:r>
            <a:r>
              <a:rPr lang="en-US" b="1" dirty="0" smtClean="0">
                <a:solidFill>
                  <a:schemeClr val="accent5">
                    <a:lumMod val="60000"/>
                    <a:lumOff val="40000"/>
                  </a:schemeClr>
                </a:solidFill>
              </a:rPr>
              <a:t>SECONDARY AND HIGHER EDUCATION </a:t>
            </a:r>
            <a:r>
              <a:rPr lang="en-US" dirty="0" smtClean="0"/>
              <a:t>:</a:t>
            </a:r>
          </a:p>
          <a:p>
            <a:pPr marL="0" indent="0">
              <a:buNone/>
            </a:pPr>
            <a:r>
              <a:rPr lang="en-US" dirty="0"/>
              <a:t> </a:t>
            </a:r>
            <a:r>
              <a:rPr lang="en-US" dirty="0" smtClean="0"/>
              <a:t>                    &gt; EDUCATION WAS CONFINED TO MIDDLE AND UPPER CLASS</a:t>
            </a:r>
          </a:p>
          <a:p>
            <a:pPr marL="0" indent="0">
              <a:buNone/>
            </a:pPr>
            <a:r>
              <a:rPr lang="en-US" dirty="0"/>
              <a:t> </a:t>
            </a:r>
            <a:r>
              <a:rPr lang="en-US" dirty="0" smtClean="0"/>
              <a:t>                    &gt; FAILED TO PROVIDE EDUCATION TO COMMON PEOPLE</a:t>
            </a:r>
          </a:p>
          <a:p>
            <a:pPr marL="0" indent="0">
              <a:buNone/>
            </a:pPr>
            <a:r>
              <a:rPr lang="en-US" dirty="0"/>
              <a:t> </a:t>
            </a:r>
            <a:r>
              <a:rPr lang="en-US" dirty="0" smtClean="0"/>
              <a:t>                    &gt; DESTRUCTION OF INDIGENOUS SCHOOLS OF MASS EDUCATION</a:t>
            </a:r>
          </a:p>
          <a:p>
            <a:pPr marL="0" indent="0">
              <a:buNone/>
            </a:pPr>
            <a:endParaRPr lang="en-US" dirty="0" smtClean="0"/>
          </a:p>
          <a:p>
            <a:r>
              <a:rPr lang="en-US" dirty="0" smtClean="0"/>
              <a:t>ADOPTION OF THE </a:t>
            </a:r>
            <a:r>
              <a:rPr lang="en-US" b="1" dirty="0" smtClean="0">
                <a:solidFill>
                  <a:schemeClr val="accent5">
                    <a:lumMod val="60000"/>
                    <a:lumOff val="40000"/>
                  </a:schemeClr>
                </a:solidFill>
              </a:rPr>
              <a:t>DOWNWARD FILTRATION THEORY </a:t>
            </a:r>
            <a:r>
              <a:rPr lang="en-US" b="1" dirty="0" smtClean="0"/>
              <a:t>:</a:t>
            </a:r>
          </a:p>
          <a:p>
            <a:pPr marL="0" indent="0">
              <a:buNone/>
            </a:pPr>
            <a:r>
              <a:rPr lang="en-US" dirty="0" smtClean="0"/>
              <a:t>               &gt; EDUCATION DID NOT FILTER DOWN TO THE MASSES</a:t>
            </a:r>
          </a:p>
          <a:p>
            <a:pPr marL="0" indent="0">
              <a:buNone/>
            </a:pPr>
            <a:r>
              <a:rPr lang="en-US" dirty="0"/>
              <a:t> </a:t>
            </a:r>
            <a:r>
              <a:rPr lang="en-US" dirty="0" smtClean="0"/>
              <a:t>              &gt; INCREASED THE ILLITERACY RATE  TO NINETY  PERCENT OF THE TOTAL                      POPULATION</a:t>
            </a:r>
          </a:p>
          <a:p>
            <a:pPr marL="0" indent="0">
              <a:buNone/>
            </a:pPr>
            <a:endParaRPr lang="en-US" dirty="0" smtClean="0"/>
          </a:p>
          <a:p>
            <a:endParaRPr lang="en-US" dirty="0" smtClean="0"/>
          </a:p>
        </p:txBody>
      </p:sp>
    </p:spTree>
    <p:extLst>
      <p:ext uri="{BB962C8B-B14F-4D97-AF65-F5344CB8AC3E}">
        <p14:creationId xmlns:p14="http://schemas.microsoft.com/office/powerpoint/2010/main" val="1005844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PROBLEMS AFTER MACAULAY’S MINUTE</a:t>
            </a:r>
            <a:endParaRPr lang="en-US" dirty="0"/>
          </a:p>
        </p:txBody>
      </p:sp>
      <p:sp>
        <p:nvSpPr>
          <p:cNvPr id="3" name="Content Placeholder 2"/>
          <p:cNvSpPr>
            <a:spLocks noGrp="1"/>
          </p:cNvSpPr>
          <p:nvPr>
            <p:ph idx="1"/>
          </p:nvPr>
        </p:nvSpPr>
        <p:spPr>
          <a:xfrm>
            <a:off x="1202919" y="2011679"/>
            <a:ext cx="9784080" cy="4427757"/>
          </a:xfrm>
        </p:spPr>
        <p:txBody>
          <a:bodyPr>
            <a:normAutofit/>
          </a:bodyPr>
          <a:lstStyle/>
          <a:p>
            <a:pPr marL="0" indent="0">
              <a:buNone/>
            </a:pPr>
            <a:endParaRPr lang="en-US" dirty="0"/>
          </a:p>
          <a:p>
            <a:r>
              <a:rPr lang="en-US" b="1" dirty="0" smtClean="0"/>
              <a:t>ADOPTION </a:t>
            </a:r>
            <a:r>
              <a:rPr lang="en-US" b="1" dirty="0"/>
              <a:t>OF </a:t>
            </a:r>
            <a:r>
              <a:rPr lang="en-US" b="1" dirty="0">
                <a:solidFill>
                  <a:schemeClr val="accent5">
                    <a:lumMod val="60000"/>
                    <a:lumOff val="40000"/>
                  </a:schemeClr>
                </a:solidFill>
              </a:rPr>
              <a:t>ENGLISH </a:t>
            </a:r>
            <a:r>
              <a:rPr lang="en-US" b="1" dirty="0" smtClean="0">
                <a:solidFill>
                  <a:schemeClr val="accent5">
                    <a:lumMod val="60000"/>
                    <a:lumOff val="40000"/>
                  </a:schemeClr>
                </a:solidFill>
              </a:rPr>
              <a:t>IN STEAD </a:t>
            </a:r>
            <a:r>
              <a:rPr lang="en-US" b="1" dirty="0">
                <a:solidFill>
                  <a:schemeClr val="accent5">
                    <a:lumMod val="60000"/>
                    <a:lumOff val="40000"/>
                  </a:schemeClr>
                </a:solidFill>
              </a:rPr>
              <a:t>OF THE MOTHER TONGUE </a:t>
            </a:r>
            <a:r>
              <a:rPr lang="en-US" b="1" dirty="0"/>
              <a:t>AS MEDIUM : </a:t>
            </a:r>
          </a:p>
          <a:p>
            <a:pPr marL="0" indent="0">
              <a:buNone/>
            </a:pPr>
            <a:r>
              <a:rPr lang="en-US" dirty="0" smtClean="0"/>
              <a:t>          &gt; </a:t>
            </a:r>
            <a:r>
              <a:rPr lang="en-US" dirty="0"/>
              <a:t>EDUCATION BECAME MORE DIFFICULT FOR THE AVERAGE </a:t>
            </a:r>
            <a:r>
              <a:rPr lang="en-US" dirty="0" smtClean="0"/>
              <a:t>STUDENTS</a:t>
            </a:r>
          </a:p>
          <a:p>
            <a:pPr marL="0" indent="0">
              <a:buNone/>
            </a:pPr>
            <a:r>
              <a:rPr lang="en-US" dirty="0"/>
              <a:t> </a:t>
            </a:r>
            <a:r>
              <a:rPr lang="en-US" dirty="0" smtClean="0"/>
              <a:t>         &gt; DUE TO FAILURE IN EXAMS  MANY STUDENTS LEFT SCHOOL BEFORE  THE COMPLETION OF THEIR EDUCATION ( DROP OUT INCREASED)</a:t>
            </a:r>
          </a:p>
          <a:p>
            <a:pPr marL="0" indent="0">
              <a:buNone/>
            </a:pPr>
            <a:endParaRPr lang="en-US" dirty="0"/>
          </a:p>
          <a:p>
            <a:r>
              <a:rPr lang="en-US" dirty="0" smtClean="0">
                <a:solidFill>
                  <a:schemeClr val="accent5">
                    <a:lumMod val="60000"/>
                    <a:lumOff val="40000"/>
                  </a:schemeClr>
                </a:solidFill>
              </a:rPr>
              <a:t>CONTROVERSIES </a:t>
            </a:r>
            <a:r>
              <a:rPr lang="en-US" dirty="0" smtClean="0"/>
              <a:t>BETWEEN 1813 AND 1853 (OVER  OFFICIAL POLICY ON EDUCATION) : </a:t>
            </a:r>
          </a:p>
          <a:p>
            <a:pPr marL="0" indent="0">
              <a:buNone/>
            </a:pPr>
            <a:r>
              <a:rPr lang="en-US" dirty="0" smtClean="0"/>
              <a:t>              &gt; NECESSITY OF A </a:t>
            </a:r>
            <a:r>
              <a:rPr lang="en-US" dirty="0" smtClean="0">
                <a:solidFill>
                  <a:schemeClr val="accent3"/>
                </a:solidFill>
              </a:rPr>
              <a:t>THOROUGH AND COMPREHENSIVE REVIEW </a:t>
            </a:r>
            <a:r>
              <a:rPr lang="en-US" dirty="0" smtClean="0"/>
              <a:t>OF THE PAST AND ADOPTION OF A NEW POLICY FOR THE RECONSTRUCTION OF EDUCATION IN INDIA</a:t>
            </a:r>
          </a:p>
          <a:p>
            <a:pPr marL="0" indent="0">
              <a:buNone/>
            </a:pPr>
            <a:r>
              <a:rPr lang="en-US" dirty="0"/>
              <a:t> </a:t>
            </a:r>
            <a:r>
              <a:rPr lang="en-US" dirty="0" smtClean="0"/>
              <a:t>                                                          : </a:t>
            </a:r>
            <a:r>
              <a:rPr lang="en-US" dirty="0" smtClean="0">
                <a:solidFill>
                  <a:schemeClr val="accent3"/>
                </a:solidFill>
              </a:rPr>
              <a:t>EXECUTED BY WOOD’S DESPATCH</a:t>
            </a:r>
            <a:endParaRPr lang="en-US" dirty="0">
              <a:solidFill>
                <a:schemeClr val="accent3"/>
              </a:solidFill>
            </a:endParaRPr>
          </a:p>
        </p:txBody>
      </p:sp>
    </p:spTree>
    <p:extLst>
      <p:ext uri="{BB962C8B-B14F-4D97-AF65-F5344CB8AC3E}">
        <p14:creationId xmlns:p14="http://schemas.microsoft.com/office/powerpoint/2010/main" val="1588635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CONT…)</a:t>
            </a:r>
            <a:endParaRPr lang="en-US" dirty="0"/>
          </a:p>
        </p:txBody>
      </p:sp>
      <p:sp>
        <p:nvSpPr>
          <p:cNvPr id="3" name="Content Placeholder 2"/>
          <p:cNvSpPr>
            <a:spLocks noGrp="1"/>
          </p:cNvSpPr>
          <p:nvPr>
            <p:ph idx="1"/>
          </p:nvPr>
        </p:nvSpPr>
        <p:spPr/>
        <p:txBody>
          <a:bodyPr>
            <a:normAutofit/>
          </a:bodyPr>
          <a:lstStyle/>
          <a:p>
            <a:r>
              <a:rPr lang="en-US" dirty="0" smtClean="0"/>
              <a:t>THE CHARTER ACT OF EEIC HAD TO BE RENEWED AFTER EVERY 20 YEARS.</a:t>
            </a:r>
          </a:p>
          <a:p>
            <a:r>
              <a:rPr lang="en-US" dirty="0"/>
              <a:t> </a:t>
            </a:r>
            <a:r>
              <a:rPr lang="en-US" dirty="0" smtClean="0"/>
              <a:t>THE CHARTER ACT OF 1813 : ONE LAKH RUPEES </a:t>
            </a:r>
          </a:p>
          <a:p>
            <a:r>
              <a:rPr lang="en-US" dirty="0" smtClean="0"/>
              <a:t>THE CHARTER ACT OF 1833 : ONE MILLION RUPEES</a:t>
            </a:r>
          </a:p>
          <a:p>
            <a:pPr marL="0" indent="0">
              <a:buNone/>
            </a:pPr>
            <a:endParaRPr lang="en-US" dirty="0" smtClean="0"/>
          </a:p>
          <a:p>
            <a:r>
              <a:rPr lang="en-US" dirty="0" smtClean="0"/>
              <a:t>TIME FOR RENEWAL : </a:t>
            </a:r>
            <a:r>
              <a:rPr lang="en-US" b="1" dirty="0" smtClean="0">
                <a:solidFill>
                  <a:schemeClr val="accent5">
                    <a:lumMod val="60000"/>
                    <a:lumOff val="40000"/>
                  </a:schemeClr>
                </a:solidFill>
              </a:rPr>
              <a:t>THE CHARTER ACT OF 1853 </a:t>
            </a:r>
            <a:r>
              <a:rPr lang="en-US" dirty="0" smtClean="0"/>
              <a:t>: </a:t>
            </a:r>
          </a:p>
          <a:p>
            <a:pPr marL="0" indent="0">
              <a:buNone/>
            </a:pPr>
            <a:r>
              <a:rPr lang="en-US" dirty="0" smtClean="0"/>
              <a:t>               A </a:t>
            </a:r>
            <a:r>
              <a:rPr lang="en-US" b="1" dirty="0" smtClean="0">
                <a:solidFill>
                  <a:schemeClr val="accent3"/>
                </a:solidFill>
              </a:rPr>
              <a:t>SELECTION COMMITTEE OF THE BRITISH PARLIAMENT </a:t>
            </a:r>
            <a:r>
              <a:rPr lang="en-US" dirty="0" smtClean="0"/>
              <a:t>( HOUSE OF COMMONS)  WAS SET UP &gt; TO HOLD A THOROUGH ENQUIRY INTO THE DEVELOPMENT OF EDUCATION IN INDIA AND FUTURE REFORMS </a:t>
            </a:r>
          </a:p>
        </p:txBody>
      </p:sp>
    </p:spTree>
    <p:extLst>
      <p:ext uri="{BB962C8B-B14F-4D97-AF65-F5344CB8AC3E}">
        <p14:creationId xmlns:p14="http://schemas.microsoft.com/office/powerpoint/2010/main" val="1944018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10388066" cy="1508760"/>
          </a:xfrm>
        </p:spPr>
        <p:txBody>
          <a:bodyPr>
            <a:normAutofit/>
          </a:bodyPr>
          <a:lstStyle/>
          <a:p>
            <a:r>
              <a:rPr lang="en-US" sz="2800" b="1" dirty="0"/>
              <a:t>SELECTION COMMITTEE OF THE BRITISH PARLIAMENT </a:t>
            </a:r>
          </a:p>
        </p:txBody>
      </p:sp>
      <p:sp>
        <p:nvSpPr>
          <p:cNvPr id="3" name="Content Placeholder 2"/>
          <p:cNvSpPr>
            <a:spLocks noGrp="1"/>
          </p:cNvSpPr>
          <p:nvPr>
            <p:ph idx="1"/>
          </p:nvPr>
        </p:nvSpPr>
        <p:spPr>
          <a:xfrm>
            <a:off x="296214" y="1970468"/>
            <a:ext cx="11539471" cy="4507605"/>
          </a:xfrm>
        </p:spPr>
        <p:txBody>
          <a:bodyPr>
            <a:normAutofit/>
          </a:bodyPr>
          <a:lstStyle/>
          <a:p>
            <a:pPr marL="0" indent="0">
              <a:buNone/>
            </a:pPr>
            <a:r>
              <a:rPr lang="en-US" dirty="0" smtClean="0"/>
              <a:t> </a:t>
            </a:r>
            <a:r>
              <a:rPr lang="en-US" dirty="0"/>
              <a:t> </a:t>
            </a:r>
            <a:r>
              <a:rPr lang="en-US" dirty="0" smtClean="0"/>
              <a:t>           THE COMMITTEE SAID  : </a:t>
            </a:r>
            <a:r>
              <a:rPr lang="en-US" dirty="0"/>
              <a:t>THE QUESTION OF THE INDIAN EDUCATION SHOULD NOT BE IGNORED</a:t>
            </a:r>
          </a:p>
          <a:p>
            <a:pPr marL="0" indent="0">
              <a:buNone/>
            </a:pPr>
            <a:r>
              <a:rPr lang="en-US" dirty="0"/>
              <a:t>             </a:t>
            </a:r>
            <a:r>
              <a:rPr lang="en-US" dirty="0" smtClean="0"/>
              <a:t>                                  </a:t>
            </a:r>
            <a:r>
              <a:rPr lang="en-US" dirty="0"/>
              <a:t>: ITS DEVELOPMENT WILL NOT HARM THE BRITISH EMPIRE</a:t>
            </a:r>
            <a:endParaRPr lang="en-US" dirty="0" smtClean="0"/>
          </a:p>
          <a:p>
            <a:pPr marL="0" indent="0">
              <a:buNone/>
            </a:pPr>
            <a:endParaRPr lang="en-US" dirty="0" smtClean="0"/>
          </a:p>
          <a:p>
            <a:pPr>
              <a:buFont typeface="Wingdings" panose="05000000000000000000" pitchFamily="2" charset="2"/>
              <a:buChar char="Ø"/>
            </a:pPr>
            <a:r>
              <a:rPr lang="en-US" dirty="0" smtClean="0"/>
              <a:t>THE SUGGESTIONS OF THE COMMITTEE WERE FAVOURABLY CONSIDERED BY THE BOARD OF DIRECTORS.</a:t>
            </a:r>
          </a:p>
          <a:p>
            <a:pPr>
              <a:buFont typeface="Wingdings" panose="05000000000000000000" pitchFamily="2" charset="2"/>
              <a:buChar char="Ø"/>
            </a:pPr>
            <a:r>
              <a:rPr lang="en-US" b="1" dirty="0" smtClean="0">
                <a:solidFill>
                  <a:schemeClr val="accent3"/>
                </a:solidFill>
              </a:rPr>
              <a:t>SIR CHARLES WOOD </a:t>
            </a:r>
            <a:r>
              <a:rPr lang="en-US" dirty="0" smtClean="0"/>
              <a:t>WAS THE THEN PRESIDENT OF THE BOARD OF CONTROL OF THE COMPANY &gt;  THE DECLARATION WAS KNOWN AS ”</a:t>
            </a:r>
            <a:r>
              <a:rPr lang="en-US" dirty="0" smtClean="0">
                <a:solidFill>
                  <a:schemeClr val="accent3"/>
                </a:solidFill>
              </a:rPr>
              <a:t>WOOD’S DESPATCH</a:t>
            </a:r>
            <a:r>
              <a:rPr lang="en-US" dirty="0" smtClean="0"/>
              <a:t>”.</a:t>
            </a:r>
          </a:p>
          <a:p>
            <a:pPr>
              <a:buFont typeface="Wingdings" panose="05000000000000000000" pitchFamily="2" charset="2"/>
              <a:buChar char="Ø"/>
            </a:pPr>
            <a:r>
              <a:rPr lang="en-US" dirty="0">
                <a:solidFill>
                  <a:schemeClr val="accent3"/>
                </a:solidFill>
              </a:rPr>
              <a:t>ON 19 TH JULY,1854 </a:t>
            </a:r>
            <a:r>
              <a:rPr lang="en-US" dirty="0" smtClean="0"/>
              <a:t> :  THE COURT OF DIRECTORS SENT DOWN THIS EDUCATIONAL DESPATCH  TO </a:t>
            </a:r>
            <a:r>
              <a:rPr lang="en-US" dirty="0" smtClean="0">
                <a:solidFill>
                  <a:schemeClr val="accent3"/>
                </a:solidFill>
              </a:rPr>
              <a:t>LORD DALHOUSIE, THE THEN GOVERNOR-GENERAL OF INDIA</a:t>
            </a:r>
            <a:r>
              <a:rPr lang="en-US" dirty="0" smtClean="0"/>
              <a:t>, ON THE BASIS OF ENQUIRY</a:t>
            </a:r>
          </a:p>
          <a:p>
            <a:pPr marL="0" indent="0">
              <a:buNone/>
            </a:pPr>
            <a:r>
              <a:rPr lang="en-US" dirty="0" smtClean="0"/>
              <a:t> </a:t>
            </a:r>
          </a:p>
          <a:p>
            <a:pPr>
              <a:buFont typeface="Wingdings" panose="05000000000000000000" pitchFamily="2" charset="2"/>
              <a:buChar char="Ø"/>
            </a:pPr>
            <a:r>
              <a:rPr lang="en-US" dirty="0"/>
              <a:t> </a:t>
            </a:r>
            <a:r>
              <a:rPr lang="en-US" dirty="0" smtClean="0"/>
              <a:t>IT IS SAID THAT THE DESPATCH WAS WRITTEN BY THE FAMOUS THINKER AND ECONOMIST </a:t>
            </a:r>
            <a:r>
              <a:rPr lang="en-US" dirty="0" smtClean="0">
                <a:solidFill>
                  <a:schemeClr val="accent3"/>
                </a:solidFill>
              </a:rPr>
              <a:t>JOHN STUART MILL</a:t>
            </a:r>
            <a:endParaRPr lang="en-US" dirty="0">
              <a:solidFill>
                <a:schemeClr val="accent3"/>
              </a:solidFill>
            </a:endParaRPr>
          </a:p>
        </p:txBody>
      </p:sp>
    </p:spTree>
    <p:extLst>
      <p:ext uri="{BB962C8B-B14F-4D97-AF65-F5344CB8AC3E}">
        <p14:creationId xmlns:p14="http://schemas.microsoft.com/office/powerpoint/2010/main" val="3767690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8" y="284176"/>
            <a:ext cx="10207763" cy="1508760"/>
          </a:xfrm>
        </p:spPr>
        <p:txBody>
          <a:bodyPr/>
          <a:lstStyle/>
          <a:p>
            <a:pPr algn="ctr"/>
            <a:r>
              <a:rPr lang="en-US" b="1" dirty="0"/>
              <a:t>THE MOST IMPORTANT EDUCATIONAL DESPATCH</a:t>
            </a:r>
            <a:endParaRPr lang="en-US" dirty="0"/>
          </a:p>
        </p:txBody>
      </p:sp>
      <p:sp>
        <p:nvSpPr>
          <p:cNvPr id="3" name="Content Placeholder 2"/>
          <p:cNvSpPr>
            <a:spLocks noGrp="1"/>
          </p:cNvSpPr>
          <p:nvPr>
            <p:ph idx="1"/>
          </p:nvPr>
        </p:nvSpPr>
        <p:spPr>
          <a:xfrm>
            <a:off x="1202919" y="2011680"/>
            <a:ext cx="10491098" cy="4206240"/>
          </a:xfrm>
        </p:spPr>
        <p:txBody>
          <a:bodyPr>
            <a:normAutofit/>
          </a:bodyPr>
          <a:lstStyle/>
          <a:p>
            <a:pPr marL="0" indent="0" algn="ctr">
              <a:buNone/>
            </a:pPr>
            <a:endParaRPr lang="en-US" sz="6000" dirty="0" smtClean="0"/>
          </a:p>
          <a:p>
            <a:pPr marL="0" indent="0" algn="ctr">
              <a:buNone/>
            </a:pPr>
            <a:r>
              <a:rPr lang="en-US" sz="6000" dirty="0" smtClean="0"/>
              <a:t>RECOMMENDATIONS </a:t>
            </a:r>
            <a:r>
              <a:rPr lang="en-US" sz="6000" dirty="0"/>
              <a:t>OF WOOD’S DESPATCH</a:t>
            </a:r>
          </a:p>
        </p:txBody>
      </p:sp>
    </p:spTree>
    <p:extLst>
      <p:ext uri="{BB962C8B-B14F-4D97-AF65-F5344CB8AC3E}">
        <p14:creationId xmlns:p14="http://schemas.microsoft.com/office/powerpoint/2010/main" val="106524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8" y="284176"/>
            <a:ext cx="10207763" cy="1508760"/>
          </a:xfrm>
        </p:spPr>
        <p:txBody>
          <a:bodyPr>
            <a:normAutofit/>
          </a:bodyPr>
          <a:lstStyle/>
          <a:p>
            <a:pPr algn="ctr"/>
            <a:r>
              <a:rPr lang="en-US" sz="3600" b="1" dirty="0" smtClean="0">
                <a:solidFill>
                  <a:srgbClr val="FFC000"/>
                </a:solidFill>
                <a:latin typeface="Times New Roman" panose="02020603050405020304" pitchFamily="18" charset="0"/>
                <a:cs typeface="Times New Roman" panose="02020603050405020304" pitchFamily="18" charset="0"/>
              </a:rPr>
              <a:t>AIMS AND OBJECTIVES OF EDUCATIONAL POLICY</a:t>
            </a:r>
            <a:endParaRPr lang="en-US" sz="36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160589"/>
            <a:ext cx="8621212" cy="4150059"/>
          </a:xfrm>
        </p:spPr>
        <p:txBody>
          <a:bodyPr>
            <a:normAutofit/>
          </a:bodyPr>
          <a:lstStyle/>
          <a:p>
            <a:endParaRPr lang="en-US" dirty="0" smtClean="0"/>
          </a:p>
          <a:p>
            <a:pPr>
              <a:buFont typeface="Wingdings" panose="05000000000000000000" pitchFamily="2" charset="2"/>
              <a:buChar char="Ø"/>
            </a:pPr>
            <a:r>
              <a:rPr lang="en-US" dirty="0"/>
              <a:t> </a:t>
            </a:r>
            <a:r>
              <a:rPr lang="en-US" dirty="0" smtClean="0"/>
              <a:t>TO IMPART WESTERN KNOWLEDGE AND INFORMATION ABOUT THE WESTERN CULTURE TO THE INDIANS</a:t>
            </a:r>
          </a:p>
          <a:p>
            <a:pPr marL="0" indent="0">
              <a:buNone/>
            </a:pPr>
            <a:endParaRPr lang="en-US" dirty="0" smtClean="0"/>
          </a:p>
          <a:p>
            <a:pPr>
              <a:buFont typeface="Wingdings" panose="05000000000000000000" pitchFamily="2" charset="2"/>
              <a:buChar char="Ø"/>
            </a:pPr>
            <a:r>
              <a:rPr lang="en-US" dirty="0"/>
              <a:t> </a:t>
            </a:r>
            <a:r>
              <a:rPr lang="en-US" dirty="0" smtClean="0"/>
              <a:t>THIS KNOWLEDGE  WILL CONFER UPON THE INDIANS THE MORAL AND MATERIAL BLESSINGS</a:t>
            </a:r>
          </a:p>
          <a:p>
            <a:pPr marL="0" indent="0">
              <a:buNone/>
            </a:pPr>
            <a:endParaRPr lang="en-US" dirty="0" smtClean="0"/>
          </a:p>
          <a:p>
            <a:pPr>
              <a:buFont typeface="Wingdings" panose="05000000000000000000" pitchFamily="2" charset="2"/>
              <a:buChar char="Ø"/>
            </a:pPr>
            <a:r>
              <a:rPr lang="en-US" dirty="0"/>
              <a:t> </a:t>
            </a:r>
            <a:r>
              <a:rPr lang="en-US" dirty="0" smtClean="0"/>
              <a:t>TO EDUACTE THE NATIVES OF INDIA SO THAT A CLASS OF TRUSTED PUBLIC SERVANTS COULD BE CREATED</a:t>
            </a:r>
          </a:p>
          <a:p>
            <a:pPr marL="0" indent="0">
              <a:buNone/>
            </a:pPr>
            <a:endParaRPr lang="en-US" dirty="0" smtClean="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6064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8" y="284176"/>
            <a:ext cx="10478219" cy="1508760"/>
          </a:xfrm>
        </p:spPr>
        <p:txBody>
          <a:bodyPr>
            <a:normAutofit/>
          </a:bodyPr>
          <a:lstStyle/>
          <a:p>
            <a:pPr algn="ctr"/>
            <a:r>
              <a:rPr lang="en-US" sz="3200" b="1" dirty="0" smtClean="0">
                <a:solidFill>
                  <a:srgbClr val="FFC000"/>
                </a:solidFill>
                <a:latin typeface="Times New Roman" panose="02020603050405020304" pitchFamily="18" charset="0"/>
                <a:cs typeface="Times New Roman" panose="02020603050405020304" pitchFamily="18" charset="0"/>
              </a:rPr>
              <a:t>CONT.</a:t>
            </a:r>
            <a:endParaRPr lang="en-US" sz="3200" dirty="0">
              <a:solidFill>
                <a:srgbClr val="FFC000"/>
              </a:solidFill>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TO PROMOTE INTELLECTUAL DEVELOPMENT  AND RAISE THE MORAL CHARACTER OF THE YOUNG </a:t>
            </a:r>
            <a:r>
              <a:rPr lang="en-US" dirty="0" smtClean="0"/>
              <a:t>GENERATION</a:t>
            </a:r>
          </a:p>
          <a:p>
            <a:pPr marL="0" indent="0">
              <a:buNone/>
            </a:pPr>
            <a:endParaRPr lang="en-US" dirty="0"/>
          </a:p>
          <a:p>
            <a:pPr>
              <a:buFont typeface="Wingdings" panose="05000000000000000000" pitchFamily="2" charset="2"/>
              <a:buChar char="Ø"/>
            </a:pPr>
            <a:r>
              <a:rPr lang="en-US" dirty="0"/>
              <a:t> TO GUIDE THE INDIANS TO DEVELOP THE VAST RESOURCES OF THE </a:t>
            </a:r>
            <a:r>
              <a:rPr lang="en-US" dirty="0" smtClean="0"/>
              <a:t>COUNTRY</a:t>
            </a:r>
          </a:p>
          <a:p>
            <a:pPr marL="0" indent="0">
              <a:buNone/>
            </a:pPr>
            <a:endParaRPr lang="en-US" dirty="0" smtClean="0"/>
          </a:p>
          <a:p>
            <a:pPr>
              <a:buFont typeface="Wingdings" panose="05000000000000000000" pitchFamily="2" charset="2"/>
              <a:buChar char="Ø"/>
            </a:pPr>
            <a:r>
              <a:rPr lang="en-US" dirty="0"/>
              <a:t> </a:t>
            </a:r>
            <a:r>
              <a:rPr lang="en-US" dirty="0" smtClean="0"/>
              <a:t>TO DEVELOP PRACTICAL AND VOCATIONAL SKILLS OF INDIAN PEOPLE &gt; PRODUCTION OF MORE AND MORE ARTICLES  AND CREATION OF A GOOD MARKET FOR BRITISH PRODUCTS</a:t>
            </a:r>
            <a:endParaRPr lang="en-US" dirty="0"/>
          </a:p>
          <a:p>
            <a:endParaRPr lang="en-US" dirty="0"/>
          </a:p>
        </p:txBody>
      </p:sp>
    </p:spTree>
    <p:extLst>
      <p:ext uri="{BB962C8B-B14F-4D97-AF65-F5344CB8AC3E}">
        <p14:creationId xmlns:p14="http://schemas.microsoft.com/office/powerpoint/2010/main" val="6236531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405</TotalTime>
  <Words>1711</Words>
  <Application>Microsoft Office PowerPoint</Application>
  <PresentationFormat>Custom</PresentationFormat>
  <Paragraphs>200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Facet</vt:lpstr>
      <vt:lpstr> WOOD’S DESPATCH</vt:lpstr>
      <vt:lpstr>BACKGROUND (HAPPENINGS BEFORE THE DESPATCH)</vt:lpstr>
      <vt:lpstr>PROBLEMS AFTER MACAULAY’S MINUTE</vt:lpstr>
      <vt:lpstr>PROBLEMS AFTER MACAULAY’S MINUTE</vt:lpstr>
      <vt:lpstr>BACKGROUND ( CONT…)</vt:lpstr>
      <vt:lpstr>SELECTION COMMITTEE OF THE BRITISH PARLIAMENT </vt:lpstr>
      <vt:lpstr>THE MOST IMPORTANT EDUCATIONAL DESPATCH</vt:lpstr>
      <vt:lpstr>AIMS AND OBJECTIVES OF EDUCATIONAL POLICY</vt:lpstr>
      <vt:lpstr>CONT.</vt:lpstr>
      <vt:lpstr>SUBJECTS : EASTERN OR WESTERN ?</vt:lpstr>
      <vt:lpstr>MEDIUM OF INSTRUCTION</vt:lpstr>
      <vt:lpstr>DEPARTMENT OF EDUCATION</vt:lpstr>
      <vt:lpstr>ESTABLISHMENT OF UNIVERSITIES</vt:lpstr>
      <vt:lpstr>ESTABLISHMENT OF A NETWORK OF GRADED SCHOOLS</vt:lpstr>
      <vt:lpstr>CONT..</vt:lpstr>
      <vt:lpstr>MASS EDUCATION / PRIMARY EDUCATION</vt:lpstr>
      <vt:lpstr>EDUCATION OF WOMEN</vt:lpstr>
      <vt:lpstr>VOCATIONAL EDUCATION</vt:lpstr>
      <vt:lpstr>EDUCATION FOR MINORITIES / MUSLIM EDUCATION</vt:lpstr>
      <vt:lpstr>TRAINING OF TEACHERS </vt:lpstr>
      <vt:lpstr>GRANT-IN-AID SYSTEM</vt:lpstr>
      <vt:lpstr>CONT…</vt:lpstr>
      <vt:lpstr>: EVALUATION :                                   IMPORTANCE </vt:lpstr>
      <vt:lpstr>CONT…</vt:lpstr>
      <vt:lpstr>WAS IT THE MAGNA CHARTA???</vt:lpstr>
      <vt:lpstr>CONT…</vt:lpstr>
      <vt:lpstr>Good to know</vt:lpstr>
      <vt:lpstr>REFERENCES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WOOD’S DESPATCH</dc:title>
  <dc:creator>sumanametya1992@gmail.com</dc:creator>
  <cp:lastModifiedBy>RKSMVV</cp:lastModifiedBy>
  <cp:revision>51</cp:revision>
  <dcterms:created xsi:type="dcterms:W3CDTF">2020-08-30T12:51:51Z</dcterms:created>
  <dcterms:modified xsi:type="dcterms:W3CDTF">2023-09-20T07:51:08Z</dcterms:modified>
</cp:coreProperties>
</file>