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8" d="100"/>
          <a:sy n="58" d="100"/>
        </p:scale>
        <p:origin x="-102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48F71-5C2E-479F-9DD6-E776EB2EA7E2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9927C-153A-46A3-B65E-DFBE45C6F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4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9927C-153A-46A3-B65E-DFBE45C6F7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99A0FD-5835-4E0D-919B-05E6A475741B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1EEFBA-2DD8-4047-90BB-67B29FBF8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ocializa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0" y="685800"/>
            <a:ext cx="2733675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সামাজিকীকরণ</a:t>
            </a:r>
            <a:endParaRPr lang="en-US" sz="60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Picture 8" descr="jjbhh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0370" y="4191000"/>
            <a:ext cx="3143337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133600" y="1981200"/>
            <a:ext cx="2743200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</a:t>
            </a:r>
            <a:r>
              <a:rPr lang="bn-IN" sz="36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সূচীপত্র </a:t>
            </a:r>
          </a:p>
          <a:p>
            <a:endParaRPr lang="en-US" sz="24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IN" sz="2000" b="1" u="sng" dirty="0" smtClean="0">
                <a:solidFill>
                  <a:schemeClr val="accent6">
                    <a:lumMod val="75000"/>
                  </a:schemeClr>
                </a:solidFill>
              </a:rPr>
              <a:t>সংজ্ঞা।</a:t>
            </a:r>
          </a:p>
          <a:p>
            <a:endParaRPr lang="bn-IN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bn-IN" sz="2000" b="1" u="sng" dirty="0" smtClean="0">
                <a:solidFill>
                  <a:schemeClr val="accent6">
                    <a:lumMod val="75000"/>
                  </a:schemeClr>
                </a:solidFill>
              </a:rPr>
              <a:t> সামাজিকীকরণের            বিভিন্ন উপাদান।</a:t>
            </a:r>
          </a:p>
          <a:p>
            <a:endParaRPr lang="bn-IN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bn-IN" sz="2000" b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IN" sz="2000" b="1" u="sng" dirty="0" smtClean="0">
                <a:solidFill>
                  <a:schemeClr val="accent6">
                    <a:lumMod val="75000"/>
                  </a:schemeClr>
                </a:solidFill>
              </a:rPr>
              <a:t>সামাজিকীকরণের বিভিন্ন মাধ্যম।</a:t>
            </a:r>
          </a:p>
          <a:p>
            <a:pPr>
              <a:buFont typeface="Wingdings" pitchFamily="2" charset="2"/>
              <a:buChar char="v"/>
            </a:pPr>
            <a:endParaRPr lang="bn-IN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bn-IN" sz="2000" b="1" u="sng" dirty="0" smtClean="0">
                <a:solidFill>
                  <a:schemeClr val="accent6">
                    <a:lumMod val="75000"/>
                  </a:schemeClr>
                </a:solidFill>
              </a:rPr>
              <a:t>সামাজিকীরণের  গুরুত্ব।</a:t>
            </a:r>
          </a:p>
          <a:p>
            <a:endParaRPr lang="bn-IN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dirty="0" smtClean="0"/>
          </a:p>
          <a:p>
            <a:pPr>
              <a:buFont typeface="Wingdings" pitchFamily="2" charset="2"/>
              <a:buChar char="v"/>
            </a:pPr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pPr>
              <a:buFont typeface="Arial" pitchFamily="34" charset="0"/>
              <a:buChar char="•"/>
            </a:pPr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r>
              <a:rPr lang="bn-IN" dirty="0" smtClean="0"/>
              <a:t>\ 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098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IN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</a:t>
            </a:r>
            <a:endParaRPr lang="en-US" sz="8000" b="1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2819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381000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800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গ্রন্থসমূহ – </a:t>
            </a:r>
            <a:endParaRPr lang="bn-IN" sz="2400" b="1" i="1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bn-IN" sz="24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বিষয়  সমাজতত্ত্ব – অনাদি কুমার মহাপাত্র।</a:t>
            </a:r>
          </a:p>
          <a:p>
            <a:pPr>
              <a:buFont typeface="Wingdings" pitchFamily="2" charset="2"/>
              <a:buChar char="§"/>
            </a:pP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শিক্ষাশ্রয়ী  সমাজতত্ত্ব – ডঃ মঞ্জুষা তরফদার।</a:t>
            </a:r>
          </a:p>
          <a:p>
            <a:pPr>
              <a:buFont typeface="Wingdings" pitchFamily="2" charset="2"/>
              <a:buChar char="§"/>
            </a:pP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শিক্ষামুখী সমাজবিজ্ঞান – অধ্যাপক শ্যামাপ্রসাদ চট্টরাজ।</a:t>
            </a:r>
          </a:p>
          <a:p>
            <a:pPr>
              <a:buFont typeface="Wingdings" pitchFamily="2" charset="2"/>
              <a:buChar char="§"/>
            </a:pP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সমাজতত্ত্ব ও ভারতীয় সমাজ – চন্ডীদাস মুখোপাধ্যায়।</a:t>
            </a:r>
          </a:p>
          <a:p>
            <a:pPr>
              <a:buFont typeface="Wingdings" pitchFamily="2" charset="2"/>
              <a:buChar char="§"/>
            </a:pP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প্রসঙ্গ সমাজতত্ত্ব – ডঃ অমলেন্দু মুখোপাধ্যায়।   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1242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70C0"/>
                </a:solidFill>
              </a:rPr>
              <a:t>ধন্যবাদ।</a:t>
            </a:r>
            <a:endParaRPr lang="en-US" sz="6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G:\socialization\thank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343400"/>
            <a:ext cx="12192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TextBox 15"/>
          <p:cNvSpPr txBox="1"/>
          <p:nvPr/>
        </p:nvSpPr>
        <p:spPr>
          <a:xfrm>
            <a:off x="6172200" y="40386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WEBSITE-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Siddhishirodkarblogspot.com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Educalingo.com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kullabs.com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dirty="0" smtClean="0"/>
              <a:t>         সমাজের সঙ্গে ব্যক্তির সম্পর্ক গড়ে ওঠে সামাজিকীকরণের মাধ্যমে ।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অধ্যাপক</a:t>
            </a:r>
            <a:r>
              <a:rPr lang="en-US" dirty="0" smtClean="0"/>
              <a:t> </a:t>
            </a:r>
            <a:r>
              <a:rPr lang="en-US" b="1" u="sng" dirty="0" err="1" smtClean="0"/>
              <a:t>ডেভিডের</a:t>
            </a:r>
            <a:r>
              <a:rPr lang="en-US" dirty="0" smtClean="0"/>
              <a:t> </a:t>
            </a:r>
            <a:r>
              <a:rPr lang="en-US" dirty="0" err="1" smtClean="0"/>
              <a:t>মতানুসারে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যে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পদ্ধতিতে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মানবশিশু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ক্রমশ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সামাজিক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মানুষে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পরিণত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হয়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তাকেই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সামাজিকীকরণ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বলা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হয়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।”   </a:t>
            </a:r>
            <a:endParaRPr lang="bn-IN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প্রকৃতপক্ষে</a:t>
            </a:r>
            <a:r>
              <a:rPr lang="en-US" dirty="0" smtClean="0"/>
              <a:t>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,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ও </a:t>
            </a:r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উভয়েরই</a:t>
            </a:r>
            <a:r>
              <a:rPr lang="en-US" dirty="0" smtClean="0"/>
              <a:t> </a:t>
            </a:r>
            <a:r>
              <a:rPr lang="en-US" dirty="0" err="1" smtClean="0"/>
              <a:t>অস্তিত্ব</a:t>
            </a:r>
            <a:r>
              <a:rPr lang="en-US" dirty="0" smtClean="0"/>
              <a:t> </a:t>
            </a:r>
            <a:r>
              <a:rPr lang="en-US" dirty="0" err="1" smtClean="0"/>
              <a:t>নির্ভরশীল</a:t>
            </a:r>
            <a:r>
              <a:rPr lang="en-US" dirty="0" smtClean="0"/>
              <a:t>। </a:t>
            </a: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5400" u="sng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  সংজ্ঞাঃ- </a:t>
            </a:r>
            <a:endParaRPr lang="en-US" sz="5400" u="sng" dirty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5" name="Picture 4" descr="ejtema2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2588" y="4757597"/>
            <a:ext cx="3681412" cy="2100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0" y="3352800"/>
            <a:ext cx="5410200" cy="2654491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       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সামাজিকীকরণের</a:t>
            </a:r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বিভিন্ন</a:t>
            </a:r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bn-IN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উপাদানঃ</a:t>
            </a:r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endParaRPr lang="en-IN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soc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6425" y="3962400"/>
            <a:ext cx="3457575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600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20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যে কোন সমাজে কোন ব্যক্তির সামাজিকীকরণের জন্য </a:t>
            </a:r>
            <a:r>
              <a:rPr lang="en-US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কতকগুলি</a:t>
            </a:r>
            <a:r>
              <a:rPr lang="en-US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উপাদানের </a:t>
            </a:r>
            <a:r>
              <a:rPr lang="en-US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ভূমিকা</a:t>
            </a:r>
            <a:r>
              <a:rPr lang="en-US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অনস্বীকার্য</a:t>
            </a:r>
            <a:r>
              <a:rPr lang="en-US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- </a:t>
            </a:r>
            <a:r>
              <a:rPr lang="en-US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n-IN" sz="2400" b="1" u="sng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2590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অনুকরণ</a:t>
            </a:r>
            <a:endParaRPr lang="en-US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একাত্মকরণ</a:t>
            </a:r>
          </a:p>
          <a:p>
            <a:pPr>
              <a:buFont typeface="Wingdings" pitchFamily="2" charset="2"/>
              <a:buChar char="Ø"/>
            </a:pPr>
            <a:endParaRPr lang="bn-IN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সমানুভূতি</a:t>
            </a:r>
          </a:p>
          <a:p>
            <a:pPr>
              <a:buFont typeface="Wingdings" pitchFamily="2" charset="2"/>
              <a:buChar char="Ø"/>
            </a:pPr>
            <a:endParaRPr lang="bn-IN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প্রতিযোগিতা</a:t>
            </a:r>
          </a:p>
          <a:p>
            <a:pPr>
              <a:buFont typeface="Wingdings" pitchFamily="2" charset="2"/>
              <a:buChar char="Ø"/>
            </a:pPr>
            <a:endParaRPr lang="bn-IN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2514600"/>
            <a:ext cx="213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অভিভাবন</a:t>
            </a:r>
          </a:p>
          <a:p>
            <a:pPr>
              <a:buFont typeface="Wingdings" pitchFamily="2" charset="2"/>
              <a:buChar char="Ø"/>
            </a:pPr>
            <a:endParaRPr lang="bn-IN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ভাষা</a:t>
            </a:r>
          </a:p>
          <a:p>
            <a:pPr>
              <a:buFont typeface="Wingdings" pitchFamily="2" charset="2"/>
              <a:buChar char="Ø"/>
            </a:pPr>
            <a:endParaRPr lang="bn-IN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সঙ্গীকরণ</a:t>
            </a:r>
          </a:p>
          <a:p>
            <a:pPr>
              <a:buFont typeface="Wingdings" pitchFamily="2" charset="2"/>
              <a:buChar char="Ø"/>
            </a:pPr>
            <a:endParaRPr lang="bn-IN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i="1" dirty="0" smtClean="0">
                <a:solidFill>
                  <a:schemeClr val="accent3">
                    <a:lumMod val="75000"/>
                  </a:schemeClr>
                </a:solidFill>
              </a:rPr>
              <a:t>সহযোগিতা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b="1" u="sng" dirty="0" smtClean="0">
                <a:solidFill>
                  <a:schemeClr val="accent3">
                    <a:lumMod val="75000"/>
                  </a:schemeClr>
                </a:solidFill>
              </a:rPr>
              <a:t>অনুকরণ</a:t>
            </a:r>
            <a:r>
              <a:rPr lang="bn-IN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n-IN" b="1" dirty="0" smtClean="0"/>
              <a:t>- </a:t>
            </a:r>
            <a:r>
              <a:rPr lang="bn-IN" sz="2400" dirty="0" smtClean="0"/>
              <a:t>একজনের আচরনকে পুরোপুরি</a:t>
            </a:r>
          </a:p>
          <a:p>
            <a:pPr>
              <a:buNone/>
            </a:pPr>
            <a:r>
              <a:rPr lang="bn-IN" sz="2400" dirty="0" smtClean="0"/>
              <a:t>           নকল করা।</a:t>
            </a:r>
          </a:p>
          <a:p>
            <a:pPr>
              <a:buFont typeface="Wingdings" pitchFamily="2" charset="2"/>
              <a:buChar char="v"/>
            </a:pPr>
            <a:r>
              <a:rPr lang="bn-IN" sz="2400" b="1" u="sng" dirty="0" smtClean="0">
                <a:solidFill>
                  <a:schemeClr val="accent3">
                    <a:lumMod val="75000"/>
                  </a:schemeClr>
                </a:solidFill>
              </a:rPr>
              <a:t>অভিভাবন</a:t>
            </a:r>
            <a:r>
              <a:rPr lang="bn-IN" sz="2400" dirty="0" smtClean="0"/>
              <a:t> </a:t>
            </a:r>
            <a:r>
              <a:rPr lang="bn-IN" sz="2400" b="1" dirty="0" smtClean="0"/>
              <a:t>–</a:t>
            </a:r>
            <a:r>
              <a:rPr lang="bn-IN" sz="2400" dirty="0" smtClean="0"/>
              <a:t> কোন তথ্যকে অপরের কাছে পৌঁছে </a:t>
            </a:r>
          </a:p>
          <a:p>
            <a:pPr>
              <a:buNone/>
            </a:pPr>
            <a:r>
              <a:rPr lang="bn-IN" sz="2400" dirty="0" smtClean="0"/>
              <a:t>           দেওয়া । অর্থাৎ যোগাযোগ প্রক্রিয়া ।</a:t>
            </a:r>
          </a:p>
          <a:p>
            <a:pPr>
              <a:buFont typeface="Wingdings" pitchFamily="2" charset="2"/>
              <a:buChar char="v"/>
            </a:pPr>
            <a:r>
              <a:rPr lang="bn-IN" sz="2400" b="1" u="sng" dirty="0" smtClean="0">
                <a:solidFill>
                  <a:schemeClr val="accent3">
                    <a:lumMod val="75000"/>
                  </a:schemeClr>
                </a:solidFill>
              </a:rPr>
              <a:t>একাত্মকরণ</a:t>
            </a:r>
            <a:r>
              <a:rPr lang="bn-IN" sz="2400" dirty="0" smtClean="0"/>
              <a:t> </a:t>
            </a:r>
            <a:r>
              <a:rPr lang="bn-IN" sz="2400" b="1" dirty="0" smtClean="0"/>
              <a:t>–</a:t>
            </a:r>
            <a:r>
              <a:rPr lang="bn-IN" sz="2400" dirty="0" smtClean="0"/>
              <a:t> ভালোলাগা বিভিন্ন বস্তুর সাথে ও পরিবারের </a:t>
            </a:r>
          </a:p>
          <a:p>
            <a:pPr>
              <a:buNone/>
            </a:pPr>
            <a:r>
              <a:rPr lang="bn-IN" sz="2400" dirty="0" smtClean="0"/>
              <a:t>            সদস্যদের সাথে শিশুর নিজেকে ধীরে ধীরে</a:t>
            </a:r>
          </a:p>
          <a:p>
            <a:pPr>
              <a:buNone/>
            </a:pPr>
            <a:r>
              <a:rPr lang="bn-IN" sz="2400" dirty="0" smtClean="0"/>
              <a:t>            এক করে নেওয়া ।</a:t>
            </a:r>
          </a:p>
          <a:p>
            <a:pPr>
              <a:buFont typeface="Wingdings" pitchFamily="2" charset="2"/>
              <a:buChar char="v"/>
            </a:pPr>
            <a:r>
              <a:rPr lang="bn-IN" sz="2400" b="1" u="sng" dirty="0" smtClean="0">
                <a:solidFill>
                  <a:schemeClr val="accent3">
                    <a:lumMod val="75000"/>
                  </a:schemeClr>
                </a:solidFill>
              </a:rPr>
              <a:t>ভাষা</a:t>
            </a:r>
            <a:r>
              <a:rPr lang="bn-IN" sz="2400" dirty="0" smtClean="0"/>
              <a:t> </a:t>
            </a:r>
            <a:r>
              <a:rPr lang="bn-IN" sz="2400" b="1" dirty="0" smtClean="0"/>
              <a:t>–</a:t>
            </a:r>
            <a:r>
              <a:rPr lang="bn-IN" sz="2400" dirty="0" smtClean="0"/>
              <a:t> ভাবের আদান-প্রদানের মাধ্যমে সর্বোপরি ব্যক্তিসত্তার</a:t>
            </a:r>
          </a:p>
          <a:p>
            <a:pPr>
              <a:buNone/>
            </a:pPr>
            <a:r>
              <a:rPr lang="bn-IN" sz="2400" dirty="0" smtClean="0"/>
              <a:t>        বিকাশ সাধন ।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সামাজিকীকরণের  উপাদান </a:t>
            </a:r>
            <a:r>
              <a:rPr lang="bn-IN" dirty="0" smtClean="0"/>
              <a:t>–                </a:t>
            </a:r>
            <a:r>
              <a:rPr lang="bn-IN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কয়েকটির ব্যাখ্যা- 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 descr="p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838921"/>
            <a:ext cx="2695575" cy="2019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bn-IN" b="1" i="1" u="sng" dirty="0" smtClean="0">
                <a:solidFill>
                  <a:srgbClr val="00B050"/>
                </a:solidFill>
              </a:rPr>
              <a:t>অন্তরঙ্গ গোষ্ঠী – </a:t>
            </a:r>
          </a:p>
          <a:p>
            <a:pPr>
              <a:buNone/>
            </a:pPr>
            <a:r>
              <a:rPr lang="bn-IN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bn-IN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</a:t>
            </a:r>
            <a:r>
              <a:rPr lang="bn-IN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bn-IN" b="1" dirty="0" smtClean="0">
                <a:solidFill>
                  <a:schemeClr val="accent3">
                    <a:lumMod val="75000"/>
                  </a:schemeClr>
                </a:solidFill>
              </a:rPr>
              <a:t>১। 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সমবয়স্কদের সঙ্গে সম্পর্ক সমতার সম্পর্ক ও পারস্পরিক আদান– প্রদান।</a:t>
            </a:r>
          </a:p>
          <a:p>
            <a:pPr>
              <a:buNone/>
            </a:pP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           </a:t>
            </a:r>
            <a:r>
              <a:rPr lang="bn-IN" b="1" dirty="0" smtClean="0">
                <a:solidFill>
                  <a:schemeClr val="accent2">
                    <a:lumMod val="75000"/>
                  </a:schemeClr>
                </a:solidFill>
              </a:rPr>
              <a:t>২। 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ব্যক্তি সহযোগিতার মানসিকতা ও নীতিজ্ঞান লাভ।</a:t>
            </a:r>
            <a:r>
              <a:rPr lang="bn-IN" b="1" i="1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          </a:t>
            </a:r>
            <a:r>
              <a:rPr lang="bn-IN" b="1" dirty="0" smtClean="0">
                <a:solidFill>
                  <a:schemeClr val="accent2">
                    <a:lumMod val="75000"/>
                  </a:schemeClr>
                </a:solidFill>
              </a:rPr>
              <a:t> ৩। 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সাংস্কৃতিক জীবনের বিভিন্ন বিষয়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সম্পর্কে জ্ঞান লাভ।</a:t>
            </a:r>
          </a:p>
          <a:p>
            <a:pPr>
              <a:buNone/>
            </a:pPr>
            <a:r>
              <a:rPr lang="bn-IN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bn-IN" b="1" dirty="0" smtClean="0">
                <a:solidFill>
                  <a:schemeClr val="accent2">
                    <a:lumMod val="75000"/>
                  </a:schemeClr>
                </a:solidFill>
              </a:rPr>
              <a:t>৪। 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</a:rPr>
              <a:t>যৌন আচরনের জ্ঞান।</a:t>
            </a:r>
            <a:r>
              <a:rPr lang="bn-IN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bn-IN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</a:t>
            </a:r>
            <a:endParaRPr lang="en-US" b="1" i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সামাজিকীকরণের মাধ্যম </a:t>
            </a:r>
            <a:r>
              <a:rPr lang="bn-IN" dirty="0" smtClean="0"/>
              <a:t>- </a:t>
            </a:r>
            <a:endParaRPr lang="en-US" dirty="0"/>
          </a:p>
        </p:txBody>
      </p:sp>
      <p:pic>
        <p:nvPicPr>
          <p:cNvPr id="5" name="Picture 4" descr="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04800"/>
            <a:ext cx="2286000" cy="20526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TransEmo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7625" y="4648200"/>
            <a:ext cx="2766375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838200"/>
            <a:ext cx="6400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 smtClean="0">
                <a:solidFill>
                  <a:srgbClr val="00B050"/>
                </a:solidFill>
              </a:rPr>
              <a:t>শিক্ষা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প্রতিষ্ঠান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–</a:t>
            </a:r>
            <a:endParaRPr lang="bn-IN" sz="2800" b="1" dirty="0" smtClean="0">
              <a:solidFill>
                <a:srgbClr val="00B050"/>
              </a:solidFill>
            </a:endParaRPr>
          </a:p>
          <a:p>
            <a:endParaRPr lang="bn-IN" sz="2400" b="1" dirty="0" smtClean="0">
              <a:solidFill>
                <a:srgbClr val="00B050"/>
              </a:solidFill>
            </a:endParaRPr>
          </a:p>
          <a:p>
            <a:r>
              <a:rPr lang="bn-IN" sz="2000" b="1" dirty="0" smtClean="0">
                <a:solidFill>
                  <a:schemeClr val="accent3">
                    <a:lumMod val="75000"/>
                  </a:schemeClr>
                </a:solidFill>
              </a:rPr>
              <a:t>         ১।</a:t>
            </a:r>
            <a:r>
              <a:rPr lang="bn-IN" sz="2000" dirty="0" smtClean="0"/>
              <a:t> </a:t>
            </a:r>
            <a:r>
              <a:rPr lang="bn-IN" sz="2000" b="1" dirty="0" smtClean="0">
                <a:solidFill>
                  <a:srgbClr val="0070C0"/>
                </a:solidFill>
              </a:rPr>
              <a:t>বিভিন্ন সামাজিক,আর্থিক,ধর্মীয় প্রেক্ষাপট থেকে আসা সহপাঠীদের সাথে ঘনিষ্ঠতা।</a:t>
            </a:r>
          </a:p>
          <a:p>
            <a:endParaRPr lang="bn-IN" sz="2000" dirty="0" smtClean="0"/>
          </a:p>
          <a:p>
            <a:r>
              <a:rPr lang="bn-IN" sz="2000" b="1" dirty="0" smtClean="0">
                <a:solidFill>
                  <a:schemeClr val="accent3">
                    <a:lumMod val="75000"/>
                  </a:schemeClr>
                </a:solidFill>
              </a:rPr>
              <a:t>         ২।</a:t>
            </a:r>
            <a:r>
              <a:rPr lang="bn-IN" sz="2000" b="1" dirty="0" smtClean="0"/>
              <a:t> </a:t>
            </a:r>
            <a:r>
              <a:rPr lang="bn-IN" sz="2000" b="1" dirty="0" smtClean="0">
                <a:solidFill>
                  <a:srgbClr val="0070C0"/>
                </a:solidFill>
              </a:rPr>
              <a:t>শিক্ষকদের সহচর্যের ফলে শিশুর নতুন অভিজ্ঞতা অর্জন।</a:t>
            </a:r>
          </a:p>
          <a:p>
            <a:endParaRPr lang="bn-IN" sz="2000" dirty="0" smtClean="0"/>
          </a:p>
          <a:p>
            <a:endParaRPr lang="bn-IN" sz="2000" dirty="0" smtClean="0"/>
          </a:p>
          <a:p>
            <a:r>
              <a:rPr lang="bn-IN" sz="2800" b="1" i="1" u="sng" dirty="0" smtClean="0">
                <a:solidFill>
                  <a:srgbClr val="00B050"/>
                </a:solidFill>
              </a:rPr>
              <a:t>বৃত্তি প্রতিষ্ঠান-</a:t>
            </a:r>
          </a:p>
          <a:p>
            <a:r>
              <a:rPr lang="bn-IN" sz="2000" dirty="0" smtClean="0"/>
              <a:t>        </a:t>
            </a:r>
          </a:p>
          <a:p>
            <a:r>
              <a:rPr lang="bn-IN" sz="2000" b="1" dirty="0" smtClean="0">
                <a:solidFill>
                  <a:schemeClr val="accent3">
                    <a:lumMod val="75000"/>
                  </a:schemeClr>
                </a:solidFill>
              </a:rPr>
              <a:t>         ১। </a:t>
            </a:r>
            <a:r>
              <a:rPr lang="bn-IN" sz="2000" b="1" dirty="0" smtClean="0">
                <a:solidFill>
                  <a:srgbClr val="0070C0"/>
                </a:solidFill>
              </a:rPr>
              <a:t>মিলেমিশে কাজ করার ফলে দলগত মনোভাব গঠনে সাহায্য করে।</a:t>
            </a:r>
          </a:p>
          <a:p>
            <a:endParaRPr lang="bn-IN" sz="2000" dirty="0" smtClean="0"/>
          </a:p>
          <a:p>
            <a:r>
              <a:rPr lang="bn-IN" sz="2000" b="1" dirty="0" smtClean="0">
                <a:solidFill>
                  <a:schemeClr val="accent3">
                    <a:lumMod val="75000"/>
                  </a:schemeClr>
                </a:solidFill>
              </a:rPr>
              <a:t>         ২।</a:t>
            </a:r>
            <a:r>
              <a:rPr lang="bn-IN" sz="2000" dirty="0" smtClean="0"/>
              <a:t> </a:t>
            </a:r>
            <a:r>
              <a:rPr lang="bn-IN" sz="2000" b="1" dirty="0" smtClean="0">
                <a:solidFill>
                  <a:srgbClr val="0070C0"/>
                </a:solidFill>
              </a:rPr>
              <a:t>অনেক রীতি নীতির সাথে পরিচিত হয়ে পরিবেশের সাথে সংগতিবিধানে সহায়তা করে।</a:t>
            </a:r>
            <a:endParaRPr lang="en-US" sz="2000" b="1" dirty="0" smtClean="0">
              <a:solidFill>
                <a:srgbClr val="0070C0"/>
              </a:solidFill>
            </a:endParaRPr>
          </a:p>
        </p:txBody>
      </p:sp>
      <p:pic>
        <p:nvPicPr>
          <p:cNvPr id="15" name="Picture 14" descr="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891088"/>
            <a:ext cx="3124200" cy="1966912"/>
          </a:xfrm>
          <a:prstGeom prst="rect">
            <a:avLst/>
          </a:prstGeom>
        </p:spPr>
      </p:pic>
      <p:pic>
        <p:nvPicPr>
          <p:cNvPr id="4" name="Picture 3" descr="images(2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0850" y="457200"/>
            <a:ext cx="2343150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 </a:t>
            </a:r>
            <a:r>
              <a:rPr lang="bn-IN" dirty="0" smtClean="0">
                <a:solidFill>
                  <a:srgbClr val="002060"/>
                </a:solidFill>
              </a:rPr>
              <a:t> ১</a:t>
            </a:r>
            <a:r>
              <a:rPr lang="bn-IN" b="1" dirty="0" smtClean="0">
                <a:solidFill>
                  <a:srgbClr val="002060"/>
                </a:solidFill>
              </a:rPr>
              <a:t>।</a:t>
            </a:r>
            <a:r>
              <a:rPr lang="bn-IN" b="1" i="1" dirty="0" smtClean="0">
                <a:solidFill>
                  <a:srgbClr val="002060"/>
                </a:solidFill>
              </a:rPr>
              <a:t> </a:t>
            </a: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ভেদাভেদ ভুলে একত্রিত হওয়ার জন্য সমাজের </a:t>
            </a:r>
          </a:p>
          <a:p>
            <a:pPr>
              <a:buNone/>
            </a:pP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বিভিন্ন ঐতিহ্য ও সংস্কৃতি সম্পর্কে জ্ঞান অর্জন।</a:t>
            </a:r>
          </a:p>
          <a:p>
            <a:pPr>
              <a:buNone/>
            </a:pP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bn-IN" b="1" dirty="0" smtClean="0">
                <a:solidFill>
                  <a:srgbClr val="002060"/>
                </a:solidFill>
              </a:rPr>
              <a:t> ২। </a:t>
            </a: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সৌন্দর্য বোধের বিকাশ ও শৃঙ্খলা পালনে সাহায্য।</a:t>
            </a:r>
          </a:p>
          <a:p>
            <a:pPr>
              <a:buNone/>
            </a:pPr>
            <a:endParaRPr lang="bn-IN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bn-IN" b="1" dirty="0" smtClean="0">
                <a:solidFill>
                  <a:srgbClr val="002060"/>
                </a:solidFill>
              </a:rPr>
              <a:t>৩। </a:t>
            </a: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বিনয় ও শ্রদ্ধার বোধ জাগ্রত করা।</a:t>
            </a:r>
          </a:p>
          <a:p>
            <a:pPr>
              <a:buNone/>
            </a:pP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bn-IN" b="1" dirty="0" smtClean="0">
                <a:solidFill>
                  <a:srgbClr val="002060"/>
                </a:solidFill>
              </a:rPr>
              <a:t> ৪। </a:t>
            </a:r>
            <a:r>
              <a:rPr lang="bn-IN" b="1" i="1" dirty="0" smtClean="0">
                <a:solidFill>
                  <a:schemeClr val="accent2">
                    <a:lumMod val="75000"/>
                  </a:schemeClr>
                </a:solidFill>
              </a:rPr>
              <a:t>পরিষ্কার পরিচ্ঢন্ন হতে শেখানো।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i="1" u="sng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ধর্মীয় প্রতিষ্ঠান্- </a:t>
            </a:r>
            <a:endParaRPr lang="en-US" i="1" u="sng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43450"/>
            <a:ext cx="3124200" cy="2114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1448877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0"/>
            <a:ext cx="236220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bn-IN" b="1" dirty="0" smtClean="0">
                <a:solidFill>
                  <a:srgbClr val="002060"/>
                </a:solidFill>
              </a:rPr>
              <a:t>১। </a:t>
            </a:r>
            <a:r>
              <a:rPr lang="bn-IN" b="1" dirty="0" smtClean="0">
                <a:solidFill>
                  <a:srgbClr val="FF0000"/>
                </a:solidFill>
              </a:rPr>
              <a:t>সামাজিক সম্পর্কগুলির সাথে পরিচিতিকরণ।</a:t>
            </a:r>
          </a:p>
          <a:p>
            <a:pPr>
              <a:buNone/>
            </a:pPr>
            <a:r>
              <a:rPr lang="bn-IN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bn-IN" b="1" dirty="0" smtClean="0">
                <a:solidFill>
                  <a:srgbClr val="002060"/>
                </a:solidFill>
              </a:rPr>
              <a:t> ২। </a:t>
            </a:r>
            <a:r>
              <a:rPr lang="bn-IN" b="1" dirty="0" smtClean="0">
                <a:solidFill>
                  <a:srgbClr val="FF0000"/>
                </a:solidFill>
              </a:rPr>
              <a:t>প্রাথমিক দক্ষতা অর্জনে সহায়তা।</a:t>
            </a:r>
          </a:p>
          <a:p>
            <a:pPr>
              <a:buNone/>
            </a:pPr>
            <a:r>
              <a:rPr lang="bn-IN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bn-IN" b="1" dirty="0" smtClean="0">
                <a:solidFill>
                  <a:srgbClr val="002060"/>
                </a:solidFill>
              </a:rPr>
              <a:t> ৩। </a:t>
            </a:r>
            <a:r>
              <a:rPr lang="bn-IN" b="1" dirty="0" smtClean="0">
                <a:solidFill>
                  <a:srgbClr val="FF0000"/>
                </a:solidFill>
              </a:rPr>
              <a:t>নৈতিক মূল্যবোধ সম্পর্কে জ্ঞানার্জন।</a:t>
            </a:r>
          </a:p>
          <a:p>
            <a:pPr>
              <a:buNone/>
            </a:pPr>
            <a:endParaRPr lang="bn-I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n-IN" b="1" dirty="0" smtClean="0">
                <a:solidFill>
                  <a:srgbClr val="002060"/>
                </a:solidFill>
              </a:rPr>
              <a:t> ৪। </a:t>
            </a:r>
            <a:r>
              <a:rPr lang="bn-IN" b="1" dirty="0" smtClean="0">
                <a:solidFill>
                  <a:srgbClr val="FF0000"/>
                </a:solidFill>
              </a:rPr>
              <a:t>ধর্মবিঃশ্বাস ও বিভিন্ন সুঅভ্যাস গঠন।</a:t>
            </a:r>
          </a:p>
          <a:p>
            <a:pPr>
              <a:buNone/>
            </a:pPr>
            <a:endParaRPr lang="bn-I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n-IN" b="1" dirty="0" smtClean="0">
                <a:solidFill>
                  <a:srgbClr val="002060"/>
                </a:solidFill>
              </a:rPr>
              <a:t> ৫। </a:t>
            </a:r>
            <a:r>
              <a:rPr lang="bn-IN" b="1" dirty="0" smtClean="0">
                <a:solidFill>
                  <a:srgbClr val="FF0000"/>
                </a:solidFill>
              </a:rPr>
              <a:t>পরিবেশের সাথে সার্থক সংগতিবিধান।</a:t>
            </a:r>
          </a:p>
          <a:p>
            <a:pPr>
              <a:buNone/>
            </a:pPr>
            <a:endParaRPr lang="bn-I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n-IN" b="1" dirty="0" smtClean="0">
                <a:solidFill>
                  <a:srgbClr val="FF0000"/>
                </a:solidFill>
              </a:rPr>
              <a:t> </a:t>
            </a:r>
            <a:r>
              <a:rPr lang="bn-IN" b="1" dirty="0" smtClean="0">
                <a:solidFill>
                  <a:srgbClr val="002060"/>
                </a:solidFill>
              </a:rPr>
              <a:t>৬। </a:t>
            </a:r>
            <a:r>
              <a:rPr lang="bn-IN" b="1" dirty="0" smtClean="0">
                <a:solidFill>
                  <a:srgbClr val="FF0000"/>
                </a:solidFill>
              </a:rPr>
              <a:t>বৌদ্ধিক চর্চা ও ভাষা শিক্ষার বিকাশ।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5400" u="sng" dirty="0" smtClean="0">
                <a:ln/>
                <a:solidFill>
                  <a:schemeClr val="bg1">
                    <a:lumMod val="75000"/>
                  </a:schemeClr>
                </a:solidFill>
                <a:effectLst/>
              </a:rPr>
              <a:t>পরিবার -</a:t>
            </a:r>
            <a:endParaRPr lang="en-US" sz="5400" u="sng" dirty="0">
              <a:ln/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Picture 6" descr="images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925" y="0"/>
            <a:ext cx="2124075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bn-IN" dirty="0" smtClean="0"/>
              <a:t> </a:t>
            </a:r>
            <a:r>
              <a:rPr lang="bn-IN" b="1" dirty="0" smtClean="0">
                <a:solidFill>
                  <a:schemeClr val="accent2">
                    <a:lumMod val="50000"/>
                  </a:schemeClr>
                </a:solidFill>
              </a:rPr>
              <a:t>প্রাপ্তবয়স্কদের সঙ্গে মিথস্ক্রিয়ার মধ্য দিয়ে শিশুর নিজ </a:t>
            </a:r>
          </a:p>
          <a:p>
            <a:pPr>
              <a:buNone/>
            </a:pPr>
            <a:r>
              <a:rPr lang="bn-IN" b="1" dirty="0" smtClean="0">
                <a:solidFill>
                  <a:schemeClr val="accent2">
                    <a:lumMod val="50000"/>
                  </a:schemeClr>
                </a:solidFill>
              </a:rPr>
              <a:t>দায়িত্ব পালনের শিক্ষা ও প্রশিক্ষনদান।</a:t>
            </a:r>
          </a:p>
          <a:p>
            <a:pPr>
              <a:buFont typeface="Wingdings" pitchFamily="2" charset="2"/>
              <a:buChar char="v"/>
            </a:pPr>
            <a:r>
              <a:rPr lang="bn-IN" b="1" dirty="0" smtClean="0">
                <a:solidFill>
                  <a:schemeClr val="accent2">
                    <a:lumMod val="50000"/>
                  </a:schemeClr>
                </a:solidFill>
              </a:rPr>
              <a:t> আশা আকাঙ্ক্ষা,দায়িত্ববোধ,কর্মনৈপূণ্য প্রভৃতির উদ্ভব ঘটানো।</a:t>
            </a:r>
          </a:p>
          <a:p>
            <a:pPr>
              <a:buFont typeface="Wingdings" pitchFamily="2" charset="2"/>
              <a:buChar char="v"/>
            </a:pPr>
            <a:r>
              <a:rPr lang="bn-IN" b="1" dirty="0" smtClean="0">
                <a:solidFill>
                  <a:schemeClr val="accent2">
                    <a:lumMod val="50000"/>
                  </a:schemeClr>
                </a:solidFill>
              </a:rPr>
              <a:t> সংস্কৃতিকে সঞ্চারন করা ও সংস্কৃতির নিরবিচ্ছিন্ন ধারা অব্যাহত রাখা।</a:t>
            </a:r>
          </a:p>
          <a:p>
            <a:pPr>
              <a:buFont typeface="Wingdings" pitchFamily="2" charset="2"/>
              <a:buChar char="v"/>
            </a:pPr>
            <a:r>
              <a:rPr lang="bn-IN" b="1" dirty="0" smtClean="0">
                <a:solidFill>
                  <a:schemeClr val="accent2">
                    <a:lumMod val="50000"/>
                  </a:schemeClr>
                </a:solidFill>
              </a:rPr>
              <a:t> সর্বোপরি শিশুকে সামাজিক মানুষ হিসাবে গড়ে তোলা। </a:t>
            </a:r>
          </a:p>
          <a:p>
            <a:pPr>
              <a:buFont typeface="Wingdings" pitchFamily="2" charset="2"/>
              <a:buChar char="v"/>
            </a:pPr>
            <a:r>
              <a:rPr lang="bn-IN" b="1" dirty="0" smtClean="0">
                <a:solidFill>
                  <a:schemeClr val="accent2">
                    <a:lumMod val="50000"/>
                  </a:schemeClr>
                </a:solidFill>
              </a:rPr>
              <a:t> প্রতিভার সুষ্ঠুভাবে বাস্তবায়ন করা।   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সামাজিকীকরণের গুরুত্ব –</a:t>
            </a:r>
            <a:endParaRPr lang="en-US" sz="4800" u="sng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 descr="images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9825" y="4876800"/>
            <a:ext cx="2924175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455</TotalTime>
  <Words>469</Words>
  <Application>Microsoft Office PowerPoint</Application>
  <PresentationFormat>On-screen Show (4:3)</PresentationFormat>
  <Paragraphs>126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সামাজিকীকরণ</vt:lpstr>
      <vt:lpstr>  সংজ্ঞাঃ- </vt:lpstr>
      <vt:lpstr>সামাজিকীকরণের বিভিন্ন উপাদানঃ- </vt:lpstr>
      <vt:lpstr>সামাজিকীকরণের  উপাদান –                কয়েকটির ব্যাখ্যা- </vt:lpstr>
      <vt:lpstr>সামাজিকীকরণের মাধ্যম - </vt:lpstr>
      <vt:lpstr>PowerPoint Presentation</vt:lpstr>
      <vt:lpstr>ধর্মীয় প্রতিষ্ঠান্- </vt:lpstr>
      <vt:lpstr>পরিবার -</vt:lpstr>
      <vt:lpstr>সামাজিকীকরণের গুরুত্ব –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সামাজিকীকরণ</dc:title>
  <dc:creator>Windows User</dc:creator>
  <cp:lastModifiedBy>Goutam</cp:lastModifiedBy>
  <cp:revision>87</cp:revision>
  <dcterms:created xsi:type="dcterms:W3CDTF">2018-08-31T05:57:12Z</dcterms:created>
  <dcterms:modified xsi:type="dcterms:W3CDTF">2019-11-23T16:31:40Z</dcterms:modified>
</cp:coreProperties>
</file>