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62" autoAdjust="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6EBB-6311-428C-87BA-4A4524EF4B7F}" type="datetimeFigureOut">
              <a:rPr lang="en-IN" smtClean="0"/>
              <a:t>07-07-20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508A-8B05-49C7-8FC0-4A9E1971D73C}" type="slidenum">
              <a:rPr lang="en-IN" smtClean="0"/>
              <a:t>‹#›</a:t>
            </a:fld>
            <a:endParaRPr lang="en-I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6EBB-6311-428C-87BA-4A4524EF4B7F}" type="datetimeFigureOut">
              <a:rPr lang="en-IN" smtClean="0"/>
              <a:t>07-07-20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508A-8B05-49C7-8FC0-4A9E1971D73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6EBB-6311-428C-87BA-4A4524EF4B7F}" type="datetimeFigureOut">
              <a:rPr lang="en-IN" smtClean="0"/>
              <a:t>07-07-20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508A-8B05-49C7-8FC0-4A9E1971D73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6EBB-6311-428C-87BA-4A4524EF4B7F}" type="datetimeFigureOut">
              <a:rPr lang="en-IN" smtClean="0"/>
              <a:t>07-07-20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508A-8B05-49C7-8FC0-4A9E1971D73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6EBB-6311-428C-87BA-4A4524EF4B7F}" type="datetimeFigureOut">
              <a:rPr lang="en-IN" smtClean="0"/>
              <a:t>07-07-20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2AD508A-8B05-49C7-8FC0-4A9E1971D73C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6EBB-6311-428C-87BA-4A4524EF4B7F}" type="datetimeFigureOut">
              <a:rPr lang="en-IN" smtClean="0"/>
              <a:t>07-07-20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508A-8B05-49C7-8FC0-4A9E1971D73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6EBB-6311-428C-87BA-4A4524EF4B7F}" type="datetimeFigureOut">
              <a:rPr lang="en-IN" smtClean="0"/>
              <a:t>07-07-20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508A-8B05-49C7-8FC0-4A9E1971D73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6EBB-6311-428C-87BA-4A4524EF4B7F}" type="datetimeFigureOut">
              <a:rPr lang="en-IN" smtClean="0"/>
              <a:t>07-07-20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508A-8B05-49C7-8FC0-4A9E1971D73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6EBB-6311-428C-87BA-4A4524EF4B7F}" type="datetimeFigureOut">
              <a:rPr lang="en-IN" smtClean="0"/>
              <a:t>07-07-20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508A-8B05-49C7-8FC0-4A9E1971D73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6EBB-6311-428C-87BA-4A4524EF4B7F}" type="datetimeFigureOut">
              <a:rPr lang="en-IN" smtClean="0"/>
              <a:t>07-07-20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508A-8B05-49C7-8FC0-4A9E1971D73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6EBB-6311-428C-87BA-4A4524EF4B7F}" type="datetimeFigureOut">
              <a:rPr lang="en-IN" smtClean="0"/>
              <a:t>07-07-20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508A-8B05-49C7-8FC0-4A9E1971D73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D856EBB-6311-428C-87BA-4A4524EF4B7F}" type="datetimeFigureOut">
              <a:rPr lang="en-IN" smtClean="0"/>
              <a:t>07-07-20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AD508A-8B05-49C7-8FC0-4A9E1971D73C}" type="slidenum">
              <a:rPr lang="en-IN" smtClean="0"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SEMESTER </a:t>
            </a:r>
            <a:r>
              <a:rPr lang="en-US" dirty="0" smtClean="0">
                <a:effectLst/>
              </a:rPr>
              <a:t>- 4</a:t>
            </a:r>
            <a:r>
              <a:rPr lang="en-US" dirty="0">
                <a:effectLst/>
              </a:rPr>
              <a:t>, PAPER- CC4</a:t>
            </a:r>
            <a:r>
              <a:rPr lang="en-IN" dirty="0">
                <a:effectLst/>
              </a:rPr>
              <a:t/>
            </a:r>
            <a:br>
              <a:rPr lang="en-IN" dirty="0">
                <a:effectLst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IN" sz="4800" dirty="0">
                <a:latin typeface="Aldhabi" pitchFamily="2" charset="-78"/>
                <a:cs typeface="Aldhabi" pitchFamily="2" charset="-78"/>
              </a:rPr>
              <a:t>The economic condition under the Abbasids : Trade </a:t>
            </a:r>
            <a:r>
              <a:rPr lang="en-IN" sz="4800" dirty="0" smtClean="0">
                <a:latin typeface="Aldhabi" pitchFamily="2" charset="-78"/>
                <a:cs typeface="Aldhabi" pitchFamily="2" charset="-78"/>
              </a:rPr>
              <a:t>and</a:t>
            </a:r>
            <a:r>
              <a:rPr lang="bn-IN" sz="4800" dirty="0" smtClean="0">
                <a:latin typeface="Aldhabi" pitchFamily="2" charset="-78"/>
              </a:rPr>
              <a:t> </a:t>
            </a:r>
            <a:r>
              <a:rPr lang="en-IN" sz="4800" dirty="0" smtClean="0">
                <a:latin typeface="Aldhabi" pitchFamily="2" charset="-78"/>
                <a:cs typeface="Aldhabi" pitchFamily="2" charset="-78"/>
              </a:rPr>
              <a:t>Agriculture</a:t>
            </a:r>
            <a:endParaRPr lang="bn-IN" sz="4800" dirty="0" smtClean="0">
              <a:latin typeface="Aldhabi" pitchFamily="2" charset="-78"/>
            </a:endParaRPr>
          </a:p>
          <a:p>
            <a:pPr algn="ctr"/>
            <a:r>
              <a:rPr lang="en-IN" sz="4800" dirty="0">
                <a:latin typeface="Aldhabi" pitchFamily="2" charset="-78"/>
                <a:cs typeface="Aldhabi" pitchFamily="2" charset="-78"/>
              </a:rPr>
              <a:t/>
            </a:r>
            <a:br>
              <a:rPr lang="en-IN" sz="4800" dirty="0">
                <a:latin typeface="Aldhabi" pitchFamily="2" charset="-78"/>
                <a:cs typeface="Aldhabi" pitchFamily="2" charset="-78"/>
              </a:rPr>
            </a:br>
            <a:r>
              <a:rPr lang="en-IN" sz="4800" dirty="0" err="1" smtClean="0">
                <a:latin typeface="Aldhabi" pitchFamily="2" charset="-78"/>
                <a:cs typeface="Aldhabi" pitchFamily="2" charset="-78"/>
              </a:rPr>
              <a:t>আব্বাসিয়</a:t>
            </a:r>
            <a:r>
              <a:rPr lang="en-IN" sz="4800" dirty="0" smtClean="0">
                <a:latin typeface="Aldhabi" pitchFamily="2" charset="-78"/>
                <a:cs typeface="Aldhabi" pitchFamily="2" charset="-78"/>
              </a:rPr>
              <a:t> </a:t>
            </a:r>
            <a:r>
              <a:rPr lang="en-IN" sz="4800" dirty="0" err="1" smtClean="0">
                <a:latin typeface="Aldhabi" pitchFamily="2" charset="-78"/>
                <a:cs typeface="Aldhabi" pitchFamily="2" charset="-78"/>
              </a:rPr>
              <a:t>আমলে</a:t>
            </a:r>
            <a:r>
              <a:rPr lang="en-IN" sz="4800" dirty="0" smtClean="0">
                <a:latin typeface="Aldhabi" pitchFamily="2" charset="-78"/>
                <a:cs typeface="Aldhabi" pitchFamily="2" charset="-78"/>
              </a:rPr>
              <a:t> </a:t>
            </a:r>
            <a:r>
              <a:rPr lang="en-IN" sz="4800" dirty="0" err="1" smtClean="0">
                <a:latin typeface="Aldhabi" pitchFamily="2" charset="-78"/>
                <a:cs typeface="Aldhabi" pitchFamily="2" charset="-78"/>
              </a:rPr>
              <a:t>অর্থনৈতিক</a:t>
            </a:r>
            <a:r>
              <a:rPr lang="en-IN" sz="4800" dirty="0" smtClean="0">
                <a:latin typeface="Aldhabi" pitchFamily="2" charset="-78"/>
                <a:cs typeface="Aldhabi" pitchFamily="2" charset="-78"/>
              </a:rPr>
              <a:t> </a:t>
            </a:r>
            <a:r>
              <a:rPr lang="en-IN" sz="4800" dirty="0" err="1" smtClean="0">
                <a:latin typeface="Aldhabi" pitchFamily="2" charset="-78"/>
                <a:cs typeface="Aldhabi" pitchFamily="2" charset="-78"/>
              </a:rPr>
              <a:t>অবস্থাঃ</a:t>
            </a:r>
            <a:r>
              <a:rPr lang="en-IN" sz="4800" dirty="0" smtClean="0">
                <a:latin typeface="Aldhabi" pitchFamily="2" charset="-78"/>
                <a:cs typeface="Aldhabi" pitchFamily="2" charset="-78"/>
              </a:rPr>
              <a:t> </a:t>
            </a:r>
            <a:r>
              <a:rPr lang="en-IN" sz="4800" dirty="0" err="1" smtClean="0">
                <a:latin typeface="Aldhabi" pitchFamily="2" charset="-78"/>
                <a:cs typeface="Aldhabi" pitchFamily="2" charset="-78"/>
              </a:rPr>
              <a:t>কৃষিকাজ</a:t>
            </a:r>
            <a:r>
              <a:rPr lang="en-IN" sz="4800" dirty="0" smtClean="0">
                <a:latin typeface="Aldhabi" pitchFamily="2" charset="-78"/>
                <a:cs typeface="Aldhabi" pitchFamily="2" charset="-78"/>
              </a:rPr>
              <a:t> ও </a:t>
            </a:r>
            <a:r>
              <a:rPr lang="en-IN" sz="4800" dirty="0" err="1" smtClean="0">
                <a:latin typeface="Aldhabi" pitchFamily="2" charset="-78"/>
                <a:cs typeface="Aldhabi" pitchFamily="2" charset="-78"/>
              </a:rPr>
              <a:t>বানিজ্য</a:t>
            </a:r>
            <a:r>
              <a:rPr lang="en-IN" sz="4800" dirty="0" smtClean="0">
                <a:latin typeface="Aldhabi" pitchFamily="2" charset="-78"/>
                <a:cs typeface="Aldhabi" pitchFamily="2" charset="-78"/>
              </a:rPr>
              <a:t> </a:t>
            </a:r>
            <a:endParaRPr lang="en-US" sz="4800" dirty="0">
              <a:latin typeface="Aldhabi" pitchFamily="2" charset="-78"/>
              <a:cs typeface="Aldhabi" pitchFamily="2" charset="-78"/>
            </a:endParaRPr>
          </a:p>
          <a:p>
            <a:pPr marL="137160" indent="0" algn="just">
              <a:buNone/>
            </a:pPr>
            <a:r>
              <a:rPr lang="en-US" dirty="0" smtClean="0"/>
              <a:t>             </a:t>
            </a:r>
          </a:p>
          <a:p>
            <a:pPr marL="13716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59688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err="1"/>
              <a:t>দামাস্কাসে</a:t>
            </a:r>
            <a:r>
              <a:rPr lang="en-US" dirty="0"/>
              <a:t> </a:t>
            </a:r>
            <a:r>
              <a:rPr lang="en-US" dirty="0" err="1"/>
              <a:t>খেজুর</a:t>
            </a:r>
            <a:r>
              <a:rPr lang="en-US" dirty="0"/>
              <a:t>, </a:t>
            </a:r>
            <a:r>
              <a:rPr lang="en-US" dirty="0" err="1"/>
              <a:t>আপেল</a:t>
            </a:r>
            <a:r>
              <a:rPr lang="en-US" dirty="0"/>
              <a:t>, </a:t>
            </a:r>
            <a:r>
              <a:rPr lang="en-US" dirty="0" err="1"/>
              <a:t>খুবানি</a:t>
            </a:r>
            <a:r>
              <a:rPr lang="en-US" dirty="0"/>
              <a:t>, </a:t>
            </a:r>
            <a:r>
              <a:rPr lang="en-US" dirty="0" err="1"/>
              <a:t>শশা</a:t>
            </a:r>
            <a:r>
              <a:rPr lang="en-US" dirty="0"/>
              <a:t>, </a:t>
            </a:r>
            <a:r>
              <a:rPr lang="en-US" dirty="0" err="1"/>
              <a:t>লবঙ্গ</a:t>
            </a:r>
            <a:r>
              <a:rPr lang="en-US" dirty="0"/>
              <a:t>, </a:t>
            </a:r>
            <a:r>
              <a:rPr lang="en-US" dirty="0" err="1"/>
              <a:t>পাতিলেবু</a:t>
            </a:r>
            <a:r>
              <a:rPr lang="en-US" dirty="0"/>
              <a:t>, </a:t>
            </a:r>
            <a:r>
              <a:rPr lang="en-US" dirty="0" err="1"/>
              <a:t>কিসমিস</a:t>
            </a:r>
            <a:r>
              <a:rPr lang="en-US" dirty="0"/>
              <a:t> </a:t>
            </a:r>
            <a:r>
              <a:rPr lang="en-US" dirty="0" err="1"/>
              <a:t>প্রচুর</a:t>
            </a:r>
            <a:r>
              <a:rPr lang="en-US" dirty="0"/>
              <a:t> </a:t>
            </a:r>
            <a:r>
              <a:rPr lang="en-US" dirty="0" err="1"/>
              <a:t>পরিমাণে</a:t>
            </a:r>
            <a:r>
              <a:rPr lang="en-US" dirty="0"/>
              <a:t> </a:t>
            </a:r>
            <a:r>
              <a:rPr lang="en-US" dirty="0" err="1"/>
              <a:t>উৎপাদন</a:t>
            </a:r>
            <a:r>
              <a:rPr lang="en-US" dirty="0"/>
              <a:t> </a:t>
            </a:r>
            <a:r>
              <a:rPr lang="en-US" dirty="0" err="1"/>
              <a:t>হত</a:t>
            </a:r>
            <a:r>
              <a:rPr lang="en-US" dirty="0"/>
              <a:t>। </a:t>
            </a:r>
            <a:r>
              <a:rPr lang="en-US" dirty="0" err="1"/>
              <a:t>এছাড়াও</a:t>
            </a:r>
            <a:r>
              <a:rPr lang="en-US" dirty="0"/>
              <a:t> </a:t>
            </a:r>
            <a:r>
              <a:rPr lang="en-US" dirty="0" err="1"/>
              <a:t>বিভিন্ন</a:t>
            </a:r>
            <a:r>
              <a:rPr lang="en-US" dirty="0"/>
              <a:t> </a:t>
            </a:r>
            <a:r>
              <a:rPr lang="en-US" dirty="0" err="1"/>
              <a:t>ফুলের</a:t>
            </a:r>
            <a:r>
              <a:rPr lang="en-US" dirty="0"/>
              <a:t> </a:t>
            </a:r>
            <a:r>
              <a:rPr lang="en-US" dirty="0" err="1"/>
              <a:t>চাষও</a:t>
            </a:r>
            <a:r>
              <a:rPr lang="en-US" dirty="0"/>
              <a:t> </a:t>
            </a:r>
            <a:r>
              <a:rPr lang="en-US" dirty="0" err="1"/>
              <a:t>দেখা</a:t>
            </a:r>
            <a:r>
              <a:rPr lang="en-US" dirty="0"/>
              <a:t> </a:t>
            </a:r>
            <a:r>
              <a:rPr lang="en-US" dirty="0" err="1"/>
              <a:t>যায়</a:t>
            </a:r>
            <a:r>
              <a:rPr lang="en-US" dirty="0"/>
              <a:t> </a:t>
            </a:r>
            <a:r>
              <a:rPr lang="en-US" dirty="0" err="1"/>
              <a:t>যেমন</a:t>
            </a:r>
            <a:r>
              <a:rPr lang="en-US" dirty="0"/>
              <a:t>, </a:t>
            </a:r>
            <a:r>
              <a:rPr lang="en-US" dirty="0" err="1"/>
              <a:t>ড্যাফোডিল</a:t>
            </a:r>
            <a:r>
              <a:rPr lang="en-US" dirty="0"/>
              <a:t>, </a:t>
            </a:r>
            <a:r>
              <a:rPr lang="en-US" dirty="0" err="1"/>
              <a:t>লাম</a:t>
            </a:r>
            <a:r>
              <a:rPr lang="en-US" dirty="0"/>
              <a:t> </a:t>
            </a:r>
            <a:r>
              <a:rPr lang="en-US" dirty="0" err="1"/>
              <a:t>ফুল</a:t>
            </a:r>
            <a:r>
              <a:rPr lang="en-US" dirty="0"/>
              <a:t>, </a:t>
            </a:r>
            <a:r>
              <a:rPr lang="en-US" dirty="0" err="1"/>
              <a:t>শ্বেত</a:t>
            </a:r>
            <a:r>
              <a:rPr lang="en-US" dirty="0"/>
              <a:t> </a:t>
            </a:r>
            <a:r>
              <a:rPr lang="en-US" dirty="0" err="1"/>
              <a:t>পদ্ম</a:t>
            </a:r>
            <a:r>
              <a:rPr lang="en-US" dirty="0"/>
              <a:t> </a:t>
            </a:r>
            <a:r>
              <a:rPr lang="en-US" dirty="0" err="1"/>
              <a:t>ইত্যাদি</a:t>
            </a:r>
            <a:r>
              <a:rPr lang="en-US" dirty="0"/>
              <a:t>। </a:t>
            </a:r>
            <a:endParaRPr lang="en-IN" dirty="0"/>
          </a:p>
          <a:p>
            <a:pPr algn="just"/>
            <a:r>
              <a:rPr lang="en-US" dirty="0" err="1"/>
              <a:t>কৃষি</a:t>
            </a:r>
            <a:r>
              <a:rPr lang="en-US" dirty="0"/>
              <a:t> </a:t>
            </a:r>
            <a:r>
              <a:rPr lang="en-US" dirty="0" err="1"/>
              <a:t>পণ্যাদির</a:t>
            </a:r>
            <a:r>
              <a:rPr lang="en-US" dirty="0"/>
              <a:t> </a:t>
            </a:r>
            <a:r>
              <a:rPr lang="en-US" dirty="0" err="1"/>
              <a:t>শুল্ক</a:t>
            </a:r>
            <a:r>
              <a:rPr lang="en-US" dirty="0"/>
              <a:t> </a:t>
            </a:r>
            <a:r>
              <a:rPr lang="en-US" dirty="0" err="1"/>
              <a:t>হিসাবে</a:t>
            </a:r>
            <a:r>
              <a:rPr lang="en-US" dirty="0"/>
              <a:t> </a:t>
            </a:r>
            <a:r>
              <a:rPr lang="en-US" dirty="0" err="1"/>
              <a:t>অর্থের</a:t>
            </a:r>
            <a:r>
              <a:rPr lang="en-US" dirty="0"/>
              <a:t> </a:t>
            </a:r>
            <a:r>
              <a:rPr lang="en-US" dirty="0" err="1"/>
              <a:t>পরিবর্তে</a:t>
            </a:r>
            <a:r>
              <a:rPr lang="en-US" dirty="0"/>
              <a:t> </a:t>
            </a:r>
            <a:r>
              <a:rPr lang="en-US" dirty="0" err="1"/>
              <a:t>উৎপন্ন</a:t>
            </a:r>
            <a:r>
              <a:rPr lang="en-US" dirty="0"/>
              <a:t> </a:t>
            </a:r>
            <a:r>
              <a:rPr lang="en-US" dirty="0" err="1"/>
              <a:t>দ্রব্যের</a:t>
            </a:r>
            <a:r>
              <a:rPr lang="en-US" dirty="0"/>
              <a:t> </a:t>
            </a:r>
            <a:r>
              <a:rPr lang="en-US" dirty="0" err="1"/>
              <a:t>ভাগ</a:t>
            </a:r>
            <a:r>
              <a:rPr lang="en-US" dirty="0"/>
              <a:t> </a:t>
            </a:r>
            <a:r>
              <a:rPr lang="en-US" dirty="0" err="1"/>
              <a:t>নির্ধারিত</a:t>
            </a:r>
            <a:r>
              <a:rPr lang="en-US" dirty="0"/>
              <a:t> </a:t>
            </a:r>
            <a:r>
              <a:rPr lang="en-US" dirty="0" err="1"/>
              <a:t>হয়েছিল</a:t>
            </a:r>
            <a:r>
              <a:rPr lang="en-US" dirty="0"/>
              <a:t>। </a:t>
            </a:r>
            <a:r>
              <a:rPr lang="en-US" dirty="0" err="1"/>
              <a:t>উৎপন্ন</a:t>
            </a:r>
            <a:r>
              <a:rPr lang="en-US" dirty="0"/>
              <a:t> </a:t>
            </a:r>
            <a:r>
              <a:rPr lang="en-US" dirty="0" err="1"/>
              <a:t>দ্রব্যের</a:t>
            </a:r>
            <a:r>
              <a:rPr lang="en-US" dirty="0"/>
              <a:t> ২/৫ </a:t>
            </a:r>
            <a:r>
              <a:rPr lang="en-US" dirty="0" err="1"/>
              <a:t>অংশ</a:t>
            </a:r>
            <a:r>
              <a:rPr lang="en-US" dirty="0"/>
              <a:t> </a:t>
            </a:r>
            <a:r>
              <a:rPr lang="en-US" dirty="0" err="1"/>
              <a:t>সরকারী</a:t>
            </a:r>
            <a:r>
              <a:rPr lang="en-US" dirty="0"/>
              <a:t> </a:t>
            </a:r>
            <a:r>
              <a:rPr lang="en-US" dirty="0" err="1"/>
              <a:t>কোষাগারে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৩/৫ </a:t>
            </a:r>
            <a:r>
              <a:rPr lang="en-US" dirty="0" err="1"/>
              <a:t>অংশ</a:t>
            </a:r>
            <a:r>
              <a:rPr lang="en-US" dirty="0"/>
              <a:t> </a:t>
            </a:r>
            <a:r>
              <a:rPr lang="en-US" dirty="0" err="1"/>
              <a:t>কৃষকের</a:t>
            </a:r>
            <a:r>
              <a:rPr lang="en-US" dirty="0"/>
              <a:t> </a:t>
            </a:r>
            <a:r>
              <a:rPr lang="en-US" dirty="0" err="1"/>
              <a:t>কাছে</a:t>
            </a:r>
            <a:r>
              <a:rPr lang="en-US" dirty="0"/>
              <a:t> </a:t>
            </a:r>
            <a:r>
              <a:rPr lang="en-US" dirty="0" err="1"/>
              <a:t>যেত</a:t>
            </a:r>
            <a:r>
              <a:rPr lang="en-US" dirty="0"/>
              <a:t>। </a:t>
            </a:r>
            <a:r>
              <a:rPr lang="en-US" dirty="0" err="1"/>
              <a:t>যেখানে</a:t>
            </a:r>
            <a:r>
              <a:rPr lang="en-US" dirty="0"/>
              <a:t> </a:t>
            </a:r>
            <a:r>
              <a:rPr lang="en-US" dirty="0" err="1"/>
              <a:t>কৃষক</a:t>
            </a:r>
            <a:r>
              <a:rPr lang="en-US" dirty="0"/>
              <a:t> </a:t>
            </a:r>
            <a:r>
              <a:rPr lang="en-US" dirty="0" err="1"/>
              <a:t>নিজে</a:t>
            </a:r>
            <a:r>
              <a:rPr lang="en-US" dirty="0"/>
              <a:t> </a:t>
            </a:r>
            <a:r>
              <a:rPr lang="en-US" dirty="0" err="1"/>
              <a:t>জলসেচের</a:t>
            </a:r>
            <a:r>
              <a:rPr lang="en-US" dirty="0"/>
              <a:t> </a:t>
            </a:r>
            <a:r>
              <a:rPr lang="en-US" dirty="0" err="1"/>
              <a:t>ব্যবস্থা</a:t>
            </a:r>
            <a:r>
              <a:rPr lang="en-US" dirty="0"/>
              <a:t> </a:t>
            </a:r>
            <a:r>
              <a:rPr lang="en-US" dirty="0" err="1"/>
              <a:t>করত</a:t>
            </a:r>
            <a:r>
              <a:rPr lang="en-US" dirty="0"/>
              <a:t> </a:t>
            </a:r>
            <a:r>
              <a:rPr lang="en-US" dirty="0" err="1"/>
              <a:t>সেখানে</a:t>
            </a:r>
            <a:r>
              <a:rPr lang="en-US" dirty="0"/>
              <a:t> ৩/৪ </a:t>
            </a:r>
            <a:r>
              <a:rPr lang="en-US" dirty="0" err="1"/>
              <a:t>অংশ</a:t>
            </a:r>
            <a:r>
              <a:rPr lang="en-US" dirty="0"/>
              <a:t> </a:t>
            </a:r>
            <a:r>
              <a:rPr lang="en-US" dirty="0" err="1" smtClean="0"/>
              <a:t>ফসল</a:t>
            </a:r>
            <a:r>
              <a:rPr lang="en-US" dirty="0" smtClean="0"/>
              <a:t> </a:t>
            </a:r>
            <a:r>
              <a:rPr lang="en-US" dirty="0" err="1"/>
              <a:t>কৃষকের</a:t>
            </a:r>
            <a:r>
              <a:rPr lang="en-US" dirty="0"/>
              <a:t> </a:t>
            </a:r>
            <a:r>
              <a:rPr lang="en-US" dirty="0" err="1"/>
              <a:t>হত</a:t>
            </a:r>
            <a:r>
              <a:rPr lang="en-US" dirty="0"/>
              <a:t>। </a:t>
            </a:r>
            <a:r>
              <a:rPr lang="en-US" dirty="0" err="1"/>
              <a:t>বাইরান</a:t>
            </a:r>
            <a:r>
              <a:rPr lang="en-US" dirty="0"/>
              <a:t>, </a:t>
            </a:r>
            <a:r>
              <a:rPr lang="en-US" dirty="0" err="1"/>
              <a:t>ইরাক</a:t>
            </a:r>
            <a:r>
              <a:rPr lang="en-US" dirty="0"/>
              <a:t>, </a:t>
            </a:r>
            <a:r>
              <a:rPr lang="en-US" dirty="0" err="1"/>
              <a:t>জাথিরা</a:t>
            </a:r>
            <a:r>
              <a:rPr lang="en-US" dirty="0"/>
              <a:t>, </a:t>
            </a:r>
            <a:r>
              <a:rPr lang="en-US" dirty="0" err="1"/>
              <a:t>ইত্যাদি</a:t>
            </a:r>
            <a:r>
              <a:rPr lang="en-US" dirty="0"/>
              <a:t> </a:t>
            </a:r>
            <a:r>
              <a:rPr lang="en-US" dirty="0" err="1"/>
              <a:t>জায়গায়</a:t>
            </a:r>
            <a:r>
              <a:rPr lang="en-US" dirty="0"/>
              <a:t> ‘</a:t>
            </a:r>
            <a:r>
              <a:rPr lang="en-US" dirty="0" err="1"/>
              <a:t>খোলেফায়ে</a:t>
            </a:r>
            <a:r>
              <a:rPr lang="en-US" dirty="0"/>
              <a:t> </a:t>
            </a:r>
            <a:r>
              <a:rPr lang="en-US" dirty="0" err="1"/>
              <a:t>রাশেদিন</a:t>
            </a:r>
            <a:r>
              <a:rPr lang="en-US" dirty="0"/>
              <a:t>’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en-US" dirty="0" err="1"/>
              <a:t>সময়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যে</a:t>
            </a:r>
            <a:r>
              <a:rPr lang="en-US" dirty="0"/>
              <a:t> </a:t>
            </a:r>
            <a:r>
              <a:rPr lang="en-US" dirty="0" err="1"/>
              <a:t>রাজস্ব</a:t>
            </a:r>
            <a:r>
              <a:rPr lang="en-US" dirty="0"/>
              <a:t> </a:t>
            </a:r>
            <a:r>
              <a:rPr lang="en-US" dirty="0" err="1"/>
              <a:t>নির্ধারিত</a:t>
            </a:r>
            <a:r>
              <a:rPr lang="en-US" dirty="0"/>
              <a:t> </a:t>
            </a:r>
            <a:r>
              <a:rPr lang="en-US" dirty="0" err="1"/>
              <a:t>হয়েছিল</a:t>
            </a:r>
            <a:r>
              <a:rPr lang="en-US" dirty="0"/>
              <a:t> </a:t>
            </a:r>
            <a:r>
              <a:rPr lang="en-US" dirty="0" err="1"/>
              <a:t>সেই</a:t>
            </a:r>
            <a:r>
              <a:rPr lang="en-US" dirty="0"/>
              <a:t> </a:t>
            </a:r>
            <a:r>
              <a:rPr lang="en-US" dirty="0" err="1"/>
              <a:t>রাজস্বের</a:t>
            </a:r>
            <a:r>
              <a:rPr lang="en-US" dirty="0"/>
              <a:t> </a:t>
            </a:r>
            <a:r>
              <a:rPr lang="en-US" dirty="0" err="1"/>
              <a:t>পরিমাণ</a:t>
            </a:r>
            <a:r>
              <a:rPr lang="en-US" dirty="0"/>
              <a:t> </a:t>
            </a:r>
            <a:r>
              <a:rPr lang="en-US" dirty="0" err="1"/>
              <a:t>বৃদ্ধি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হয়নি</a:t>
            </a:r>
            <a:r>
              <a:rPr lang="en-US" dirty="0"/>
              <a:t>। </a:t>
            </a:r>
            <a:r>
              <a:rPr lang="en-US" dirty="0" err="1"/>
              <a:t>কৃষি</a:t>
            </a:r>
            <a:r>
              <a:rPr lang="en-US" dirty="0"/>
              <a:t> </a:t>
            </a:r>
            <a:r>
              <a:rPr lang="en-US" dirty="0" err="1"/>
              <a:t>ক্ষেত্রেও</a:t>
            </a:r>
            <a:r>
              <a:rPr lang="en-US" dirty="0"/>
              <a:t> </a:t>
            </a:r>
            <a:r>
              <a:rPr lang="en-US" dirty="0" err="1"/>
              <a:t>আব্বাসিয়</a:t>
            </a:r>
            <a:r>
              <a:rPr lang="en-US" dirty="0"/>
              <a:t> </a:t>
            </a:r>
            <a:r>
              <a:rPr lang="en-US" dirty="0" err="1"/>
              <a:t>আমলে</a:t>
            </a:r>
            <a:r>
              <a:rPr lang="en-US" dirty="0"/>
              <a:t> </a:t>
            </a:r>
            <a:r>
              <a:rPr lang="en-US" dirty="0" err="1"/>
              <a:t>বিকাশ</a:t>
            </a:r>
            <a:r>
              <a:rPr lang="en-US" dirty="0"/>
              <a:t> </a:t>
            </a:r>
            <a:r>
              <a:rPr lang="en-US" dirty="0" err="1"/>
              <a:t>লক্ষ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যায়</a:t>
            </a:r>
            <a:r>
              <a:rPr lang="en-US" dirty="0"/>
              <a:t>। </a:t>
            </a:r>
            <a:r>
              <a:rPr lang="en-US" dirty="0" smtClean="0"/>
              <a:t> 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175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আব্বাসিয়</a:t>
            </a:r>
            <a:r>
              <a:rPr lang="en-US" dirty="0" smtClean="0"/>
              <a:t> </a:t>
            </a:r>
            <a:r>
              <a:rPr lang="en-US" dirty="0" err="1" smtClean="0"/>
              <a:t>আমলে</a:t>
            </a:r>
            <a:r>
              <a:rPr lang="en-US" dirty="0" smtClean="0"/>
              <a:t> </a:t>
            </a:r>
            <a:r>
              <a:rPr lang="en-US" dirty="0" err="1" smtClean="0"/>
              <a:t>চাষ-আবাদ</a:t>
            </a:r>
            <a:r>
              <a:rPr lang="en-US" dirty="0" smtClean="0"/>
              <a:t>  </a:t>
            </a:r>
            <a:endParaRPr lang="en-IN" dirty="0"/>
          </a:p>
        </p:txBody>
      </p:sp>
      <p:pic>
        <p:nvPicPr>
          <p:cNvPr id="5122" name="Picture 2" descr="C:\Users\SHIPRA\Downloads\IMG-20200710-WA0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9086" y="1600200"/>
            <a:ext cx="3045827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328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গ্রন্থপঞ্জী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Ashtor, E, (1976). A Social and Economic History of the Near East in the Middle Ages. </a:t>
            </a:r>
            <a:r>
              <a:rPr lang="en-US" dirty="0" err="1" smtClean="0"/>
              <a:t>Berkely</a:t>
            </a:r>
            <a:r>
              <a:rPr lang="en-US" dirty="0" smtClean="0"/>
              <a:t> : University of California press.</a:t>
            </a:r>
          </a:p>
          <a:p>
            <a:pPr algn="just"/>
            <a:r>
              <a:rPr lang="en-US" dirty="0" smtClean="0"/>
              <a:t>Burke, Edmund (June 2009). “Islam at the Center: Technological Complexes and Roots of Modernity”. Journal of World History. University of Hawaii Press. </a:t>
            </a:r>
          </a:p>
          <a:p>
            <a:pPr algn="just"/>
            <a:r>
              <a:rPr lang="en-US" dirty="0" smtClean="0"/>
              <a:t>Turner, Howard R. (1997). Science in Medieval Islam, University of Texas Press. ISBN o-292-70469-0</a:t>
            </a:r>
          </a:p>
          <a:p>
            <a:pPr algn="just"/>
            <a:r>
              <a:rPr lang="en-US" dirty="0" smtClean="0"/>
              <a:t>Watson, Andrew M. (1974). “The Arab Agricultural Revolution and Its Diffusion, 700-1100”. The Journal of </a:t>
            </a:r>
            <a:r>
              <a:rPr lang="en-US" smtClean="0"/>
              <a:t>Economic History।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61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</a:t>
            </a:r>
            <a:r>
              <a:rPr lang="en-US" sz="7200" dirty="0" err="1" smtClean="0"/>
              <a:t>ধন্যবাদ</a:t>
            </a:r>
            <a:r>
              <a:rPr lang="en-US" sz="7200" dirty="0" smtClean="0"/>
              <a:t> </a:t>
            </a:r>
            <a:endParaRPr lang="en-IN" sz="7200" dirty="0"/>
          </a:p>
        </p:txBody>
      </p:sp>
    </p:spTree>
    <p:extLst>
      <p:ext uri="{BB962C8B-B14F-4D97-AF65-F5344CB8AC3E}">
        <p14:creationId xmlns:p14="http://schemas.microsoft.com/office/powerpoint/2010/main" val="354538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/>
          <a:lstStyle/>
          <a:p>
            <a:r>
              <a:rPr lang="en-US" dirty="0" err="1"/>
              <a:t>ভূমিকা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4824536"/>
          </a:xfrm>
        </p:spPr>
        <p:txBody>
          <a:bodyPr>
            <a:noAutofit/>
          </a:bodyPr>
          <a:lstStyle/>
          <a:p>
            <a:pPr algn="just"/>
            <a:r>
              <a:rPr lang="en-US" sz="2000" dirty="0" err="1"/>
              <a:t>আনুমানিক</a:t>
            </a:r>
            <a:r>
              <a:rPr lang="en-US" sz="2000" dirty="0"/>
              <a:t> ৭৫০ </a:t>
            </a:r>
            <a:r>
              <a:rPr lang="en-US" sz="2000" dirty="0" err="1"/>
              <a:t>থেকে</a:t>
            </a:r>
            <a:r>
              <a:rPr lang="en-US" sz="2000" dirty="0"/>
              <a:t> </a:t>
            </a:r>
            <a:r>
              <a:rPr lang="en-US" sz="2000" dirty="0" smtClean="0"/>
              <a:t>১২৫৮ </a:t>
            </a:r>
            <a:r>
              <a:rPr lang="en-US" sz="2000" dirty="0" err="1" smtClean="0"/>
              <a:t>খ্রিষ্টাব্দ</a:t>
            </a:r>
            <a:r>
              <a:rPr lang="en-US" sz="2000" dirty="0" smtClean="0"/>
              <a:t> </a:t>
            </a:r>
            <a:r>
              <a:rPr lang="en-US" sz="2000" dirty="0" err="1"/>
              <a:t>পর্যন্ত</a:t>
            </a:r>
            <a:r>
              <a:rPr lang="en-US" sz="2000" dirty="0"/>
              <a:t> </a:t>
            </a:r>
            <a:r>
              <a:rPr lang="en-US" sz="2000" dirty="0" err="1"/>
              <a:t>আব্বাসিয়দের</a:t>
            </a:r>
            <a:r>
              <a:rPr lang="en-US" sz="2000" dirty="0"/>
              <a:t> </a:t>
            </a:r>
            <a:r>
              <a:rPr lang="en-US" sz="2000" dirty="0" err="1"/>
              <a:t>সময়কাল</a:t>
            </a:r>
            <a:r>
              <a:rPr lang="en-US" sz="2000" dirty="0"/>
              <a:t>। </a:t>
            </a:r>
            <a:r>
              <a:rPr lang="en-US" sz="2000" dirty="0" err="1"/>
              <a:t>আব্বাসিয়</a:t>
            </a:r>
            <a:r>
              <a:rPr lang="en-US" sz="2000" dirty="0"/>
              <a:t> </a:t>
            </a:r>
            <a:r>
              <a:rPr lang="en-US" sz="2000" dirty="0" err="1"/>
              <a:t>আমলে</a:t>
            </a:r>
            <a:r>
              <a:rPr lang="en-US" sz="2000" dirty="0"/>
              <a:t> </a:t>
            </a:r>
            <a:r>
              <a:rPr lang="en-US" sz="2000" dirty="0" err="1"/>
              <a:t>মুসলিম</a:t>
            </a:r>
            <a:r>
              <a:rPr lang="en-US" sz="2000" dirty="0"/>
              <a:t> ও </a:t>
            </a:r>
            <a:r>
              <a:rPr lang="en-US" sz="2000" dirty="0" err="1"/>
              <a:t>আরবীয়দের</a:t>
            </a:r>
            <a:r>
              <a:rPr lang="en-US" sz="2000" dirty="0"/>
              <a:t> </a:t>
            </a:r>
            <a:r>
              <a:rPr lang="en-US" sz="2000" dirty="0" err="1"/>
              <a:t>বানিজ্যিক</a:t>
            </a:r>
            <a:r>
              <a:rPr lang="en-US" sz="2000" dirty="0"/>
              <a:t> </a:t>
            </a:r>
            <a:r>
              <a:rPr lang="en-US" sz="2000" dirty="0" err="1"/>
              <a:t>অগ্রগতি</a:t>
            </a:r>
            <a:r>
              <a:rPr lang="en-US" sz="2000" dirty="0"/>
              <a:t> </a:t>
            </a:r>
            <a:r>
              <a:rPr lang="en-US" sz="2000" dirty="0" err="1"/>
              <a:t>অন্যান্য</a:t>
            </a:r>
            <a:r>
              <a:rPr lang="en-US" sz="2000" dirty="0"/>
              <a:t> </a:t>
            </a:r>
            <a:r>
              <a:rPr lang="en-US" sz="2000" dirty="0" err="1"/>
              <a:t>গোষ্ঠীকে</a:t>
            </a:r>
            <a:r>
              <a:rPr lang="en-US" sz="2000" dirty="0"/>
              <a:t> </a:t>
            </a:r>
            <a:r>
              <a:rPr lang="en-US" sz="2000" dirty="0" err="1"/>
              <a:t>অতিক্রম</a:t>
            </a:r>
            <a:r>
              <a:rPr lang="en-US" sz="2000" dirty="0"/>
              <a:t> </a:t>
            </a:r>
            <a:r>
              <a:rPr lang="en-US" sz="2000" dirty="0" err="1"/>
              <a:t>করেছিল</a:t>
            </a:r>
            <a:r>
              <a:rPr lang="en-US" sz="2000" dirty="0"/>
              <a:t>। </a:t>
            </a:r>
            <a:r>
              <a:rPr lang="en-US" sz="2000" dirty="0" err="1"/>
              <a:t>পূর্বে</a:t>
            </a:r>
            <a:r>
              <a:rPr lang="en-US" sz="2000" dirty="0"/>
              <a:t> </a:t>
            </a:r>
            <a:r>
              <a:rPr lang="en-US" sz="2000" dirty="0" err="1"/>
              <a:t>জিম্মি</a:t>
            </a:r>
            <a:r>
              <a:rPr lang="en-US" sz="2000" dirty="0"/>
              <a:t> </a:t>
            </a:r>
            <a:r>
              <a:rPr lang="en-US" sz="2000" dirty="0" err="1"/>
              <a:t>বা</a:t>
            </a:r>
            <a:r>
              <a:rPr lang="en-US" sz="2000" dirty="0"/>
              <a:t> </a:t>
            </a:r>
            <a:r>
              <a:rPr lang="en-US" sz="2000" dirty="0" err="1"/>
              <a:t>খ্রিষ্টান</a:t>
            </a:r>
            <a:r>
              <a:rPr lang="en-US" sz="2000" dirty="0"/>
              <a:t>, </a:t>
            </a:r>
            <a:r>
              <a:rPr lang="en-US" sz="2000" dirty="0" err="1"/>
              <a:t>ইহুদী</a:t>
            </a:r>
            <a:r>
              <a:rPr lang="en-US" sz="2000" dirty="0"/>
              <a:t>  </a:t>
            </a:r>
            <a:r>
              <a:rPr lang="en-US" sz="2000" dirty="0" err="1" smtClean="0"/>
              <a:t>বনিকরাই</a:t>
            </a:r>
            <a:r>
              <a:rPr lang="en-US" sz="2000" dirty="0" smtClean="0"/>
              <a:t> </a:t>
            </a:r>
            <a:r>
              <a:rPr lang="en-US" sz="2000" dirty="0" err="1"/>
              <a:t>বানিজ্যের</a:t>
            </a:r>
            <a:r>
              <a:rPr lang="en-US" sz="2000" dirty="0"/>
              <a:t> </a:t>
            </a:r>
            <a:r>
              <a:rPr lang="en-US" sz="2000" dirty="0" err="1"/>
              <a:t>সাথে</a:t>
            </a:r>
            <a:r>
              <a:rPr lang="en-US" sz="2000" dirty="0"/>
              <a:t> </a:t>
            </a:r>
            <a:r>
              <a:rPr lang="en-US" sz="2000" dirty="0" err="1"/>
              <a:t>যুক্ত</a:t>
            </a:r>
            <a:r>
              <a:rPr lang="en-US" sz="2000" dirty="0"/>
              <a:t> </a:t>
            </a:r>
            <a:r>
              <a:rPr lang="en-US" sz="2000" dirty="0" err="1"/>
              <a:t>ছিল</a:t>
            </a:r>
            <a:r>
              <a:rPr lang="en-US" sz="2000" dirty="0"/>
              <a:t>। </a:t>
            </a:r>
            <a:endParaRPr lang="en-IN" sz="2000" dirty="0"/>
          </a:p>
          <a:p>
            <a:pPr algn="just"/>
            <a:r>
              <a:rPr lang="en-US" sz="2000" dirty="0" err="1"/>
              <a:t>বানিজ্যকেই</a:t>
            </a:r>
            <a:r>
              <a:rPr lang="en-US" sz="2000" dirty="0"/>
              <a:t> </a:t>
            </a:r>
            <a:r>
              <a:rPr lang="en-US" sz="2000" dirty="0" err="1"/>
              <a:t>তারা</a:t>
            </a:r>
            <a:r>
              <a:rPr lang="en-US" sz="2000" dirty="0"/>
              <a:t> </a:t>
            </a:r>
            <a:r>
              <a:rPr lang="en-US" sz="2000" dirty="0" err="1"/>
              <a:t>তাদের</a:t>
            </a:r>
            <a:r>
              <a:rPr lang="en-US" sz="2000" dirty="0"/>
              <a:t> </a:t>
            </a:r>
            <a:r>
              <a:rPr lang="en-US" sz="2000" dirty="0" err="1"/>
              <a:t>নেশা</a:t>
            </a:r>
            <a:r>
              <a:rPr lang="en-US" sz="2000" dirty="0"/>
              <a:t> </a:t>
            </a:r>
            <a:r>
              <a:rPr lang="en-US" sz="2000" dirty="0" err="1"/>
              <a:t>হিসাবে</a:t>
            </a:r>
            <a:r>
              <a:rPr lang="en-US" sz="2000" dirty="0"/>
              <a:t> </a:t>
            </a:r>
            <a:r>
              <a:rPr lang="en-US" sz="2000" dirty="0" err="1"/>
              <a:t>গ্রহণ</a:t>
            </a:r>
            <a:r>
              <a:rPr lang="en-US" sz="2000" dirty="0"/>
              <a:t> </a:t>
            </a:r>
            <a:r>
              <a:rPr lang="en-US" sz="2000" dirty="0" err="1"/>
              <a:t>করেছিল</a:t>
            </a:r>
            <a:r>
              <a:rPr lang="en-US" sz="2000" dirty="0"/>
              <a:t>। </a:t>
            </a:r>
            <a:endParaRPr lang="en-IN" sz="2000" dirty="0"/>
          </a:p>
          <a:p>
            <a:pPr algn="just"/>
            <a:r>
              <a:rPr lang="en-US" sz="2000" dirty="0" err="1"/>
              <a:t>ফলে</a:t>
            </a:r>
            <a:r>
              <a:rPr lang="en-US" sz="2000" dirty="0"/>
              <a:t> </a:t>
            </a:r>
            <a:r>
              <a:rPr lang="en-US" sz="2000" dirty="0" err="1"/>
              <a:t>খুব</a:t>
            </a:r>
            <a:r>
              <a:rPr lang="en-US" sz="2000" dirty="0"/>
              <a:t> </a:t>
            </a:r>
            <a:r>
              <a:rPr lang="en-US" sz="2000" dirty="0" err="1"/>
              <a:t>তাড়াতাড়ি</a:t>
            </a:r>
            <a:r>
              <a:rPr lang="en-US" sz="2000" dirty="0"/>
              <a:t> </a:t>
            </a:r>
            <a:r>
              <a:rPr lang="en-US" sz="2000" dirty="0" err="1"/>
              <a:t>বাগদাদ</a:t>
            </a:r>
            <a:r>
              <a:rPr lang="en-US" sz="2000" dirty="0"/>
              <a:t>, </a:t>
            </a:r>
            <a:r>
              <a:rPr lang="en-US" sz="2000" dirty="0" err="1"/>
              <a:t>আল</a:t>
            </a:r>
            <a:r>
              <a:rPr lang="en-US" sz="2000" dirty="0"/>
              <a:t> </a:t>
            </a:r>
            <a:r>
              <a:rPr lang="en-US" sz="2000" dirty="0" err="1"/>
              <a:t>বাসরা</a:t>
            </a:r>
            <a:r>
              <a:rPr lang="en-US" sz="2000" dirty="0"/>
              <a:t>, </a:t>
            </a:r>
            <a:r>
              <a:rPr lang="en-US" sz="2000" dirty="0" err="1"/>
              <a:t>সিরাফ</a:t>
            </a:r>
            <a:r>
              <a:rPr lang="en-US" sz="2000" dirty="0"/>
              <a:t>, </a:t>
            </a:r>
            <a:r>
              <a:rPr lang="en-US" sz="2000" dirty="0" err="1"/>
              <a:t>কায়রো</a:t>
            </a:r>
            <a:r>
              <a:rPr lang="en-US" sz="2000" dirty="0"/>
              <a:t>, </a:t>
            </a:r>
            <a:r>
              <a:rPr lang="en-US" sz="2000" dirty="0" err="1"/>
              <a:t>আলেকজান্দ্রিয়া</a:t>
            </a:r>
            <a:r>
              <a:rPr lang="en-US" sz="2000" dirty="0"/>
              <a:t> </a:t>
            </a:r>
            <a:r>
              <a:rPr lang="en-US" sz="2000" dirty="0" err="1"/>
              <a:t>ইত্যাদি</a:t>
            </a:r>
            <a:r>
              <a:rPr lang="en-US" sz="2000" dirty="0"/>
              <a:t> </a:t>
            </a:r>
            <a:r>
              <a:rPr lang="en-US" sz="2000" dirty="0" err="1"/>
              <a:t>শহরগুলি</a:t>
            </a:r>
            <a:r>
              <a:rPr lang="en-US" sz="2000" dirty="0"/>
              <a:t> </a:t>
            </a:r>
            <a:r>
              <a:rPr lang="en-US" sz="2000" dirty="0" err="1"/>
              <a:t>বানিজ্যের</a:t>
            </a:r>
            <a:r>
              <a:rPr lang="en-US" sz="2000" dirty="0"/>
              <a:t> </a:t>
            </a:r>
            <a:r>
              <a:rPr lang="en-US" sz="2000" dirty="0" err="1"/>
              <a:t>ক্ষেত্রভুমিতে</a:t>
            </a:r>
            <a:r>
              <a:rPr lang="en-US" sz="2000" dirty="0"/>
              <a:t> </a:t>
            </a:r>
            <a:r>
              <a:rPr lang="en-US" sz="2000" dirty="0" err="1"/>
              <a:t>পরিণত</a:t>
            </a:r>
            <a:r>
              <a:rPr lang="en-US" sz="2000" dirty="0"/>
              <a:t> </a:t>
            </a:r>
            <a:r>
              <a:rPr lang="en-US" sz="2000" dirty="0" err="1"/>
              <a:t>হয়ে</a:t>
            </a:r>
            <a:r>
              <a:rPr lang="en-US" sz="2000" dirty="0"/>
              <a:t> </a:t>
            </a:r>
            <a:r>
              <a:rPr lang="en-US" sz="2000" dirty="0" err="1"/>
              <a:t>ওঠে</a:t>
            </a:r>
            <a:r>
              <a:rPr lang="en-US" sz="2000" dirty="0"/>
              <a:t>। </a:t>
            </a:r>
            <a:endParaRPr lang="en-IN" sz="2000" dirty="0"/>
          </a:p>
          <a:p>
            <a:pPr algn="just"/>
            <a:r>
              <a:rPr lang="en-US" sz="2000" dirty="0" err="1"/>
              <a:t>এছাড়াও</a:t>
            </a:r>
            <a:r>
              <a:rPr lang="en-US" sz="2000" dirty="0"/>
              <a:t> </a:t>
            </a:r>
            <a:r>
              <a:rPr lang="en-US" sz="2000" dirty="0" err="1"/>
              <a:t>এই</a:t>
            </a:r>
            <a:r>
              <a:rPr lang="en-US" sz="2000" dirty="0"/>
              <a:t> </a:t>
            </a:r>
            <a:r>
              <a:rPr lang="en-US" sz="2000" dirty="0" err="1"/>
              <a:t>সময়</a:t>
            </a:r>
            <a:r>
              <a:rPr lang="en-US" sz="2000" dirty="0"/>
              <a:t> </a:t>
            </a:r>
            <a:r>
              <a:rPr lang="en-US" sz="2000" dirty="0" err="1"/>
              <a:t>আন্তর্জাতিক</a:t>
            </a:r>
            <a:r>
              <a:rPr lang="en-US" sz="2000" dirty="0"/>
              <a:t> </a:t>
            </a:r>
            <a:r>
              <a:rPr lang="en-US" sz="2000" dirty="0" err="1"/>
              <a:t>বাণিজ্যেরও</a:t>
            </a:r>
            <a:r>
              <a:rPr lang="en-US" sz="2000" dirty="0"/>
              <a:t> </a:t>
            </a:r>
            <a:r>
              <a:rPr lang="en-US" sz="2000" dirty="0" err="1"/>
              <a:t>প্রসার</a:t>
            </a:r>
            <a:r>
              <a:rPr lang="en-US" sz="2000" dirty="0"/>
              <a:t> </a:t>
            </a:r>
            <a:r>
              <a:rPr lang="en-US" sz="2000" dirty="0" err="1"/>
              <a:t>ঘটে</a:t>
            </a:r>
            <a:r>
              <a:rPr lang="en-US" sz="2000" dirty="0"/>
              <a:t>। </a:t>
            </a:r>
            <a:r>
              <a:rPr lang="en-US" sz="2000" dirty="0" err="1"/>
              <a:t>চিন</a:t>
            </a:r>
            <a:r>
              <a:rPr lang="en-US" sz="2000" dirty="0"/>
              <a:t>, </a:t>
            </a:r>
            <a:r>
              <a:rPr lang="en-US" sz="2000" dirty="0" err="1"/>
              <a:t>ভারতবর্ষ</a:t>
            </a:r>
            <a:r>
              <a:rPr lang="en-US" sz="2000" dirty="0"/>
              <a:t>, </a:t>
            </a:r>
            <a:r>
              <a:rPr lang="en-US" sz="2000" dirty="0" err="1"/>
              <a:t>মালয়</a:t>
            </a:r>
            <a:r>
              <a:rPr lang="en-US" sz="2000" dirty="0"/>
              <a:t> </a:t>
            </a:r>
            <a:r>
              <a:rPr lang="en-US" sz="2000" dirty="0" err="1"/>
              <a:t>উপদ্বীপ</a:t>
            </a:r>
            <a:r>
              <a:rPr lang="en-US" sz="2000" dirty="0"/>
              <a:t>, </a:t>
            </a:r>
            <a:r>
              <a:rPr lang="en-US" sz="2000" dirty="0" err="1"/>
              <a:t>আফ্রিকা</a:t>
            </a:r>
            <a:r>
              <a:rPr lang="en-US" sz="2000" dirty="0"/>
              <a:t>, </a:t>
            </a:r>
            <a:r>
              <a:rPr lang="en-US" sz="2000" dirty="0" err="1"/>
              <a:t>ইউরোপ</a:t>
            </a:r>
            <a:r>
              <a:rPr lang="en-US" sz="2000" dirty="0"/>
              <a:t> </a:t>
            </a:r>
            <a:r>
              <a:rPr lang="en-US" sz="2000" dirty="0" err="1"/>
              <a:t>প্রভৃতি</a:t>
            </a:r>
            <a:r>
              <a:rPr lang="en-US" sz="2000" dirty="0"/>
              <a:t> </a:t>
            </a:r>
            <a:r>
              <a:rPr lang="en-US" sz="2000" dirty="0" err="1"/>
              <a:t>দেশের</a:t>
            </a:r>
            <a:r>
              <a:rPr lang="en-US" sz="2000" dirty="0"/>
              <a:t> </a:t>
            </a:r>
            <a:r>
              <a:rPr lang="en-US" sz="2000" dirty="0" err="1"/>
              <a:t>সঙ্গে</a:t>
            </a:r>
            <a:r>
              <a:rPr lang="en-US" sz="2000" dirty="0"/>
              <a:t> </a:t>
            </a:r>
            <a:r>
              <a:rPr lang="en-US" sz="2000" dirty="0" err="1"/>
              <a:t>আরবিয়দের</a:t>
            </a:r>
            <a:r>
              <a:rPr lang="en-US" sz="2000" dirty="0"/>
              <a:t> </a:t>
            </a:r>
            <a:r>
              <a:rPr lang="en-US" sz="2000" dirty="0" err="1"/>
              <a:t>বানিজ্যিক</a:t>
            </a:r>
            <a:r>
              <a:rPr lang="en-US" sz="2000" dirty="0"/>
              <a:t> </a:t>
            </a:r>
            <a:r>
              <a:rPr lang="en-US" sz="2000" dirty="0" err="1"/>
              <a:t>যোগাযোগ</a:t>
            </a:r>
            <a:r>
              <a:rPr lang="en-US" sz="2000" dirty="0"/>
              <a:t> </a:t>
            </a:r>
            <a:r>
              <a:rPr lang="en-US" sz="2000" dirty="0" err="1"/>
              <a:t>গড়ে</a:t>
            </a:r>
            <a:r>
              <a:rPr lang="en-US" sz="2000" dirty="0"/>
              <a:t> </a:t>
            </a:r>
            <a:r>
              <a:rPr lang="en-US" sz="2000" dirty="0" err="1"/>
              <a:t>ওঠে</a:t>
            </a:r>
            <a:r>
              <a:rPr lang="en-US" sz="2000" dirty="0"/>
              <a:t>। </a:t>
            </a:r>
            <a:endParaRPr lang="en-IN" sz="2000" dirty="0"/>
          </a:p>
          <a:p>
            <a:pPr algn="just"/>
            <a:r>
              <a:rPr lang="en-US" sz="2000" dirty="0"/>
              <a:t>Marshall Broomhall </a:t>
            </a:r>
            <a:r>
              <a:rPr lang="en-US" sz="2000" dirty="0" err="1"/>
              <a:t>তাঁর</a:t>
            </a:r>
            <a:r>
              <a:rPr lang="en-US" sz="2000" dirty="0"/>
              <a:t> ‘Islam in China: A Neglected problem’ (১৯১০) </a:t>
            </a:r>
            <a:r>
              <a:rPr lang="en-US" sz="2000" dirty="0" err="1"/>
              <a:t>নামক</a:t>
            </a:r>
            <a:r>
              <a:rPr lang="en-US" sz="2000" dirty="0"/>
              <a:t> </a:t>
            </a:r>
            <a:r>
              <a:rPr lang="en-US" sz="2000" dirty="0" err="1"/>
              <a:t>গ্রন্থে</a:t>
            </a:r>
            <a:r>
              <a:rPr lang="en-US" sz="2000" dirty="0"/>
              <a:t> </a:t>
            </a:r>
            <a:r>
              <a:rPr lang="en-US" sz="2000" dirty="0" err="1"/>
              <a:t>দেখিয়েছেন</a:t>
            </a:r>
            <a:r>
              <a:rPr lang="en-US" sz="2000" dirty="0"/>
              <a:t> </a:t>
            </a:r>
            <a:r>
              <a:rPr lang="en-US" sz="2000" dirty="0" err="1"/>
              <a:t>যে</a:t>
            </a:r>
            <a:r>
              <a:rPr lang="en-US" sz="2000" dirty="0"/>
              <a:t>, </a:t>
            </a:r>
            <a:r>
              <a:rPr lang="en-US" sz="2000" dirty="0" err="1"/>
              <a:t>সিল্ককে</a:t>
            </a:r>
            <a:r>
              <a:rPr lang="en-US" sz="2000" dirty="0"/>
              <a:t> </a:t>
            </a:r>
            <a:r>
              <a:rPr lang="en-US" sz="2000" dirty="0" err="1"/>
              <a:t>কেন্দ্র</a:t>
            </a:r>
            <a:r>
              <a:rPr lang="en-US" sz="2000" dirty="0"/>
              <a:t> </a:t>
            </a:r>
            <a:r>
              <a:rPr lang="en-US" sz="2000" dirty="0" err="1"/>
              <a:t>করে</a:t>
            </a:r>
            <a:r>
              <a:rPr lang="en-US" sz="2000" dirty="0"/>
              <a:t> </a:t>
            </a:r>
            <a:r>
              <a:rPr lang="en-US" sz="2000" dirty="0" err="1"/>
              <a:t>আরব</a:t>
            </a:r>
            <a:r>
              <a:rPr lang="en-US" sz="2000" dirty="0"/>
              <a:t> ও </a:t>
            </a:r>
            <a:r>
              <a:rPr lang="en-US" sz="2000" dirty="0" err="1"/>
              <a:t>পারস্যের</a:t>
            </a:r>
            <a:r>
              <a:rPr lang="en-US" sz="2000" dirty="0"/>
              <a:t> </a:t>
            </a:r>
            <a:r>
              <a:rPr lang="en-US" sz="2000" dirty="0" err="1"/>
              <a:t>সঙ্গে</a:t>
            </a:r>
            <a:r>
              <a:rPr lang="en-US" sz="2000" dirty="0"/>
              <a:t> </a:t>
            </a:r>
            <a:r>
              <a:rPr lang="en-US" sz="2000" dirty="0" err="1"/>
              <a:t>চিন</a:t>
            </a:r>
            <a:r>
              <a:rPr lang="en-US" sz="2000" dirty="0"/>
              <a:t> ও </a:t>
            </a:r>
            <a:r>
              <a:rPr lang="en-US" sz="2000" dirty="0" err="1"/>
              <a:t>ভারতের</a:t>
            </a:r>
            <a:r>
              <a:rPr lang="en-US" sz="2000" dirty="0"/>
              <a:t> </a:t>
            </a:r>
            <a:r>
              <a:rPr lang="en-US" sz="2000" dirty="0" err="1"/>
              <a:t>বানিজ্যিক</a:t>
            </a:r>
            <a:r>
              <a:rPr lang="en-US" sz="2000" dirty="0"/>
              <a:t> </a:t>
            </a:r>
            <a:r>
              <a:rPr lang="en-US" sz="2000" dirty="0" err="1"/>
              <a:t>যোগাযোগ</a:t>
            </a:r>
            <a:r>
              <a:rPr lang="en-US" sz="2000" dirty="0"/>
              <a:t> </a:t>
            </a:r>
            <a:r>
              <a:rPr lang="en-US" sz="2000" dirty="0" err="1"/>
              <a:t>বৃদ্ধি</a:t>
            </a:r>
            <a:r>
              <a:rPr lang="en-US" sz="2000" dirty="0"/>
              <a:t> </a:t>
            </a:r>
            <a:r>
              <a:rPr lang="en-US" sz="2000" dirty="0" err="1"/>
              <a:t>পেয়েছিল</a:t>
            </a:r>
            <a:r>
              <a:rPr lang="en-US" sz="2000" dirty="0"/>
              <a:t>।</a:t>
            </a:r>
            <a:endParaRPr lang="en-IN" sz="20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4259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আব্বাসিয়</a:t>
            </a:r>
            <a:r>
              <a:rPr lang="en-US" dirty="0" smtClean="0"/>
              <a:t> </a:t>
            </a:r>
            <a:r>
              <a:rPr lang="en-US" dirty="0" err="1" smtClean="0"/>
              <a:t>আমলের</a:t>
            </a:r>
            <a:r>
              <a:rPr lang="en-US" dirty="0" smtClean="0"/>
              <a:t> </a:t>
            </a:r>
            <a:r>
              <a:rPr lang="en-US" dirty="0" err="1" smtClean="0"/>
              <a:t>মানচিত্র</a:t>
            </a:r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1026" name="Picture 2" descr="C:\Users\SHIPRA\Downloads\IMG-20200710-WA00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462" y="1600200"/>
            <a:ext cx="7697076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86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আব্বাসিয়</a:t>
            </a:r>
            <a:r>
              <a:rPr lang="en-US" dirty="0" smtClean="0"/>
              <a:t> </a:t>
            </a:r>
            <a:r>
              <a:rPr lang="en-US" dirty="0" err="1" smtClean="0"/>
              <a:t>আমলের</a:t>
            </a:r>
            <a:r>
              <a:rPr lang="en-US" dirty="0" smtClean="0"/>
              <a:t> </a:t>
            </a:r>
            <a:r>
              <a:rPr lang="en-US" dirty="0" err="1" smtClean="0"/>
              <a:t>বানিজ্য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মুসলিম</a:t>
            </a:r>
            <a:r>
              <a:rPr lang="en-US" dirty="0"/>
              <a:t> </a:t>
            </a:r>
            <a:r>
              <a:rPr lang="en-US" dirty="0" err="1"/>
              <a:t>বনিকেরা</a:t>
            </a:r>
            <a:r>
              <a:rPr lang="en-US" dirty="0"/>
              <a:t> </a:t>
            </a:r>
            <a:r>
              <a:rPr lang="en-US" dirty="0" err="1"/>
              <a:t>খেজুর</a:t>
            </a:r>
            <a:r>
              <a:rPr lang="en-US" dirty="0"/>
              <a:t>, </a:t>
            </a:r>
            <a:r>
              <a:rPr lang="en-US" dirty="0" err="1"/>
              <a:t>চিনি</a:t>
            </a:r>
            <a:r>
              <a:rPr lang="en-US" dirty="0"/>
              <a:t>, </a:t>
            </a:r>
            <a:r>
              <a:rPr lang="en-US" dirty="0" err="1"/>
              <a:t>সুতো</a:t>
            </a:r>
            <a:r>
              <a:rPr lang="en-US" dirty="0"/>
              <a:t>, </a:t>
            </a:r>
            <a:r>
              <a:rPr lang="en-US" dirty="0" err="1"/>
              <a:t>উলের</a:t>
            </a:r>
            <a:r>
              <a:rPr lang="en-US" dirty="0"/>
              <a:t> </a:t>
            </a:r>
            <a:r>
              <a:rPr lang="en-US" dirty="0" err="1"/>
              <a:t>পোশাক</a:t>
            </a:r>
            <a:r>
              <a:rPr lang="en-US" dirty="0"/>
              <a:t>, </a:t>
            </a:r>
            <a:r>
              <a:rPr lang="en-US" dirty="0" err="1"/>
              <a:t>ইস্পাতের</a:t>
            </a:r>
            <a:r>
              <a:rPr lang="en-US" dirty="0"/>
              <a:t> </a:t>
            </a:r>
            <a:r>
              <a:rPr lang="en-US" dirty="0" err="1"/>
              <a:t>যন্ত্রপাতি</a:t>
            </a:r>
            <a:r>
              <a:rPr lang="en-US" dirty="0"/>
              <a:t>, </a:t>
            </a:r>
            <a:r>
              <a:rPr lang="en-US" dirty="0" err="1"/>
              <a:t>কাঁচের</a:t>
            </a:r>
            <a:r>
              <a:rPr lang="en-US" dirty="0"/>
              <a:t> </a:t>
            </a:r>
            <a:r>
              <a:rPr lang="en-US" dirty="0" err="1"/>
              <a:t>বাসন</a:t>
            </a:r>
            <a:r>
              <a:rPr lang="en-US" dirty="0"/>
              <a:t>, </a:t>
            </a:r>
            <a:r>
              <a:rPr lang="en-US" dirty="0" err="1"/>
              <a:t>ইত্যাদি</a:t>
            </a:r>
            <a:r>
              <a:rPr lang="en-US" dirty="0"/>
              <a:t> </a:t>
            </a:r>
            <a:r>
              <a:rPr lang="en-US" dirty="0" err="1"/>
              <a:t>নিয়ে</a:t>
            </a:r>
            <a:r>
              <a:rPr lang="en-US" dirty="0"/>
              <a:t> </a:t>
            </a:r>
            <a:r>
              <a:rPr lang="en-US" dirty="0" err="1"/>
              <a:t>বানিজ্য</a:t>
            </a:r>
            <a:r>
              <a:rPr lang="en-US" dirty="0"/>
              <a:t> </a:t>
            </a:r>
            <a:r>
              <a:rPr lang="en-US" dirty="0" err="1"/>
              <a:t>করত</a:t>
            </a:r>
            <a:r>
              <a:rPr lang="en-US" dirty="0"/>
              <a:t>। </a:t>
            </a:r>
            <a:r>
              <a:rPr lang="en-US" dirty="0" err="1"/>
              <a:t>বিনিময়ে</a:t>
            </a:r>
            <a:r>
              <a:rPr lang="en-US" dirty="0"/>
              <a:t> </a:t>
            </a:r>
            <a:r>
              <a:rPr lang="en-US" dirty="0" err="1"/>
              <a:t>এশিয়ার</a:t>
            </a:r>
            <a:r>
              <a:rPr lang="en-US" dirty="0"/>
              <a:t> </a:t>
            </a:r>
            <a:r>
              <a:rPr lang="en-US" dirty="0" err="1"/>
              <a:t>দেশগুলি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মশলা</a:t>
            </a:r>
            <a:r>
              <a:rPr lang="en-US" dirty="0"/>
              <a:t>, </a:t>
            </a:r>
            <a:r>
              <a:rPr lang="en-US" dirty="0" err="1"/>
              <a:t>কর্পূর</a:t>
            </a:r>
            <a:r>
              <a:rPr lang="en-US" dirty="0"/>
              <a:t>, </a:t>
            </a:r>
            <a:r>
              <a:rPr lang="en-US" dirty="0" err="1"/>
              <a:t>সিল্কবস্ত্র</a:t>
            </a:r>
            <a:r>
              <a:rPr lang="en-US" dirty="0"/>
              <a:t> </a:t>
            </a:r>
            <a:r>
              <a:rPr lang="en-US" dirty="0" err="1"/>
              <a:t>আফ্রিকার</a:t>
            </a:r>
            <a:r>
              <a:rPr lang="en-US" dirty="0"/>
              <a:t> </a:t>
            </a:r>
            <a:r>
              <a:rPr lang="en-US" dirty="0" err="1"/>
              <a:t>দেশগুলি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হাতির</a:t>
            </a:r>
            <a:r>
              <a:rPr lang="en-US" dirty="0"/>
              <a:t> </a:t>
            </a:r>
            <a:r>
              <a:rPr lang="en-US" dirty="0" err="1"/>
              <a:t>দাঁত</a:t>
            </a:r>
            <a:r>
              <a:rPr lang="en-US" dirty="0"/>
              <a:t>, </a:t>
            </a:r>
            <a:r>
              <a:rPr lang="en-US" dirty="0" err="1"/>
              <a:t>বিভিন্ন</a:t>
            </a:r>
            <a:r>
              <a:rPr lang="en-US" dirty="0"/>
              <a:t> </a:t>
            </a:r>
            <a:r>
              <a:rPr lang="en-US" dirty="0" err="1"/>
              <a:t>দামি</a:t>
            </a:r>
            <a:r>
              <a:rPr lang="en-US" dirty="0"/>
              <a:t> </a:t>
            </a:r>
            <a:r>
              <a:rPr lang="en-US" dirty="0" err="1"/>
              <a:t>কাঠ</a:t>
            </a:r>
            <a:r>
              <a:rPr lang="en-US" dirty="0"/>
              <a:t> ও </a:t>
            </a:r>
            <a:r>
              <a:rPr lang="en-US" dirty="0" err="1"/>
              <a:t>ক্রীতদাস</a:t>
            </a:r>
            <a:r>
              <a:rPr lang="en-US" dirty="0"/>
              <a:t> </a:t>
            </a:r>
            <a:r>
              <a:rPr lang="en-US" dirty="0" err="1"/>
              <a:t>আমদানি</a:t>
            </a:r>
            <a:r>
              <a:rPr lang="en-US" dirty="0"/>
              <a:t> </a:t>
            </a:r>
            <a:r>
              <a:rPr lang="en-US" dirty="0" err="1"/>
              <a:t>করত</a:t>
            </a:r>
            <a:r>
              <a:rPr lang="en-US" dirty="0"/>
              <a:t>। </a:t>
            </a:r>
            <a:r>
              <a:rPr lang="en-US" dirty="0" err="1"/>
              <a:t>দিরহাম</a:t>
            </a:r>
            <a:r>
              <a:rPr lang="en-US" dirty="0"/>
              <a:t> </a:t>
            </a:r>
            <a:r>
              <a:rPr lang="en-US" dirty="0" err="1"/>
              <a:t>নামক</a:t>
            </a:r>
            <a:r>
              <a:rPr lang="en-US" dirty="0"/>
              <a:t> </a:t>
            </a:r>
            <a:r>
              <a:rPr lang="en-US" dirty="0" err="1"/>
              <a:t>মুদ্রার</a:t>
            </a:r>
            <a:r>
              <a:rPr lang="en-US" dirty="0"/>
              <a:t> </a:t>
            </a:r>
            <a:r>
              <a:rPr lang="en-US" dirty="0" err="1"/>
              <a:t>সাহায্যে</a:t>
            </a:r>
            <a:r>
              <a:rPr lang="en-US" dirty="0"/>
              <a:t> </a:t>
            </a:r>
            <a:r>
              <a:rPr lang="en-US" dirty="0" err="1"/>
              <a:t>বানিজ্য</a:t>
            </a:r>
            <a:r>
              <a:rPr lang="en-US" dirty="0"/>
              <a:t> </a:t>
            </a:r>
            <a:r>
              <a:rPr lang="en-US" dirty="0" err="1"/>
              <a:t>চলত</a:t>
            </a:r>
            <a:r>
              <a:rPr lang="en-US" dirty="0"/>
              <a:t>। </a:t>
            </a:r>
            <a:r>
              <a:rPr lang="en-US" dirty="0" err="1"/>
              <a:t>আলবাসরার</a:t>
            </a:r>
            <a:r>
              <a:rPr lang="en-US" dirty="0"/>
              <a:t> </a:t>
            </a:r>
            <a:r>
              <a:rPr lang="en-US" dirty="0" err="1"/>
              <a:t>কিছু</a:t>
            </a:r>
            <a:r>
              <a:rPr lang="en-US" dirty="0"/>
              <a:t> </a:t>
            </a:r>
            <a:r>
              <a:rPr lang="en-US" dirty="0" err="1"/>
              <a:t>বনিক</a:t>
            </a:r>
            <a:r>
              <a:rPr lang="en-US" dirty="0"/>
              <a:t> </a:t>
            </a:r>
            <a:r>
              <a:rPr lang="en-US" dirty="0" err="1"/>
              <a:t>জাহাজ</a:t>
            </a:r>
            <a:r>
              <a:rPr lang="en-US" dirty="0"/>
              <a:t> </a:t>
            </a:r>
            <a:r>
              <a:rPr lang="en-US" dirty="0" err="1"/>
              <a:t>নিয়ে</a:t>
            </a:r>
            <a:r>
              <a:rPr lang="en-US" dirty="0"/>
              <a:t> </a:t>
            </a:r>
            <a:r>
              <a:rPr lang="en-US" dirty="0" err="1"/>
              <a:t>সর্বত্র</a:t>
            </a:r>
            <a:r>
              <a:rPr lang="en-US" dirty="0"/>
              <a:t> </a:t>
            </a:r>
            <a:r>
              <a:rPr lang="en-US" dirty="0" err="1"/>
              <a:t>বানিজ্য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যেতেন</a:t>
            </a:r>
            <a:r>
              <a:rPr lang="en-US" dirty="0"/>
              <a:t>। </a:t>
            </a:r>
            <a:r>
              <a:rPr lang="en-US" dirty="0" err="1"/>
              <a:t>তাদের</a:t>
            </a:r>
            <a:r>
              <a:rPr lang="en-US" dirty="0"/>
              <a:t> </a:t>
            </a:r>
            <a:r>
              <a:rPr lang="en-US" dirty="0" err="1"/>
              <a:t>বার্ষিক</a:t>
            </a:r>
            <a:r>
              <a:rPr lang="en-US" dirty="0"/>
              <a:t> </a:t>
            </a:r>
            <a:r>
              <a:rPr lang="en-US" dirty="0" err="1"/>
              <a:t>আয়</a:t>
            </a:r>
            <a:r>
              <a:rPr lang="en-US" dirty="0"/>
              <a:t> </a:t>
            </a:r>
            <a:r>
              <a:rPr lang="en-US" dirty="0" err="1"/>
              <a:t>দশ</a:t>
            </a:r>
            <a:r>
              <a:rPr lang="en-US" dirty="0"/>
              <a:t> </a:t>
            </a:r>
            <a:r>
              <a:rPr lang="en-US" dirty="0" err="1"/>
              <a:t>লক্ষ</a:t>
            </a:r>
            <a:r>
              <a:rPr lang="en-US" dirty="0"/>
              <a:t> </a:t>
            </a:r>
            <a:r>
              <a:rPr lang="en-US" dirty="0" err="1"/>
              <a:t>দিরহাম</a:t>
            </a:r>
            <a:r>
              <a:rPr lang="en-US" dirty="0"/>
              <a:t> </a:t>
            </a:r>
            <a:r>
              <a:rPr lang="en-US" dirty="0" err="1"/>
              <a:t>বলে</a:t>
            </a:r>
            <a:r>
              <a:rPr lang="en-US" dirty="0"/>
              <a:t> </a:t>
            </a:r>
            <a:r>
              <a:rPr lang="en-US" dirty="0" err="1"/>
              <a:t>জানা</a:t>
            </a:r>
            <a:r>
              <a:rPr lang="en-US" dirty="0"/>
              <a:t> </a:t>
            </a:r>
            <a:r>
              <a:rPr lang="en-US" dirty="0" err="1"/>
              <a:t>যায়</a:t>
            </a:r>
            <a:r>
              <a:rPr lang="en-US" dirty="0"/>
              <a:t>। 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01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দিরহাম</a:t>
            </a:r>
            <a:endParaRPr lang="en-IN" dirty="0"/>
          </a:p>
        </p:txBody>
      </p:sp>
      <p:pic>
        <p:nvPicPr>
          <p:cNvPr id="2050" name="Picture 2" descr="C:\Users\SHIPRA\Downloads\IMG-20200710-WA00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5472" y="1600200"/>
            <a:ext cx="5013056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226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আব্বাসিয়</a:t>
            </a:r>
            <a:r>
              <a:rPr lang="en-US" dirty="0" smtClean="0"/>
              <a:t> </a:t>
            </a:r>
            <a:r>
              <a:rPr lang="en-US" dirty="0" err="1" smtClean="0"/>
              <a:t>আমলের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আব্বাসিয়</a:t>
            </a:r>
            <a:r>
              <a:rPr lang="en-US" dirty="0"/>
              <a:t> </a:t>
            </a:r>
            <a:r>
              <a:rPr lang="en-US" dirty="0" err="1"/>
              <a:t>আমলে</a:t>
            </a:r>
            <a:r>
              <a:rPr lang="en-US" dirty="0"/>
              <a:t> </a:t>
            </a:r>
            <a:r>
              <a:rPr lang="en-US" dirty="0" err="1"/>
              <a:t>খলিফাদের</a:t>
            </a:r>
            <a:r>
              <a:rPr lang="en-US" dirty="0"/>
              <a:t> </a:t>
            </a:r>
            <a:r>
              <a:rPr lang="en-US" dirty="0" err="1"/>
              <a:t>আগ্রহে</a:t>
            </a:r>
            <a:r>
              <a:rPr lang="en-US" dirty="0"/>
              <a:t> </a:t>
            </a:r>
            <a:r>
              <a:rPr lang="en-US" dirty="0" err="1"/>
              <a:t>বিভিন্ন</a:t>
            </a:r>
            <a:r>
              <a:rPr lang="en-US" dirty="0"/>
              <a:t> </a:t>
            </a:r>
            <a:r>
              <a:rPr lang="en-US" dirty="0" err="1"/>
              <a:t>শিল্প</a:t>
            </a:r>
            <a:r>
              <a:rPr lang="en-US" dirty="0"/>
              <a:t> </a:t>
            </a:r>
            <a:r>
              <a:rPr lang="en-US" dirty="0" err="1"/>
              <a:t>গড়ে</a:t>
            </a:r>
            <a:r>
              <a:rPr lang="en-US" dirty="0"/>
              <a:t> </a:t>
            </a:r>
            <a:r>
              <a:rPr lang="en-US" dirty="0" err="1"/>
              <a:t>ওঠে</a:t>
            </a:r>
            <a:r>
              <a:rPr lang="en-US" dirty="0"/>
              <a:t>। </a:t>
            </a:r>
            <a:r>
              <a:rPr lang="en-US" dirty="0" err="1"/>
              <a:t>আল</a:t>
            </a:r>
            <a:r>
              <a:rPr lang="en-US" dirty="0"/>
              <a:t> </a:t>
            </a:r>
            <a:r>
              <a:rPr lang="en-US" dirty="0" err="1"/>
              <a:t>কুফায়</a:t>
            </a:r>
            <a:r>
              <a:rPr lang="en-US" dirty="0"/>
              <a:t> </a:t>
            </a:r>
            <a:r>
              <a:rPr lang="en-US" dirty="0" err="1"/>
              <a:t>তৈরি</a:t>
            </a:r>
            <a:r>
              <a:rPr lang="en-US" dirty="0"/>
              <a:t> </a:t>
            </a:r>
            <a:r>
              <a:rPr lang="en-US" dirty="0" err="1"/>
              <a:t>হত</a:t>
            </a:r>
            <a:r>
              <a:rPr lang="en-US" dirty="0"/>
              <a:t> </a:t>
            </a:r>
            <a:r>
              <a:rPr lang="en-US" dirty="0" err="1"/>
              <a:t>সিল্ক</a:t>
            </a:r>
            <a:r>
              <a:rPr lang="en-US" dirty="0"/>
              <a:t> </a:t>
            </a:r>
            <a:r>
              <a:rPr lang="en-US" dirty="0" err="1"/>
              <a:t>বস্ত্র</a:t>
            </a:r>
            <a:r>
              <a:rPr lang="en-US" dirty="0"/>
              <a:t>। </a:t>
            </a:r>
            <a:r>
              <a:rPr lang="en-US" dirty="0" err="1"/>
              <a:t>উট</a:t>
            </a:r>
            <a:r>
              <a:rPr lang="en-US" dirty="0"/>
              <a:t> ও </a:t>
            </a:r>
            <a:r>
              <a:rPr lang="en-US" dirty="0" err="1"/>
              <a:t>ছাগলের</a:t>
            </a:r>
            <a:r>
              <a:rPr lang="en-US" dirty="0"/>
              <a:t> </a:t>
            </a:r>
            <a:r>
              <a:rPr lang="en-US" dirty="0" err="1"/>
              <a:t>লোমের</a:t>
            </a:r>
            <a:r>
              <a:rPr lang="en-US" dirty="0"/>
              <a:t> </a:t>
            </a:r>
            <a:r>
              <a:rPr lang="en-US" dirty="0" err="1"/>
              <a:t>পোশাক</a:t>
            </a:r>
            <a:r>
              <a:rPr lang="en-US" dirty="0"/>
              <a:t> </a:t>
            </a:r>
            <a:r>
              <a:rPr lang="en-US" dirty="0" err="1"/>
              <a:t>তৈরি</a:t>
            </a:r>
            <a:r>
              <a:rPr lang="en-US" dirty="0"/>
              <a:t> </a:t>
            </a:r>
            <a:r>
              <a:rPr lang="en-US" dirty="0" err="1"/>
              <a:t>হত</a:t>
            </a:r>
            <a:r>
              <a:rPr lang="en-US" dirty="0"/>
              <a:t> </a:t>
            </a:r>
            <a:r>
              <a:rPr lang="en-US" dirty="0" err="1"/>
              <a:t>খুজিস্তানে</a:t>
            </a:r>
            <a:r>
              <a:rPr lang="en-US" dirty="0"/>
              <a:t>। </a:t>
            </a:r>
            <a:r>
              <a:rPr lang="en-US" dirty="0" err="1"/>
              <a:t>দামাস্কাসে</a:t>
            </a:r>
            <a:r>
              <a:rPr lang="en-US" dirty="0"/>
              <a:t> </a:t>
            </a:r>
            <a:r>
              <a:rPr lang="en-US" dirty="0" err="1"/>
              <a:t>মোজাইক</a:t>
            </a:r>
            <a:r>
              <a:rPr lang="en-US" dirty="0"/>
              <a:t> ও </a:t>
            </a:r>
            <a:r>
              <a:rPr lang="en-US" dirty="0" err="1"/>
              <a:t>টালি</a:t>
            </a:r>
            <a:r>
              <a:rPr lang="en-US" dirty="0"/>
              <a:t> </a:t>
            </a:r>
            <a:r>
              <a:rPr lang="en-US" dirty="0" err="1"/>
              <a:t>শিল্প</a:t>
            </a:r>
            <a:r>
              <a:rPr lang="en-US" dirty="0"/>
              <a:t>, </a:t>
            </a:r>
            <a:r>
              <a:rPr lang="en-US" dirty="0" err="1"/>
              <a:t>খুরসানে</a:t>
            </a:r>
            <a:r>
              <a:rPr lang="en-US" dirty="0"/>
              <a:t> </a:t>
            </a:r>
            <a:r>
              <a:rPr lang="en-US" dirty="0" err="1"/>
              <a:t>সোনা</a:t>
            </a:r>
            <a:r>
              <a:rPr lang="en-US" dirty="0"/>
              <a:t>, </a:t>
            </a:r>
            <a:r>
              <a:rPr lang="en-US" dirty="0" err="1"/>
              <a:t>রুপা</a:t>
            </a:r>
            <a:r>
              <a:rPr lang="en-US" dirty="0"/>
              <a:t>, </a:t>
            </a:r>
            <a:r>
              <a:rPr lang="en-US" dirty="0" err="1"/>
              <a:t>অভ্র</a:t>
            </a:r>
            <a:r>
              <a:rPr lang="en-US" dirty="0"/>
              <a:t> </a:t>
            </a:r>
            <a:r>
              <a:rPr lang="en-US" dirty="0" err="1"/>
              <a:t>প্রভৃতি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নানা</a:t>
            </a:r>
            <a:r>
              <a:rPr lang="en-US" dirty="0"/>
              <a:t> </a:t>
            </a:r>
            <a:r>
              <a:rPr lang="en-US" dirty="0" err="1"/>
              <a:t>দ্রব্যাদি</a:t>
            </a:r>
            <a:r>
              <a:rPr lang="en-US" dirty="0"/>
              <a:t> </a:t>
            </a:r>
            <a:r>
              <a:rPr lang="en-US" dirty="0" err="1"/>
              <a:t>তৈরির</a:t>
            </a:r>
            <a:r>
              <a:rPr lang="en-US" dirty="0"/>
              <a:t> </a:t>
            </a:r>
            <a:r>
              <a:rPr lang="en-US" dirty="0" err="1"/>
              <a:t>শিল্প</a:t>
            </a:r>
            <a:r>
              <a:rPr lang="en-US" dirty="0"/>
              <a:t> </a:t>
            </a:r>
            <a:r>
              <a:rPr lang="en-US" dirty="0" err="1"/>
              <a:t>গড়ে</a:t>
            </a:r>
            <a:r>
              <a:rPr lang="en-US" dirty="0"/>
              <a:t> </a:t>
            </a:r>
            <a:r>
              <a:rPr lang="en-US" dirty="0" err="1"/>
              <a:t>ওঠে</a:t>
            </a:r>
            <a:r>
              <a:rPr lang="en-US" dirty="0"/>
              <a:t>। </a:t>
            </a:r>
            <a:endParaRPr lang="en-IN" dirty="0"/>
          </a:p>
          <a:p>
            <a:pPr algn="just"/>
            <a:r>
              <a:rPr lang="en-US" dirty="0" err="1"/>
              <a:t>প্রত্যেক</a:t>
            </a:r>
            <a:r>
              <a:rPr lang="en-US" dirty="0"/>
              <a:t> </a:t>
            </a:r>
            <a:r>
              <a:rPr lang="en-US" dirty="0" err="1"/>
              <a:t>শহরে</a:t>
            </a:r>
            <a:r>
              <a:rPr lang="en-US" dirty="0"/>
              <a:t> </a:t>
            </a:r>
            <a:r>
              <a:rPr lang="en-US" dirty="0" err="1"/>
              <a:t>একটি</a:t>
            </a:r>
            <a:r>
              <a:rPr lang="en-US" dirty="0"/>
              <a:t> </a:t>
            </a:r>
            <a:r>
              <a:rPr lang="en-US" dirty="0" err="1"/>
              <a:t>ব্যবসায়ী</a:t>
            </a:r>
            <a:r>
              <a:rPr lang="en-US" dirty="0"/>
              <a:t> </a:t>
            </a:r>
            <a:r>
              <a:rPr lang="en-US" dirty="0" err="1"/>
              <a:t>সমিতি</a:t>
            </a:r>
            <a:r>
              <a:rPr lang="en-US" dirty="0"/>
              <a:t> </a:t>
            </a:r>
            <a:r>
              <a:rPr lang="en-US" dirty="0" err="1"/>
              <a:t>থাকত</a:t>
            </a:r>
            <a:r>
              <a:rPr lang="en-US" dirty="0"/>
              <a:t>, </a:t>
            </a:r>
            <a:r>
              <a:rPr lang="en-US" dirty="0" err="1"/>
              <a:t>যাতে</a:t>
            </a:r>
            <a:r>
              <a:rPr lang="en-US" dirty="0"/>
              <a:t> </a:t>
            </a:r>
            <a:r>
              <a:rPr lang="en-US" dirty="0" err="1"/>
              <a:t>কোন</a:t>
            </a:r>
            <a:r>
              <a:rPr lang="en-US" dirty="0"/>
              <a:t> </a:t>
            </a:r>
            <a:r>
              <a:rPr lang="en-US" dirty="0" err="1"/>
              <a:t>সরকারি</a:t>
            </a:r>
            <a:r>
              <a:rPr lang="en-US" dirty="0"/>
              <a:t> </a:t>
            </a:r>
            <a:r>
              <a:rPr lang="en-US" dirty="0" err="1"/>
              <a:t>প্রতিনিধি</a:t>
            </a:r>
            <a:r>
              <a:rPr lang="en-US" dirty="0"/>
              <a:t> </a:t>
            </a:r>
            <a:r>
              <a:rPr lang="en-US" dirty="0" err="1"/>
              <a:t>থাকার</a:t>
            </a:r>
            <a:r>
              <a:rPr lang="en-US" dirty="0"/>
              <a:t> </a:t>
            </a:r>
            <a:r>
              <a:rPr lang="en-US" dirty="0" err="1"/>
              <a:t>বাধ্যবাধকতা</a:t>
            </a:r>
            <a:r>
              <a:rPr lang="en-US" dirty="0"/>
              <a:t> </a:t>
            </a:r>
            <a:r>
              <a:rPr lang="en-US" dirty="0" err="1"/>
              <a:t>ছিল</a:t>
            </a:r>
            <a:r>
              <a:rPr lang="en-US" dirty="0"/>
              <a:t> </a:t>
            </a:r>
            <a:r>
              <a:rPr lang="en-US" dirty="0" err="1"/>
              <a:t>না</a:t>
            </a:r>
            <a:r>
              <a:rPr lang="en-US" dirty="0"/>
              <a:t>। </a:t>
            </a:r>
            <a:r>
              <a:rPr lang="en-US" dirty="0" err="1"/>
              <a:t>ব্যবসায়ীরা</a:t>
            </a:r>
            <a:r>
              <a:rPr lang="en-US" dirty="0"/>
              <a:t> </a:t>
            </a:r>
            <a:r>
              <a:rPr lang="en-US" dirty="0" err="1"/>
              <a:t>নিজেরাই</a:t>
            </a:r>
            <a:r>
              <a:rPr lang="en-US" dirty="0"/>
              <a:t> </a:t>
            </a:r>
            <a:r>
              <a:rPr lang="en-US" dirty="0" err="1"/>
              <a:t>পণ্যের</a:t>
            </a:r>
            <a:r>
              <a:rPr lang="en-US" dirty="0"/>
              <a:t> </a:t>
            </a:r>
            <a:r>
              <a:rPr lang="en-US" dirty="0" err="1"/>
              <a:t>মূল্য</a:t>
            </a:r>
            <a:r>
              <a:rPr lang="en-US" dirty="0"/>
              <a:t> </a:t>
            </a:r>
            <a:r>
              <a:rPr lang="en-US" dirty="0" err="1"/>
              <a:t>নির্ধারণ</a:t>
            </a:r>
            <a:r>
              <a:rPr lang="en-US" dirty="0"/>
              <a:t> </a:t>
            </a:r>
            <a:r>
              <a:rPr lang="en-US" dirty="0" err="1"/>
              <a:t>করত</a:t>
            </a:r>
            <a:r>
              <a:rPr lang="en-US" dirty="0"/>
              <a:t>। </a:t>
            </a:r>
            <a:r>
              <a:rPr lang="en-US" dirty="0" err="1"/>
              <a:t>বনিকদের</a:t>
            </a:r>
            <a:r>
              <a:rPr lang="en-US" dirty="0"/>
              <a:t> </a:t>
            </a:r>
            <a:r>
              <a:rPr lang="en-US" dirty="0" err="1"/>
              <a:t>কাজে</a:t>
            </a:r>
            <a:r>
              <a:rPr lang="en-US" dirty="0"/>
              <a:t> </a:t>
            </a:r>
            <a:r>
              <a:rPr lang="en-US" dirty="0" err="1"/>
              <a:t>যথেষ্ট</a:t>
            </a:r>
            <a:r>
              <a:rPr lang="en-US" dirty="0"/>
              <a:t> </a:t>
            </a:r>
            <a:r>
              <a:rPr lang="en-US" dirty="0" err="1"/>
              <a:t>স্বাধীনতা</a:t>
            </a:r>
            <a:r>
              <a:rPr lang="en-US" dirty="0"/>
              <a:t> </a:t>
            </a:r>
            <a:r>
              <a:rPr lang="en-US" dirty="0" err="1"/>
              <a:t>দেওয়া</a:t>
            </a:r>
            <a:r>
              <a:rPr lang="en-US" dirty="0"/>
              <a:t> </a:t>
            </a:r>
            <a:r>
              <a:rPr lang="en-US" dirty="0" err="1"/>
              <a:t>হত</a:t>
            </a:r>
            <a:r>
              <a:rPr lang="en-US" dirty="0"/>
              <a:t>।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en-US" dirty="0" err="1"/>
              <a:t>ফলে</a:t>
            </a:r>
            <a:r>
              <a:rPr lang="en-US" dirty="0"/>
              <a:t> </a:t>
            </a:r>
            <a:r>
              <a:rPr lang="en-US" dirty="0" err="1"/>
              <a:t>আব্বাসিয়</a:t>
            </a:r>
            <a:r>
              <a:rPr lang="en-US" dirty="0"/>
              <a:t> </a:t>
            </a:r>
            <a:r>
              <a:rPr lang="en-US" dirty="0" err="1"/>
              <a:t>আমলে</a:t>
            </a:r>
            <a:r>
              <a:rPr lang="en-US" dirty="0"/>
              <a:t> </a:t>
            </a:r>
            <a:r>
              <a:rPr lang="en-US" dirty="0" err="1"/>
              <a:t>ব্যবসা</a:t>
            </a:r>
            <a:r>
              <a:rPr lang="en-US" dirty="0"/>
              <a:t> </a:t>
            </a:r>
            <a:r>
              <a:rPr lang="en-US" dirty="0" err="1"/>
              <a:t>বানিজ্যের</a:t>
            </a:r>
            <a:r>
              <a:rPr lang="en-US" dirty="0"/>
              <a:t> </a:t>
            </a:r>
            <a:r>
              <a:rPr lang="en-US" dirty="0" err="1"/>
              <a:t>প্রভূত</a:t>
            </a:r>
            <a:r>
              <a:rPr lang="en-US" dirty="0"/>
              <a:t> </a:t>
            </a:r>
            <a:r>
              <a:rPr lang="en-US" dirty="0" err="1"/>
              <a:t>উন্নতি</a:t>
            </a:r>
            <a:r>
              <a:rPr lang="en-US" dirty="0"/>
              <a:t> </a:t>
            </a:r>
            <a:r>
              <a:rPr lang="en-US" dirty="0" err="1"/>
              <a:t>হয়</a:t>
            </a:r>
            <a:r>
              <a:rPr lang="en-US" dirty="0"/>
              <a:t>। 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24504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সুতিবস্ত্র</a:t>
            </a:r>
            <a:r>
              <a:rPr lang="en-US" dirty="0" smtClean="0"/>
              <a:t> </a:t>
            </a:r>
            <a:r>
              <a:rPr lang="en-US" dirty="0" err="1" smtClean="0"/>
              <a:t>নির্মাণ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3074" name="Picture 2" descr="C:\Users\SHIPRA\Downloads\IMG-20200710-WA00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9389" y="1600200"/>
            <a:ext cx="6845221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32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আব্বাসিয়</a:t>
            </a:r>
            <a:r>
              <a:rPr lang="en-US" dirty="0" smtClean="0"/>
              <a:t> </a:t>
            </a:r>
            <a:r>
              <a:rPr lang="en-US" dirty="0" err="1" smtClean="0"/>
              <a:t>আমলে</a:t>
            </a:r>
            <a:r>
              <a:rPr lang="en-US" dirty="0" smtClean="0"/>
              <a:t> </a:t>
            </a:r>
            <a:r>
              <a:rPr lang="en-US" dirty="0" err="1" smtClean="0"/>
              <a:t>কৃষিকাজ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আব্বাসিয়</a:t>
            </a:r>
            <a:r>
              <a:rPr lang="en-US" dirty="0"/>
              <a:t> </a:t>
            </a:r>
            <a:r>
              <a:rPr lang="en-US" dirty="0" err="1"/>
              <a:t>আমলে</a:t>
            </a:r>
            <a:r>
              <a:rPr lang="en-US" dirty="0"/>
              <a:t> </a:t>
            </a:r>
            <a:r>
              <a:rPr lang="en-US" dirty="0" err="1"/>
              <a:t>কৃষির</a:t>
            </a:r>
            <a:r>
              <a:rPr lang="en-US" dirty="0"/>
              <a:t> </a:t>
            </a:r>
            <a:r>
              <a:rPr lang="en-US" dirty="0" err="1"/>
              <a:t>গুরুত্ব</a:t>
            </a:r>
            <a:r>
              <a:rPr lang="en-US" dirty="0"/>
              <a:t> </a:t>
            </a:r>
            <a:r>
              <a:rPr lang="en-US" dirty="0" err="1"/>
              <a:t>যথেষ্ট</a:t>
            </a:r>
            <a:r>
              <a:rPr lang="en-US" dirty="0"/>
              <a:t> </a:t>
            </a:r>
            <a:r>
              <a:rPr lang="en-US" dirty="0" err="1"/>
              <a:t>বৃদ্ধি</a:t>
            </a:r>
            <a:r>
              <a:rPr lang="en-US" dirty="0"/>
              <a:t> </a:t>
            </a:r>
            <a:r>
              <a:rPr lang="en-US" dirty="0" err="1"/>
              <a:t>পেয়েছিল</a:t>
            </a:r>
            <a:r>
              <a:rPr lang="en-US" dirty="0"/>
              <a:t>। </a:t>
            </a:r>
            <a:r>
              <a:rPr lang="en-US" dirty="0" err="1"/>
              <a:t>আব্বাসিয়</a:t>
            </a:r>
            <a:r>
              <a:rPr lang="en-US" dirty="0"/>
              <a:t> </a:t>
            </a:r>
            <a:r>
              <a:rPr lang="en-US" dirty="0" err="1"/>
              <a:t>সাম্রাজ্যের</a:t>
            </a:r>
            <a:r>
              <a:rPr lang="en-US" dirty="0"/>
              <a:t> </a:t>
            </a:r>
            <a:r>
              <a:rPr lang="en-US" dirty="0" err="1"/>
              <a:t>রাজধানীর</a:t>
            </a:r>
            <a:r>
              <a:rPr lang="en-US" dirty="0"/>
              <a:t> </a:t>
            </a:r>
            <a:r>
              <a:rPr lang="en-US" dirty="0" err="1"/>
              <a:t>অধীনস্থ</a:t>
            </a:r>
            <a:r>
              <a:rPr lang="en-US" dirty="0"/>
              <a:t> </a:t>
            </a:r>
            <a:r>
              <a:rPr lang="en-US" dirty="0" err="1"/>
              <a:t>আল</a:t>
            </a:r>
            <a:r>
              <a:rPr lang="en-US" dirty="0"/>
              <a:t> </a:t>
            </a:r>
            <a:r>
              <a:rPr lang="en-US" dirty="0" err="1"/>
              <a:t>সাওয়াদ</a:t>
            </a:r>
            <a:r>
              <a:rPr lang="en-US" dirty="0"/>
              <a:t> </a:t>
            </a:r>
            <a:r>
              <a:rPr lang="en-US" dirty="0" err="1"/>
              <a:t>অঞ্চল</a:t>
            </a:r>
            <a:r>
              <a:rPr lang="en-US" dirty="0"/>
              <a:t> </a:t>
            </a:r>
            <a:r>
              <a:rPr lang="en-US" dirty="0" err="1"/>
              <a:t>পলি</a:t>
            </a:r>
            <a:r>
              <a:rPr lang="en-US" dirty="0"/>
              <a:t> </a:t>
            </a:r>
            <a:r>
              <a:rPr lang="en-US" dirty="0" err="1"/>
              <a:t>সমৃদ্ধ</a:t>
            </a:r>
            <a:r>
              <a:rPr lang="en-US" dirty="0"/>
              <a:t> </a:t>
            </a:r>
            <a:r>
              <a:rPr lang="en-US" dirty="0" err="1"/>
              <a:t>হওয়ায়</a:t>
            </a:r>
            <a:r>
              <a:rPr lang="en-US" dirty="0"/>
              <a:t> </a:t>
            </a:r>
            <a:r>
              <a:rPr lang="en-US" dirty="0" err="1"/>
              <a:t>ভাল</a:t>
            </a:r>
            <a:r>
              <a:rPr lang="en-US" dirty="0"/>
              <a:t> </a:t>
            </a:r>
            <a:r>
              <a:rPr lang="en-US" dirty="0" err="1"/>
              <a:t>চাষ-আবাদ</a:t>
            </a:r>
            <a:r>
              <a:rPr lang="en-US" dirty="0"/>
              <a:t> </a:t>
            </a:r>
            <a:r>
              <a:rPr lang="en-US" dirty="0" err="1"/>
              <a:t>হত</a:t>
            </a:r>
            <a:r>
              <a:rPr lang="en-US" dirty="0"/>
              <a:t>। </a:t>
            </a:r>
            <a:endParaRPr lang="en-IN" dirty="0"/>
          </a:p>
          <a:p>
            <a:pPr algn="just"/>
            <a:r>
              <a:rPr lang="en-US" dirty="0" err="1"/>
              <a:t>কৃষিকাজের</a:t>
            </a:r>
            <a:r>
              <a:rPr lang="en-US" dirty="0"/>
              <a:t> </a:t>
            </a:r>
            <a:r>
              <a:rPr lang="en-US" dirty="0" err="1"/>
              <a:t>উন্নতির</a:t>
            </a:r>
            <a:r>
              <a:rPr lang="en-US" dirty="0"/>
              <a:t> </a:t>
            </a:r>
            <a:r>
              <a:rPr lang="en-US" dirty="0" err="1"/>
              <a:t>জন্য</a:t>
            </a:r>
            <a:r>
              <a:rPr lang="en-US" dirty="0"/>
              <a:t> </a:t>
            </a:r>
            <a:r>
              <a:rPr lang="en-US" dirty="0" err="1"/>
              <a:t>জলসেচ</a:t>
            </a:r>
            <a:r>
              <a:rPr lang="en-US" dirty="0"/>
              <a:t> </a:t>
            </a:r>
            <a:r>
              <a:rPr lang="en-US" dirty="0" err="1"/>
              <a:t>ব্যবস্থার</a:t>
            </a:r>
            <a:r>
              <a:rPr lang="en-US" dirty="0"/>
              <a:t> </a:t>
            </a:r>
            <a:r>
              <a:rPr lang="en-US" dirty="0" err="1"/>
              <a:t>উন্নতি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হয়েছিল</a:t>
            </a:r>
            <a:r>
              <a:rPr lang="en-US" dirty="0"/>
              <a:t>। </a:t>
            </a:r>
            <a:r>
              <a:rPr lang="en-US" dirty="0" err="1"/>
              <a:t>জলাধার</a:t>
            </a:r>
            <a:r>
              <a:rPr lang="en-US" dirty="0"/>
              <a:t> </a:t>
            </a:r>
            <a:r>
              <a:rPr lang="en-US" dirty="0" err="1"/>
              <a:t>নির্মাণ</a:t>
            </a:r>
            <a:r>
              <a:rPr lang="en-US" dirty="0"/>
              <a:t>, </a:t>
            </a:r>
            <a:r>
              <a:rPr lang="en-US" dirty="0" err="1"/>
              <a:t>জল</a:t>
            </a:r>
            <a:r>
              <a:rPr lang="en-US" dirty="0"/>
              <a:t> </a:t>
            </a:r>
            <a:r>
              <a:rPr lang="en-US" dirty="0" err="1"/>
              <a:t>সঞ্চয়ের</a:t>
            </a:r>
            <a:r>
              <a:rPr lang="en-US" dirty="0"/>
              <a:t> </a:t>
            </a:r>
            <a:r>
              <a:rPr lang="en-US" dirty="0" err="1"/>
              <a:t>জন্য</a:t>
            </a:r>
            <a:r>
              <a:rPr lang="en-US" dirty="0"/>
              <a:t> </a:t>
            </a:r>
            <a:r>
              <a:rPr lang="en-US" dirty="0" err="1"/>
              <a:t>নালা</a:t>
            </a:r>
            <a:r>
              <a:rPr lang="en-US" dirty="0"/>
              <a:t> </a:t>
            </a:r>
            <a:r>
              <a:rPr lang="en-US" dirty="0" err="1"/>
              <a:t>তৈরি</a:t>
            </a:r>
            <a:r>
              <a:rPr lang="en-US" dirty="0"/>
              <a:t>, </a:t>
            </a:r>
            <a:r>
              <a:rPr lang="en-US" dirty="0" err="1"/>
              <a:t>নদী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নালার</a:t>
            </a:r>
            <a:r>
              <a:rPr lang="en-US" dirty="0"/>
              <a:t> </a:t>
            </a:r>
            <a:r>
              <a:rPr lang="en-US" dirty="0" err="1"/>
              <a:t>জলের</a:t>
            </a:r>
            <a:r>
              <a:rPr lang="en-US" dirty="0"/>
              <a:t> </a:t>
            </a:r>
            <a:r>
              <a:rPr lang="en-US" dirty="0" err="1"/>
              <a:t>তড়ে</a:t>
            </a:r>
            <a:r>
              <a:rPr lang="en-US" dirty="0"/>
              <a:t> </a:t>
            </a:r>
            <a:r>
              <a:rPr lang="en-US" dirty="0" err="1"/>
              <a:t>চালিত</a:t>
            </a:r>
            <a:r>
              <a:rPr lang="en-US" dirty="0"/>
              <a:t> </a:t>
            </a:r>
            <a:r>
              <a:rPr lang="en-US" dirty="0" err="1"/>
              <a:t>চাকা</a:t>
            </a:r>
            <a:r>
              <a:rPr lang="en-US" dirty="0"/>
              <a:t>, </a:t>
            </a:r>
            <a:r>
              <a:rPr lang="en-US" dirty="0" err="1"/>
              <a:t>যা</a:t>
            </a:r>
            <a:r>
              <a:rPr lang="en-US" dirty="0"/>
              <a:t> </a:t>
            </a:r>
            <a:r>
              <a:rPr lang="en-US" dirty="0" err="1"/>
              <a:t>দিয়ে</a:t>
            </a:r>
            <a:r>
              <a:rPr lang="en-US" dirty="0"/>
              <a:t> </a:t>
            </a:r>
            <a:r>
              <a:rPr lang="en-US" dirty="0" err="1"/>
              <a:t>উঁচুতে</a:t>
            </a:r>
            <a:r>
              <a:rPr lang="en-US" dirty="0"/>
              <a:t> </a:t>
            </a:r>
            <a:r>
              <a:rPr lang="en-US" dirty="0" err="1"/>
              <a:t>জল</a:t>
            </a:r>
            <a:r>
              <a:rPr lang="en-US" dirty="0"/>
              <a:t> </a:t>
            </a:r>
            <a:r>
              <a:rPr lang="en-US" dirty="0" err="1"/>
              <a:t>তোলা</a:t>
            </a:r>
            <a:r>
              <a:rPr lang="en-US" dirty="0"/>
              <a:t> </a:t>
            </a:r>
            <a:r>
              <a:rPr lang="en-US" dirty="0" err="1"/>
              <a:t>হত</a:t>
            </a:r>
            <a:r>
              <a:rPr lang="en-US" dirty="0"/>
              <a:t>, </a:t>
            </a:r>
            <a:r>
              <a:rPr lang="en-US" dirty="0" err="1"/>
              <a:t>গম</a:t>
            </a:r>
            <a:r>
              <a:rPr lang="en-US" dirty="0"/>
              <a:t> </a:t>
            </a:r>
            <a:r>
              <a:rPr lang="en-US" dirty="0" err="1"/>
              <a:t>পেষা</a:t>
            </a:r>
            <a:r>
              <a:rPr lang="en-US" dirty="0"/>
              <a:t> </a:t>
            </a:r>
            <a:r>
              <a:rPr lang="en-US" dirty="0" err="1"/>
              <a:t>হত</a:t>
            </a:r>
            <a:r>
              <a:rPr lang="en-US" dirty="0"/>
              <a:t>। </a:t>
            </a:r>
            <a:r>
              <a:rPr lang="en-US" dirty="0" err="1"/>
              <a:t>এইভাবে</a:t>
            </a:r>
            <a:r>
              <a:rPr lang="en-US" dirty="0"/>
              <a:t> </a:t>
            </a:r>
            <a:r>
              <a:rPr lang="en-US" dirty="0" err="1"/>
              <a:t>কৃষিতে</a:t>
            </a:r>
            <a:r>
              <a:rPr lang="en-US" dirty="0"/>
              <a:t> </a:t>
            </a:r>
            <a:r>
              <a:rPr lang="en-US" dirty="0" err="1"/>
              <a:t>নানা</a:t>
            </a:r>
            <a:r>
              <a:rPr lang="en-US" dirty="0"/>
              <a:t> </a:t>
            </a:r>
            <a:r>
              <a:rPr lang="en-US" dirty="0" err="1"/>
              <a:t>প্রযুক্তির</a:t>
            </a:r>
            <a:r>
              <a:rPr lang="en-US" dirty="0"/>
              <a:t> </a:t>
            </a:r>
            <a:r>
              <a:rPr lang="en-US" dirty="0" err="1"/>
              <a:t>বিকাশ</a:t>
            </a:r>
            <a:r>
              <a:rPr lang="en-US" dirty="0"/>
              <a:t> </a:t>
            </a:r>
            <a:r>
              <a:rPr lang="en-US" dirty="0" err="1"/>
              <a:t>ঘটাতে</a:t>
            </a:r>
            <a:r>
              <a:rPr lang="en-US" dirty="0"/>
              <a:t> </a:t>
            </a:r>
            <a:r>
              <a:rPr lang="en-US" dirty="0" err="1"/>
              <a:t>থাকে</a:t>
            </a:r>
            <a:r>
              <a:rPr lang="en-US" dirty="0"/>
              <a:t>। </a:t>
            </a:r>
            <a:r>
              <a:rPr lang="en-US" dirty="0" err="1"/>
              <a:t>নাহর</a:t>
            </a:r>
            <a:r>
              <a:rPr lang="en-US" dirty="0"/>
              <a:t> </a:t>
            </a:r>
            <a:r>
              <a:rPr lang="en-US" dirty="0" err="1"/>
              <a:t>ইশা</a:t>
            </a:r>
            <a:r>
              <a:rPr lang="en-US" dirty="0"/>
              <a:t>, </a:t>
            </a:r>
            <a:r>
              <a:rPr lang="en-US" dirty="0" err="1"/>
              <a:t>নাহর</a:t>
            </a:r>
            <a:r>
              <a:rPr lang="en-US" dirty="0"/>
              <a:t> </a:t>
            </a:r>
            <a:r>
              <a:rPr lang="en-US" dirty="0" err="1"/>
              <a:t>সারসার</a:t>
            </a:r>
            <a:r>
              <a:rPr lang="en-US" dirty="0"/>
              <a:t>, </a:t>
            </a:r>
            <a:r>
              <a:rPr lang="en-US" dirty="0" err="1"/>
              <a:t>দু</a:t>
            </a:r>
            <a:r>
              <a:rPr lang="en-US" dirty="0"/>
              <a:t> </a:t>
            </a:r>
            <a:r>
              <a:rPr lang="en-US" dirty="0" err="1"/>
              <a:t>জায়ল</a:t>
            </a:r>
            <a:r>
              <a:rPr lang="en-US" dirty="0"/>
              <a:t> </a:t>
            </a:r>
            <a:r>
              <a:rPr lang="en-US" dirty="0" err="1"/>
              <a:t>ইত্যাদি</a:t>
            </a:r>
            <a:r>
              <a:rPr lang="en-US" dirty="0"/>
              <a:t> </a:t>
            </a:r>
            <a:r>
              <a:rPr lang="en-US" dirty="0" err="1"/>
              <a:t>নামের</a:t>
            </a:r>
            <a:r>
              <a:rPr lang="en-US" dirty="0"/>
              <a:t> </a:t>
            </a:r>
            <a:r>
              <a:rPr lang="en-US" dirty="0" err="1"/>
              <a:t>খালগুলি</a:t>
            </a:r>
            <a:r>
              <a:rPr lang="en-US" dirty="0"/>
              <a:t> </a:t>
            </a:r>
            <a:r>
              <a:rPr lang="en-US" dirty="0" err="1"/>
              <a:t>আব্বাসিয়</a:t>
            </a:r>
            <a:r>
              <a:rPr lang="en-US" dirty="0"/>
              <a:t> </a:t>
            </a:r>
            <a:r>
              <a:rPr lang="en-US" dirty="0" err="1"/>
              <a:t>আমলেই</a:t>
            </a:r>
            <a:r>
              <a:rPr lang="en-US" dirty="0"/>
              <a:t> </a:t>
            </a:r>
            <a:r>
              <a:rPr lang="en-US" dirty="0" err="1"/>
              <a:t>তৈরি</a:t>
            </a:r>
            <a:r>
              <a:rPr lang="en-US" dirty="0"/>
              <a:t> </a:t>
            </a:r>
            <a:r>
              <a:rPr lang="en-US" dirty="0" err="1"/>
              <a:t>হয়</a:t>
            </a:r>
            <a:r>
              <a:rPr lang="en-US" dirty="0"/>
              <a:t>। 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79478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আ</a:t>
            </a:r>
            <a:r>
              <a:rPr lang="en-US" dirty="0" err="1" smtClean="0"/>
              <a:t>ব্বাসিয়</a:t>
            </a:r>
            <a:r>
              <a:rPr lang="en-US" dirty="0" smtClean="0"/>
              <a:t> </a:t>
            </a:r>
            <a:r>
              <a:rPr lang="en-US" dirty="0" err="1" smtClean="0"/>
              <a:t>আমলে</a:t>
            </a:r>
            <a:r>
              <a:rPr lang="en-US" dirty="0" smtClean="0"/>
              <a:t> </a:t>
            </a:r>
            <a:r>
              <a:rPr lang="en-US" dirty="0" err="1" smtClean="0"/>
              <a:t>জলশক্তির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4098" name="Picture 2" descr="C:\Users\SHIPRA\Downloads\IMG-20200710-WA00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850" y="2135187"/>
            <a:ext cx="54483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3677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149</TotalTime>
  <Words>621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SEMESTER - 4, PAPER- CC4 </vt:lpstr>
      <vt:lpstr>ভূমিকা </vt:lpstr>
      <vt:lpstr>আব্বাসিয় আমলের মানচিত্র </vt:lpstr>
      <vt:lpstr>আব্বাসিয় আমলের বানিজ্য</vt:lpstr>
      <vt:lpstr>দিরহাম</vt:lpstr>
      <vt:lpstr>আব্বাসিয় আমলের শিল্প </vt:lpstr>
      <vt:lpstr>সুতিবস্ত্র নির্মাণ শিল্প </vt:lpstr>
      <vt:lpstr>আব্বাসিয় আমলে কৃষিকাজ </vt:lpstr>
      <vt:lpstr>আব্বাসিয় আমলে জলশক্তির ব্যবহার </vt:lpstr>
      <vt:lpstr>PowerPoint Presentation</vt:lpstr>
      <vt:lpstr>আব্বাসিয় আমলে চাষ-আবাদ  </vt:lpstr>
      <vt:lpstr>গ্রন্থপঞ্জী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economic condition under the Abbasids : Trade and Agriculture আব্বাসিয় আমলে র অর্থনীতি : ব্যবসাবাণিজ্য ও কৃষি</dc:title>
  <dc:creator>SHIPRA</dc:creator>
  <cp:lastModifiedBy>SHIPRA</cp:lastModifiedBy>
  <cp:revision>11</cp:revision>
  <dcterms:created xsi:type="dcterms:W3CDTF">2020-07-07T15:07:23Z</dcterms:created>
  <dcterms:modified xsi:type="dcterms:W3CDTF">2020-07-07T17:58:16Z</dcterms:modified>
</cp:coreProperties>
</file>