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2383-8A97-4B7D-AB90-350A41A6DC28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A4319-FB1A-48F6-9C0D-560D3658B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</p:spPr>
        <p:txBody>
          <a:bodyPr/>
          <a:lstStyle/>
          <a:p>
            <a:pPr algn="l"/>
            <a:r>
              <a:rPr lang="en-IN" dirty="0" smtClean="0"/>
              <a:t>   CONSUMER’S       BEHAVIOUR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138626"/>
          </a:xfrm>
        </p:spPr>
        <p:txBody>
          <a:bodyPr/>
          <a:lstStyle/>
          <a:p>
            <a:pPr algn="l"/>
            <a:r>
              <a:rPr lang="en-IN" dirty="0" smtClean="0"/>
              <a:t>       </a:t>
            </a:r>
            <a:r>
              <a:rPr lang="en-IN" dirty="0" smtClean="0">
                <a:solidFill>
                  <a:schemeClr val="tx1"/>
                </a:solidFill>
              </a:rPr>
              <a:t>UTILITY  MAXIMIZATION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      (CONSTRAINED OPTIMIZATION)</a:t>
            </a:r>
            <a:endParaRPr lang="en-IN" dirty="0">
              <a:solidFill>
                <a:schemeClr val="tx1"/>
              </a:solidFill>
            </a:endParaRP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     </a:t>
            </a:r>
            <a:endParaRPr lang="en-IN" dirty="0" smtClean="0">
              <a:solidFill>
                <a:schemeClr val="tx1"/>
              </a:solidFill>
            </a:endParaRP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smtClean="0">
                <a:solidFill>
                  <a:schemeClr val="tx1"/>
                </a:solidFill>
              </a:rPr>
              <a:t>    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smtClean="0">
                <a:solidFill>
                  <a:schemeClr val="tx1"/>
                </a:solidFill>
              </a:rPr>
              <a:t>ORDINARY DEMAND FUNCTION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       INDIRECT UTILITY FUNCTION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     UTILITY     MAXIMIZATION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 The utility function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         u = u( x</a:t>
            </a:r>
            <a:r>
              <a:rPr lang="en-IN" baseline="-25000" dirty="0" smtClean="0"/>
              <a:t>1 </a:t>
            </a:r>
            <a:r>
              <a:rPr lang="en-IN" dirty="0" smtClean="0"/>
              <a:t>, x</a:t>
            </a:r>
            <a:r>
              <a:rPr lang="en-IN" baseline="-25000" dirty="0" smtClean="0"/>
              <a:t>2 </a:t>
            </a:r>
            <a:r>
              <a:rPr lang="en-IN" dirty="0" smtClean="0"/>
              <a:t>,..........,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n</a:t>
            </a:r>
            <a:r>
              <a:rPr lang="en-IN" baseline="-25000" dirty="0" smtClean="0"/>
              <a:t> </a:t>
            </a:r>
            <a:r>
              <a:rPr lang="en-IN" dirty="0" smtClean="0"/>
              <a:t>)     </a:t>
            </a:r>
            <a:r>
              <a:rPr lang="en-IN" dirty="0" err="1" smtClean="0"/>
              <a:t>u</a:t>
            </a:r>
            <a:r>
              <a:rPr lang="en-IN" baseline="-25000" dirty="0" err="1" smtClean="0"/>
              <a:t>i</a:t>
            </a:r>
            <a:r>
              <a:rPr lang="en-IN" baseline="-25000" dirty="0" smtClean="0"/>
              <a:t> </a:t>
            </a:r>
            <a:r>
              <a:rPr lang="en-IN" dirty="0" smtClean="0"/>
              <a:t> </a:t>
            </a:r>
            <a:r>
              <a:rPr lang="en-IN" dirty="0" smtClean="0">
                <a:latin typeface="Arial"/>
                <a:cs typeface="Arial"/>
              </a:rPr>
              <a:t>› 0</a:t>
            </a:r>
          </a:p>
          <a:p>
            <a:pPr>
              <a:buNone/>
            </a:pPr>
            <a:r>
              <a:rPr lang="en-IN" dirty="0" smtClean="0"/>
              <a:t>     The budget constraint 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         </a:t>
            </a:r>
            <a:r>
              <a:rPr lang="el-GR" dirty="0" smtClean="0"/>
              <a:t>Σ</a:t>
            </a:r>
            <a:r>
              <a:rPr lang="en-IN" dirty="0" smtClean="0"/>
              <a:t> p</a:t>
            </a:r>
            <a:r>
              <a:rPr lang="en-IN" baseline="-25000" dirty="0" smtClean="0"/>
              <a:t>i</a:t>
            </a:r>
            <a:r>
              <a:rPr lang="en-IN" dirty="0" smtClean="0"/>
              <a:t> x</a:t>
            </a:r>
            <a:r>
              <a:rPr lang="en-IN" baseline="-25000" dirty="0" smtClean="0"/>
              <a:t>i </a:t>
            </a:r>
            <a:r>
              <a:rPr lang="en-IN" dirty="0" smtClean="0"/>
              <a:t> = M    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         p</a:t>
            </a:r>
            <a:r>
              <a:rPr lang="en-IN" baseline="-25000" dirty="0" smtClean="0"/>
              <a:t>i </a:t>
            </a:r>
            <a:r>
              <a:rPr lang="en-IN" dirty="0" smtClean="0"/>
              <a:t>= price of </a:t>
            </a:r>
            <a:r>
              <a:rPr lang="en-IN" dirty="0" err="1" smtClean="0"/>
              <a:t>i</a:t>
            </a:r>
            <a:r>
              <a:rPr lang="en-IN" dirty="0" smtClean="0"/>
              <a:t> </a:t>
            </a:r>
            <a:r>
              <a:rPr lang="en-IN" dirty="0" err="1" smtClean="0"/>
              <a:t>th</a:t>
            </a:r>
            <a:r>
              <a:rPr lang="en-IN" dirty="0" smtClean="0"/>
              <a:t> commodity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         M = Money Income 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         p</a:t>
            </a:r>
            <a:r>
              <a:rPr lang="en-IN" baseline="-25000" dirty="0" smtClean="0"/>
              <a:t>i  </a:t>
            </a:r>
            <a:r>
              <a:rPr lang="en-IN" dirty="0" smtClean="0"/>
              <a:t>, M  are given to the consumer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Two commodity utility function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    u = u(x</a:t>
            </a:r>
            <a:r>
              <a:rPr lang="en-IN" baseline="-25000" dirty="0" smtClean="0"/>
              <a:t>1 </a:t>
            </a:r>
            <a:r>
              <a:rPr lang="en-IN" dirty="0" smtClean="0"/>
              <a:t>, x</a:t>
            </a:r>
            <a:r>
              <a:rPr lang="en-IN" baseline="-25000" dirty="0" smtClean="0"/>
              <a:t>2 </a:t>
            </a:r>
            <a:r>
              <a:rPr lang="en-IN" dirty="0" smtClean="0"/>
              <a:t> )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the budget constraint 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   p</a:t>
            </a:r>
            <a:r>
              <a:rPr lang="en-IN" baseline="-25000" dirty="0" smtClean="0"/>
              <a:t>1</a:t>
            </a:r>
            <a:r>
              <a:rPr lang="en-IN" dirty="0" smtClean="0"/>
              <a:t> x</a:t>
            </a:r>
            <a:r>
              <a:rPr lang="en-IN" baseline="-25000" dirty="0" smtClean="0"/>
              <a:t>1</a:t>
            </a:r>
            <a:r>
              <a:rPr lang="en-IN" dirty="0" smtClean="0"/>
              <a:t>  + p</a:t>
            </a:r>
            <a:r>
              <a:rPr lang="en-IN" baseline="-25000" dirty="0" smtClean="0"/>
              <a:t>2</a:t>
            </a:r>
            <a:r>
              <a:rPr lang="en-IN" dirty="0" smtClean="0"/>
              <a:t> x</a:t>
            </a:r>
            <a:r>
              <a:rPr lang="en-IN" baseline="-25000" dirty="0" smtClean="0"/>
              <a:t>2</a:t>
            </a:r>
            <a:r>
              <a:rPr lang="en-IN" dirty="0" smtClean="0"/>
              <a:t>  =M   </a:t>
            </a:r>
          </a:p>
          <a:p>
            <a:pPr>
              <a:buNone/>
            </a:pPr>
            <a:r>
              <a:rPr lang="en-IN" dirty="0" smtClean="0"/>
              <a:t>      Maximize</a:t>
            </a:r>
          </a:p>
          <a:p>
            <a:pPr>
              <a:buNone/>
            </a:pPr>
            <a:r>
              <a:rPr lang="en-IN" dirty="0" smtClean="0"/>
              <a:t>                    u = u(x</a:t>
            </a:r>
            <a:r>
              <a:rPr lang="en-IN" baseline="-25000" dirty="0" smtClean="0"/>
              <a:t>1 </a:t>
            </a:r>
            <a:r>
              <a:rPr lang="en-IN" dirty="0" smtClean="0"/>
              <a:t>, x</a:t>
            </a:r>
            <a:r>
              <a:rPr lang="en-IN" baseline="-25000" dirty="0" smtClean="0"/>
              <a:t>2 </a:t>
            </a:r>
            <a:r>
              <a:rPr lang="en-IN" dirty="0" smtClean="0"/>
              <a:t> </a:t>
            </a:r>
            <a:r>
              <a:rPr lang="en-IN" dirty="0" smtClean="0"/>
              <a:t>)   ........      1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Subject to</a:t>
            </a:r>
          </a:p>
          <a:p>
            <a:pPr>
              <a:buNone/>
            </a:pPr>
            <a:r>
              <a:rPr lang="en-IN" dirty="0" smtClean="0"/>
              <a:t>                     p</a:t>
            </a:r>
            <a:r>
              <a:rPr lang="en-IN" baseline="-25000" dirty="0" smtClean="0"/>
              <a:t>1</a:t>
            </a:r>
            <a:r>
              <a:rPr lang="en-IN" dirty="0" smtClean="0"/>
              <a:t> x</a:t>
            </a:r>
            <a:r>
              <a:rPr lang="en-IN" baseline="-25000" dirty="0" smtClean="0"/>
              <a:t>1</a:t>
            </a:r>
            <a:r>
              <a:rPr lang="en-IN" dirty="0" smtClean="0"/>
              <a:t>  + p</a:t>
            </a:r>
            <a:r>
              <a:rPr lang="en-IN" baseline="-25000" dirty="0" smtClean="0"/>
              <a:t>2</a:t>
            </a:r>
            <a:r>
              <a:rPr lang="en-IN" dirty="0" smtClean="0"/>
              <a:t> x</a:t>
            </a:r>
            <a:r>
              <a:rPr lang="en-IN" baseline="-25000" dirty="0" smtClean="0"/>
              <a:t>2</a:t>
            </a:r>
            <a:r>
              <a:rPr lang="en-IN" dirty="0" smtClean="0"/>
              <a:t>  =M </a:t>
            </a:r>
            <a:r>
              <a:rPr lang="en-IN" dirty="0" smtClean="0"/>
              <a:t>  ......... 2  </a:t>
            </a:r>
            <a:endParaRPr lang="e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A necessary consequence of this behaviour is that the first partials of the following </a:t>
            </a:r>
            <a:r>
              <a:rPr lang="en-IN" dirty="0" err="1" smtClean="0"/>
              <a:t>Lagrangian</a:t>
            </a:r>
            <a:r>
              <a:rPr lang="en-IN" dirty="0" smtClean="0"/>
              <a:t> equal to zero:</a:t>
            </a:r>
          </a:p>
          <a:p>
            <a:pPr>
              <a:buNone/>
            </a:pPr>
            <a:r>
              <a:rPr lang="en-IN" dirty="0" smtClean="0"/>
              <a:t>       L = u = u(x</a:t>
            </a:r>
            <a:r>
              <a:rPr lang="en-IN" baseline="-25000" dirty="0" smtClean="0"/>
              <a:t>1 </a:t>
            </a:r>
            <a:r>
              <a:rPr lang="en-IN" dirty="0" smtClean="0"/>
              <a:t>, x</a:t>
            </a:r>
            <a:r>
              <a:rPr lang="en-IN" baseline="-25000" dirty="0" smtClean="0"/>
              <a:t>2 </a:t>
            </a:r>
            <a:r>
              <a:rPr lang="en-IN" dirty="0" smtClean="0"/>
              <a:t> ) + </a:t>
            </a:r>
            <a:r>
              <a:rPr lang="el-GR" dirty="0" smtClean="0"/>
              <a:t>λ</a:t>
            </a:r>
            <a:r>
              <a:rPr lang="en-IN" dirty="0" smtClean="0"/>
              <a:t> (M- p</a:t>
            </a:r>
            <a:r>
              <a:rPr lang="en-IN" baseline="-25000" dirty="0" smtClean="0"/>
              <a:t>1</a:t>
            </a:r>
            <a:r>
              <a:rPr lang="en-IN" dirty="0" smtClean="0"/>
              <a:t> x</a:t>
            </a:r>
            <a:r>
              <a:rPr lang="en-IN" baseline="-25000" dirty="0" smtClean="0"/>
              <a:t>1</a:t>
            </a:r>
            <a:r>
              <a:rPr lang="en-IN" dirty="0" smtClean="0"/>
              <a:t>  + p</a:t>
            </a:r>
            <a:r>
              <a:rPr lang="en-IN" baseline="-25000" dirty="0" smtClean="0"/>
              <a:t>2</a:t>
            </a:r>
            <a:r>
              <a:rPr lang="en-IN" dirty="0" smtClean="0"/>
              <a:t> x</a:t>
            </a:r>
            <a:r>
              <a:rPr lang="en-IN" baseline="-25000" dirty="0" smtClean="0"/>
              <a:t>2</a:t>
            </a:r>
            <a:r>
              <a:rPr lang="en-IN" dirty="0" smtClean="0"/>
              <a:t>  </a:t>
            </a:r>
            <a:r>
              <a:rPr lang="en-IN" dirty="0" smtClean="0"/>
              <a:t>)  ...  3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    where </a:t>
            </a:r>
            <a:r>
              <a:rPr lang="el-GR" dirty="0" smtClean="0"/>
              <a:t>λ</a:t>
            </a:r>
            <a:r>
              <a:rPr lang="en-IN" dirty="0" smtClean="0"/>
              <a:t> is the Lagrange multiplier.</a:t>
            </a:r>
          </a:p>
          <a:p>
            <a:pPr>
              <a:buNone/>
            </a:pPr>
            <a:r>
              <a:rPr lang="en-IN" dirty="0" smtClean="0"/>
              <a:t>Hence</a:t>
            </a:r>
          </a:p>
          <a:p>
            <a:pPr>
              <a:buNone/>
            </a:pPr>
            <a:r>
              <a:rPr lang="en-IN" dirty="0" smtClean="0"/>
              <a:t>      L</a:t>
            </a:r>
            <a:r>
              <a:rPr lang="en-IN" baseline="-25000" dirty="0" smtClean="0"/>
              <a:t>1 </a:t>
            </a:r>
            <a:r>
              <a:rPr lang="en-IN" dirty="0" smtClean="0"/>
              <a:t> = u</a:t>
            </a:r>
            <a:r>
              <a:rPr lang="en-IN" baseline="-25000" dirty="0" smtClean="0"/>
              <a:t>1</a:t>
            </a:r>
            <a:r>
              <a:rPr lang="en-IN" dirty="0" smtClean="0"/>
              <a:t>  - </a:t>
            </a:r>
            <a:r>
              <a:rPr lang="el-GR" dirty="0" smtClean="0"/>
              <a:t>λ</a:t>
            </a:r>
            <a:r>
              <a:rPr lang="en-IN" dirty="0" smtClean="0"/>
              <a:t> p</a:t>
            </a:r>
            <a:r>
              <a:rPr lang="en-IN" baseline="-25000" dirty="0" smtClean="0"/>
              <a:t>1 </a:t>
            </a:r>
            <a:r>
              <a:rPr lang="en-IN" dirty="0" smtClean="0"/>
              <a:t>  = 0 </a:t>
            </a:r>
            <a:r>
              <a:rPr lang="en-IN" dirty="0" smtClean="0"/>
              <a:t>   ..........  3a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L</a:t>
            </a:r>
            <a:r>
              <a:rPr lang="en-IN" baseline="-25000" dirty="0" smtClean="0"/>
              <a:t>2 </a:t>
            </a:r>
            <a:r>
              <a:rPr lang="en-IN" dirty="0" smtClean="0"/>
              <a:t> = u</a:t>
            </a:r>
            <a:r>
              <a:rPr lang="en-IN" baseline="-25000" dirty="0" smtClean="0"/>
              <a:t>2</a:t>
            </a:r>
            <a:r>
              <a:rPr lang="en-IN" dirty="0" smtClean="0"/>
              <a:t> - </a:t>
            </a:r>
            <a:r>
              <a:rPr lang="el-GR" dirty="0" smtClean="0"/>
              <a:t>λ</a:t>
            </a:r>
            <a:r>
              <a:rPr lang="en-IN" dirty="0" smtClean="0"/>
              <a:t> p</a:t>
            </a:r>
            <a:r>
              <a:rPr lang="en-IN" baseline="-25000" dirty="0" smtClean="0"/>
              <a:t>2</a:t>
            </a:r>
            <a:r>
              <a:rPr lang="en-IN" dirty="0" smtClean="0"/>
              <a:t> </a:t>
            </a:r>
            <a:r>
              <a:rPr lang="en-IN" baseline="-25000" dirty="0" smtClean="0"/>
              <a:t> </a:t>
            </a:r>
            <a:r>
              <a:rPr lang="en-IN" dirty="0" smtClean="0"/>
              <a:t>  = 0 </a:t>
            </a:r>
            <a:r>
              <a:rPr lang="en-IN" dirty="0" smtClean="0"/>
              <a:t>    .........  3b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L</a:t>
            </a:r>
            <a:r>
              <a:rPr lang="el-GR" baseline="-25000" dirty="0" smtClean="0"/>
              <a:t>λ</a:t>
            </a:r>
            <a:r>
              <a:rPr lang="en-IN" dirty="0" smtClean="0"/>
              <a:t>  = M- p</a:t>
            </a:r>
            <a:r>
              <a:rPr lang="en-IN" baseline="-25000" dirty="0" smtClean="0"/>
              <a:t>1</a:t>
            </a:r>
            <a:r>
              <a:rPr lang="en-IN" dirty="0" smtClean="0"/>
              <a:t> x</a:t>
            </a:r>
            <a:r>
              <a:rPr lang="en-IN" baseline="-25000" dirty="0" smtClean="0"/>
              <a:t>1</a:t>
            </a:r>
            <a:r>
              <a:rPr lang="en-IN" dirty="0" smtClean="0"/>
              <a:t>  + p</a:t>
            </a:r>
            <a:r>
              <a:rPr lang="en-IN" baseline="-25000" dirty="0" smtClean="0"/>
              <a:t>2</a:t>
            </a:r>
            <a:r>
              <a:rPr lang="en-IN" dirty="0" smtClean="0"/>
              <a:t> x</a:t>
            </a:r>
            <a:r>
              <a:rPr lang="en-IN" baseline="-25000" dirty="0" smtClean="0"/>
              <a:t>2</a:t>
            </a:r>
            <a:r>
              <a:rPr lang="en-IN" dirty="0" smtClean="0"/>
              <a:t> =</a:t>
            </a:r>
            <a:r>
              <a:rPr lang="en-IN" dirty="0" smtClean="0"/>
              <a:t>0  ........  3c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The sufficient second order condition for this constrained maximum is that the Bordered Hessian determinant of the second partials of L be positive:</a:t>
            </a:r>
          </a:p>
          <a:p>
            <a:pPr>
              <a:buNone/>
            </a:pPr>
            <a:r>
              <a:rPr lang="en-IN" dirty="0" smtClean="0"/>
              <a:t>            L</a:t>
            </a:r>
            <a:r>
              <a:rPr lang="en-IN" baseline="-25000" dirty="0" smtClean="0"/>
              <a:t>11</a:t>
            </a:r>
            <a:r>
              <a:rPr lang="en-IN" dirty="0" smtClean="0"/>
              <a:t>    L</a:t>
            </a:r>
            <a:r>
              <a:rPr lang="en-IN" baseline="-25000" dirty="0" smtClean="0"/>
              <a:t>12</a:t>
            </a:r>
            <a:r>
              <a:rPr lang="en-IN" dirty="0" smtClean="0"/>
              <a:t>   L</a:t>
            </a:r>
            <a:r>
              <a:rPr lang="en-IN" baseline="-25000" dirty="0" smtClean="0"/>
              <a:t>1</a:t>
            </a:r>
            <a:r>
              <a:rPr lang="el-GR" baseline="-25000" dirty="0" smtClean="0"/>
              <a:t>λ</a:t>
            </a:r>
            <a:r>
              <a:rPr lang="en-IN" baseline="-25000" dirty="0" smtClean="0"/>
              <a:t>         </a:t>
            </a:r>
            <a:r>
              <a:rPr lang="en-IN" dirty="0" smtClean="0"/>
              <a:t>        u</a:t>
            </a:r>
            <a:r>
              <a:rPr lang="en-IN" baseline="-25000" dirty="0" smtClean="0"/>
              <a:t>11 </a:t>
            </a:r>
            <a:r>
              <a:rPr lang="en-IN" dirty="0" smtClean="0"/>
              <a:t>    u</a:t>
            </a:r>
            <a:r>
              <a:rPr lang="en-IN" baseline="-25000" dirty="0" smtClean="0"/>
              <a:t>12 </a:t>
            </a:r>
            <a:r>
              <a:rPr lang="en-IN" dirty="0" smtClean="0"/>
              <a:t>   -p</a:t>
            </a:r>
            <a:r>
              <a:rPr lang="en-IN" baseline="-25000" dirty="0" smtClean="0"/>
              <a:t>1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err="1" smtClean="0">
                <a:latin typeface="Calibri"/>
                <a:cs typeface="Calibri"/>
              </a:rPr>
              <a:t>ǀ</a:t>
            </a:r>
            <a:r>
              <a:rPr lang="en-IN" dirty="0" err="1" smtClean="0"/>
              <a:t>D</a:t>
            </a:r>
            <a:r>
              <a:rPr lang="en-IN" dirty="0" err="1" smtClean="0">
                <a:latin typeface="Calibri"/>
                <a:cs typeface="Calibri"/>
              </a:rPr>
              <a:t>ǀ</a:t>
            </a:r>
            <a:r>
              <a:rPr lang="en-IN" dirty="0" smtClean="0">
                <a:latin typeface="Calibri"/>
                <a:cs typeface="Calibri"/>
              </a:rPr>
              <a:t> =   </a:t>
            </a:r>
            <a:r>
              <a:rPr lang="en-IN" dirty="0" smtClean="0">
                <a:latin typeface="Calibri"/>
                <a:cs typeface="Calibri"/>
              </a:rPr>
              <a:t>L</a:t>
            </a:r>
            <a:r>
              <a:rPr lang="en-IN" baseline="-25000" dirty="0" smtClean="0">
                <a:latin typeface="Calibri"/>
                <a:cs typeface="Calibri"/>
              </a:rPr>
              <a:t>21 </a:t>
            </a:r>
            <a:r>
              <a:rPr lang="en-IN" dirty="0" smtClean="0">
                <a:latin typeface="Calibri"/>
                <a:cs typeface="Calibri"/>
              </a:rPr>
              <a:t>   L</a:t>
            </a:r>
            <a:r>
              <a:rPr lang="en-IN" baseline="-25000" dirty="0" smtClean="0">
                <a:latin typeface="Calibri"/>
                <a:cs typeface="Calibri"/>
              </a:rPr>
              <a:t>22</a:t>
            </a:r>
            <a:r>
              <a:rPr lang="en-IN" dirty="0" smtClean="0">
                <a:latin typeface="Calibri"/>
                <a:cs typeface="Calibri"/>
              </a:rPr>
              <a:t>    L</a:t>
            </a:r>
            <a:r>
              <a:rPr lang="en-IN" baseline="-25000" dirty="0" smtClean="0">
                <a:latin typeface="Calibri"/>
                <a:cs typeface="Calibri"/>
              </a:rPr>
              <a:t>2</a:t>
            </a:r>
            <a:r>
              <a:rPr lang="el-GR" baseline="-25000" dirty="0" smtClean="0">
                <a:latin typeface="Calibri"/>
                <a:cs typeface="Calibri"/>
              </a:rPr>
              <a:t>λ</a:t>
            </a:r>
            <a:r>
              <a:rPr lang="en-IN" baseline="-2500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    =       u</a:t>
            </a:r>
            <a:r>
              <a:rPr lang="en-IN" baseline="-25000" dirty="0" smtClean="0">
                <a:latin typeface="Calibri"/>
                <a:cs typeface="Calibri"/>
              </a:rPr>
              <a:t>21</a:t>
            </a:r>
            <a:r>
              <a:rPr lang="en-IN" dirty="0" smtClean="0">
                <a:latin typeface="Calibri"/>
                <a:cs typeface="Calibri"/>
              </a:rPr>
              <a:t>     u</a:t>
            </a:r>
            <a:r>
              <a:rPr lang="en-IN" baseline="-25000" dirty="0" smtClean="0">
                <a:latin typeface="Calibri"/>
                <a:cs typeface="Calibri"/>
              </a:rPr>
              <a:t>22</a:t>
            </a:r>
            <a:r>
              <a:rPr lang="en-IN" dirty="0" smtClean="0">
                <a:latin typeface="Calibri"/>
                <a:cs typeface="Calibri"/>
              </a:rPr>
              <a:t>   -p</a:t>
            </a:r>
            <a:r>
              <a:rPr lang="en-IN" baseline="-25000" dirty="0" smtClean="0">
                <a:latin typeface="Calibri"/>
                <a:cs typeface="Calibri"/>
              </a:rPr>
              <a:t>2 </a:t>
            </a:r>
            <a:r>
              <a:rPr lang="en-IN" dirty="0" smtClean="0">
                <a:latin typeface="Calibri"/>
                <a:cs typeface="Calibri"/>
              </a:rPr>
              <a:t>      </a:t>
            </a:r>
            <a:r>
              <a:rPr lang="en-IN" dirty="0" smtClean="0">
                <a:latin typeface="Arial"/>
                <a:cs typeface="Arial"/>
              </a:rPr>
              <a:t>› 0</a:t>
            </a:r>
            <a:r>
              <a:rPr lang="en-IN" baseline="-25000" dirty="0" smtClean="0">
                <a:latin typeface="Calibri"/>
                <a:cs typeface="Calibri"/>
              </a:rPr>
              <a:t> </a:t>
            </a:r>
            <a:endParaRPr lang="en-IN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IN" dirty="0" smtClean="0">
                <a:latin typeface="Calibri"/>
                <a:cs typeface="Calibri"/>
              </a:rPr>
              <a:t>            L</a:t>
            </a:r>
            <a:r>
              <a:rPr lang="el-GR" baseline="-25000" dirty="0" smtClean="0">
                <a:latin typeface="Calibri"/>
                <a:cs typeface="Calibri"/>
              </a:rPr>
              <a:t>λ</a:t>
            </a:r>
            <a:r>
              <a:rPr lang="en-IN" baseline="-25000" dirty="0" smtClean="0">
                <a:latin typeface="Calibri"/>
                <a:cs typeface="Calibri"/>
              </a:rPr>
              <a:t>1 </a:t>
            </a:r>
            <a:r>
              <a:rPr lang="en-IN" dirty="0" smtClean="0">
                <a:latin typeface="Calibri"/>
                <a:cs typeface="Calibri"/>
              </a:rPr>
              <a:t>   L</a:t>
            </a:r>
            <a:r>
              <a:rPr lang="el-GR" baseline="-25000" dirty="0" smtClean="0">
                <a:latin typeface="Calibri"/>
                <a:cs typeface="Calibri"/>
              </a:rPr>
              <a:t>λ</a:t>
            </a:r>
            <a:r>
              <a:rPr lang="en-IN" baseline="-25000" dirty="0" smtClean="0">
                <a:latin typeface="Calibri"/>
                <a:cs typeface="Calibri"/>
              </a:rPr>
              <a:t>2 </a:t>
            </a:r>
            <a:r>
              <a:rPr lang="en-IN" dirty="0" smtClean="0">
                <a:latin typeface="Calibri"/>
                <a:cs typeface="Calibri"/>
              </a:rPr>
              <a:t>    L</a:t>
            </a:r>
            <a:r>
              <a:rPr lang="el-GR" baseline="-25000" dirty="0" smtClean="0">
                <a:latin typeface="Calibri"/>
                <a:cs typeface="Calibri"/>
              </a:rPr>
              <a:t>λλ</a:t>
            </a:r>
            <a:r>
              <a:rPr lang="en-IN" baseline="-2500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             -</a:t>
            </a:r>
            <a:r>
              <a:rPr lang="en-IN" dirty="0" smtClean="0"/>
              <a:t> p</a:t>
            </a:r>
            <a:r>
              <a:rPr lang="en-IN" baseline="-25000" dirty="0" smtClean="0"/>
              <a:t>1      </a:t>
            </a:r>
            <a:r>
              <a:rPr lang="en-IN" dirty="0" smtClean="0">
                <a:cs typeface="Calibri"/>
              </a:rPr>
              <a:t>-p</a:t>
            </a:r>
            <a:r>
              <a:rPr lang="en-IN" baseline="-25000" dirty="0" smtClean="0">
                <a:cs typeface="Calibri"/>
              </a:rPr>
              <a:t>2  </a:t>
            </a:r>
            <a:r>
              <a:rPr lang="en-IN" dirty="0" smtClean="0">
                <a:cs typeface="Calibri"/>
              </a:rPr>
              <a:t>   </a:t>
            </a:r>
            <a:r>
              <a:rPr lang="en-IN" dirty="0" smtClean="0">
                <a:cs typeface="Calibri"/>
              </a:rPr>
              <a:t>0         ...  4</a:t>
            </a:r>
          </a:p>
          <a:p>
            <a:pPr>
              <a:buNone/>
            </a:pPr>
            <a:r>
              <a:rPr lang="en-IN" dirty="0" smtClean="0">
                <a:cs typeface="Calibri"/>
              </a:rPr>
              <a:t>A positive </a:t>
            </a:r>
            <a:r>
              <a:rPr lang="en-IN" dirty="0" smtClean="0"/>
              <a:t> </a:t>
            </a:r>
            <a:r>
              <a:rPr lang="en-IN" dirty="0" err="1" smtClean="0">
                <a:cs typeface="Calibri"/>
              </a:rPr>
              <a:t>ǀ</a:t>
            </a:r>
            <a:r>
              <a:rPr lang="en-IN" dirty="0" err="1" smtClean="0"/>
              <a:t>D</a:t>
            </a:r>
            <a:r>
              <a:rPr lang="en-IN" dirty="0" err="1" smtClean="0">
                <a:cs typeface="Calibri"/>
              </a:rPr>
              <a:t>ǀ</a:t>
            </a:r>
            <a:r>
              <a:rPr lang="en-IN" dirty="0" smtClean="0">
                <a:cs typeface="Calibri"/>
              </a:rPr>
              <a:t> </a:t>
            </a:r>
            <a:r>
              <a:rPr lang="en-IN" dirty="0" smtClean="0">
                <a:cs typeface="Calibri"/>
              </a:rPr>
              <a:t> means the strict convexity of the</a:t>
            </a:r>
          </a:p>
          <a:p>
            <a:pPr>
              <a:buNone/>
            </a:pPr>
            <a:r>
              <a:rPr lang="en-IN" dirty="0" smtClean="0">
                <a:cs typeface="Calibri"/>
              </a:rPr>
              <a:t>(downward- sloping) IC at the point of tangency.       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14348" y="364331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3143240" y="3571876"/>
            <a:ext cx="164307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929058" y="3643314"/>
            <a:ext cx="164307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572264" y="3571876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4348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8860" y="450057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  MARSHALLIAN  DEMAND 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Solving 3a,3b,3c (i.e. The FOCs) yields the optimal values of the 3 unknowns :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x</a:t>
            </a:r>
            <a:r>
              <a:rPr lang="en-IN" baseline="-25000" dirty="0" smtClean="0"/>
              <a:t>1</a:t>
            </a:r>
            <a:r>
              <a:rPr lang="en-IN" dirty="0" smtClean="0"/>
              <a:t> = x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M</a:t>
            </a:r>
            <a:r>
              <a:rPr lang="en-IN" dirty="0" smtClean="0"/>
              <a:t> (p</a:t>
            </a:r>
            <a:r>
              <a:rPr lang="en-IN" baseline="-25000" dirty="0" smtClean="0"/>
              <a:t>1 </a:t>
            </a:r>
            <a:r>
              <a:rPr lang="en-IN" dirty="0" smtClean="0"/>
              <a:t> ,p</a:t>
            </a:r>
            <a:r>
              <a:rPr lang="en-IN" baseline="-25000" dirty="0" smtClean="0"/>
              <a:t>2</a:t>
            </a:r>
            <a:r>
              <a:rPr lang="en-IN" dirty="0" smtClean="0"/>
              <a:t>, M)   .........  5a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x</a:t>
            </a:r>
            <a:r>
              <a:rPr lang="en-IN" baseline="-25000" dirty="0" smtClean="0"/>
              <a:t>2</a:t>
            </a:r>
            <a:r>
              <a:rPr lang="en-IN" dirty="0" smtClean="0"/>
              <a:t> = x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M</a:t>
            </a:r>
            <a:r>
              <a:rPr lang="en-IN" dirty="0" smtClean="0"/>
              <a:t> </a:t>
            </a:r>
            <a:r>
              <a:rPr lang="en-IN" dirty="0" smtClean="0"/>
              <a:t>(p</a:t>
            </a:r>
            <a:r>
              <a:rPr lang="en-IN" baseline="-25000" dirty="0" smtClean="0"/>
              <a:t>1 </a:t>
            </a:r>
            <a:r>
              <a:rPr lang="en-IN" dirty="0" smtClean="0"/>
              <a:t> ,p</a:t>
            </a:r>
            <a:r>
              <a:rPr lang="en-IN" baseline="-25000" dirty="0" smtClean="0"/>
              <a:t>2</a:t>
            </a:r>
            <a:r>
              <a:rPr lang="en-IN" dirty="0" smtClean="0"/>
              <a:t>, M</a:t>
            </a:r>
            <a:r>
              <a:rPr lang="en-IN" dirty="0" smtClean="0"/>
              <a:t>)   .........  5b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l-GR" dirty="0" smtClean="0"/>
              <a:t>λ</a:t>
            </a:r>
            <a:r>
              <a:rPr lang="en-IN" dirty="0" smtClean="0"/>
              <a:t>  = </a:t>
            </a:r>
            <a:r>
              <a:rPr lang="el-GR" dirty="0" smtClean="0"/>
              <a:t>λ</a:t>
            </a:r>
            <a:r>
              <a:rPr lang="en-IN" baseline="30000" dirty="0" smtClean="0"/>
              <a:t>M</a:t>
            </a:r>
            <a:r>
              <a:rPr lang="en-IN" dirty="0" smtClean="0"/>
              <a:t>  </a:t>
            </a:r>
            <a:r>
              <a:rPr lang="en-IN" dirty="0" smtClean="0"/>
              <a:t>(p</a:t>
            </a:r>
            <a:r>
              <a:rPr lang="en-IN" baseline="-25000" dirty="0" smtClean="0"/>
              <a:t>1 </a:t>
            </a:r>
            <a:r>
              <a:rPr lang="en-IN" dirty="0" smtClean="0"/>
              <a:t> ,p</a:t>
            </a:r>
            <a:r>
              <a:rPr lang="en-IN" baseline="-25000" dirty="0" smtClean="0"/>
              <a:t>2</a:t>
            </a:r>
            <a:r>
              <a:rPr lang="en-IN" dirty="0" smtClean="0"/>
              <a:t>, M</a:t>
            </a:r>
            <a:r>
              <a:rPr lang="en-IN" dirty="0" smtClean="0"/>
              <a:t>)    .........  5c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5a and 5b indicate the chosen levels of consumption for any given set of prices and money </a:t>
            </a:r>
            <a:r>
              <a:rPr lang="en-IN" dirty="0" err="1" smtClean="0"/>
              <a:t>income.These</a:t>
            </a:r>
            <a:r>
              <a:rPr lang="en-IN" dirty="0" smtClean="0"/>
              <a:t> are referred to as the </a:t>
            </a:r>
          </a:p>
          <a:p>
            <a:pPr>
              <a:buNone/>
            </a:pPr>
            <a:r>
              <a:rPr lang="en-IN" i="1" u="sng" dirty="0" smtClean="0"/>
              <a:t>Money-income-held-constant </a:t>
            </a:r>
            <a:r>
              <a:rPr lang="en-IN" dirty="0" smtClean="0"/>
              <a:t>demand curves and also as </a:t>
            </a:r>
            <a:r>
              <a:rPr lang="en-IN" dirty="0" err="1" smtClean="0"/>
              <a:t>Marshallian</a:t>
            </a:r>
            <a:r>
              <a:rPr lang="en-IN" dirty="0" smtClean="0"/>
              <a:t> Demand Functions.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   INDIRECT   UTILITY  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   The </a:t>
            </a:r>
            <a:r>
              <a:rPr lang="en-IN" dirty="0" err="1" smtClean="0"/>
              <a:t>Marshallian</a:t>
            </a:r>
            <a:r>
              <a:rPr lang="en-IN" dirty="0" smtClean="0"/>
              <a:t> Demand functions are also known as Ordinary Demand Functions.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As 5a, and 5b are substituted into 1 obtains the </a:t>
            </a:r>
            <a:r>
              <a:rPr lang="en-IN" u="sng" dirty="0" smtClean="0"/>
              <a:t>Indirect Utility Function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   u</a:t>
            </a:r>
            <a:r>
              <a:rPr lang="en-IN" baseline="30000" dirty="0" smtClean="0"/>
              <a:t>*</a:t>
            </a:r>
            <a:r>
              <a:rPr lang="en-IN" dirty="0" smtClean="0"/>
              <a:t> (p</a:t>
            </a:r>
            <a:r>
              <a:rPr lang="en-IN" baseline="-25000" dirty="0" smtClean="0"/>
              <a:t>1</a:t>
            </a:r>
            <a:r>
              <a:rPr lang="en-IN" dirty="0" smtClean="0"/>
              <a:t>,p</a:t>
            </a:r>
            <a:r>
              <a:rPr lang="en-IN" baseline="-25000" dirty="0" smtClean="0"/>
              <a:t>2</a:t>
            </a:r>
            <a:r>
              <a:rPr lang="en-IN" dirty="0" smtClean="0"/>
              <a:t>, </a:t>
            </a:r>
            <a:r>
              <a:rPr lang="en-IN" dirty="0" smtClean="0"/>
              <a:t>M</a:t>
            </a:r>
            <a:r>
              <a:rPr lang="en-IN" dirty="0" smtClean="0"/>
              <a:t>) </a:t>
            </a:r>
            <a:r>
              <a:rPr lang="en-IN" dirty="0" smtClean="0"/>
              <a:t>= u [x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M</a:t>
            </a:r>
            <a:r>
              <a:rPr lang="en-IN" dirty="0" smtClean="0"/>
              <a:t>(p</a:t>
            </a:r>
            <a:r>
              <a:rPr lang="en-IN" baseline="-25000" dirty="0" smtClean="0"/>
              <a:t>1</a:t>
            </a:r>
            <a:r>
              <a:rPr lang="en-IN" dirty="0" smtClean="0"/>
              <a:t>,p</a:t>
            </a:r>
            <a:r>
              <a:rPr lang="en-IN" baseline="-25000" dirty="0" smtClean="0"/>
              <a:t>2</a:t>
            </a:r>
            <a:r>
              <a:rPr lang="en-IN" dirty="0" smtClean="0"/>
              <a:t>, M) </a:t>
            </a:r>
            <a:r>
              <a:rPr lang="en-IN" dirty="0" smtClean="0"/>
              <a:t>,</a:t>
            </a:r>
            <a:r>
              <a:rPr lang="en-IN" dirty="0" smtClean="0"/>
              <a:t> x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M</a:t>
            </a:r>
            <a:r>
              <a:rPr lang="en-IN" dirty="0" smtClean="0"/>
              <a:t> (</a:t>
            </a:r>
            <a:r>
              <a:rPr lang="en-IN" dirty="0" smtClean="0"/>
              <a:t>p</a:t>
            </a:r>
            <a:r>
              <a:rPr lang="en-IN" baseline="-25000" dirty="0" smtClean="0"/>
              <a:t>1</a:t>
            </a:r>
            <a:r>
              <a:rPr lang="en-IN" dirty="0" smtClean="0"/>
              <a:t>,p</a:t>
            </a:r>
            <a:r>
              <a:rPr lang="en-IN" baseline="-25000" dirty="0" smtClean="0"/>
              <a:t>2</a:t>
            </a:r>
            <a:r>
              <a:rPr lang="en-IN" dirty="0" smtClean="0"/>
              <a:t>, M) </a:t>
            </a:r>
            <a:r>
              <a:rPr lang="en-IN" dirty="0" smtClean="0"/>
              <a:t>]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                                    ............. 6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u</a:t>
            </a:r>
            <a:r>
              <a:rPr lang="en-IN" baseline="30000" dirty="0" smtClean="0"/>
              <a:t>*</a:t>
            </a:r>
            <a:r>
              <a:rPr lang="en-IN" dirty="0" smtClean="0"/>
              <a:t> is a function of the parameters: prices and money income.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6 gives the maximum value of utility for any given prices and money income.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   INTERPRETATION    OF     </a:t>
            </a:r>
            <a:r>
              <a:rPr lang="el-GR" dirty="0" smtClean="0"/>
              <a:t>λ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From the First order relations</a:t>
            </a:r>
          </a:p>
          <a:p>
            <a:pPr>
              <a:buNone/>
            </a:pPr>
            <a:r>
              <a:rPr lang="en-IN" dirty="0" smtClean="0"/>
              <a:t>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 </a:t>
            </a:r>
            <a:r>
              <a:rPr lang="el-GR" dirty="0" smtClean="0"/>
              <a:t>λ</a:t>
            </a:r>
            <a:r>
              <a:rPr lang="en-IN" baseline="30000" dirty="0" smtClean="0"/>
              <a:t>M </a:t>
            </a:r>
            <a:r>
              <a:rPr lang="en-IN" dirty="0" smtClean="0"/>
              <a:t>= u</a:t>
            </a:r>
            <a:r>
              <a:rPr lang="en-IN" baseline="-25000" dirty="0" smtClean="0"/>
              <a:t>1</a:t>
            </a:r>
            <a:r>
              <a:rPr lang="en-IN" dirty="0" smtClean="0"/>
              <a:t> / p</a:t>
            </a:r>
            <a:r>
              <a:rPr lang="en-IN" baseline="-25000" dirty="0" smtClean="0"/>
              <a:t>1 </a:t>
            </a:r>
            <a:r>
              <a:rPr lang="en-IN" dirty="0" smtClean="0"/>
              <a:t> = u</a:t>
            </a:r>
            <a:r>
              <a:rPr lang="en-IN" baseline="-25000" dirty="0" smtClean="0"/>
              <a:t>2</a:t>
            </a:r>
            <a:r>
              <a:rPr lang="en-IN" dirty="0" smtClean="0"/>
              <a:t>/ p</a:t>
            </a:r>
            <a:r>
              <a:rPr lang="en-IN" baseline="-25000" dirty="0" smtClean="0"/>
              <a:t>2 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From 3a and 3b,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u</a:t>
            </a:r>
            <a:r>
              <a:rPr lang="en-IN" baseline="-25000" dirty="0" smtClean="0"/>
              <a:t>1</a:t>
            </a:r>
            <a:r>
              <a:rPr lang="en-IN" dirty="0" smtClean="0"/>
              <a:t>x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M </a:t>
            </a:r>
            <a:r>
              <a:rPr lang="en-IN" dirty="0" smtClean="0"/>
              <a:t> + u</a:t>
            </a:r>
            <a:r>
              <a:rPr lang="en-IN" baseline="-25000" dirty="0" smtClean="0"/>
              <a:t>2</a:t>
            </a:r>
            <a:r>
              <a:rPr lang="en-IN" dirty="0" smtClean="0"/>
              <a:t>x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M </a:t>
            </a:r>
            <a:r>
              <a:rPr lang="en-IN" dirty="0" smtClean="0"/>
              <a:t> = </a:t>
            </a:r>
            <a:r>
              <a:rPr lang="el-GR" dirty="0" smtClean="0"/>
              <a:t>λ</a:t>
            </a:r>
            <a:r>
              <a:rPr lang="en-IN" baseline="30000" dirty="0" smtClean="0"/>
              <a:t>M</a:t>
            </a:r>
            <a:r>
              <a:rPr lang="en-IN" dirty="0" smtClean="0"/>
              <a:t> (p</a:t>
            </a:r>
            <a:r>
              <a:rPr lang="en-IN" baseline="-25000" dirty="0" smtClean="0"/>
              <a:t>1</a:t>
            </a:r>
            <a:r>
              <a:rPr lang="en-IN" dirty="0" smtClean="0"/>
              <a:t>x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M</a:t>
            </a:r>
            <a:r>
              <a:rPr lang="en-IN" dirty="0" smtClean="0"/>
              <a:t> + p</a:t>
            </a:r>
            <a:r>
              <a:rPr lang="en-IN" baseline="-25000" dirty="0" smtClean="0"/>
              <a:t>1</a:t>
            </a:r>
            <a:r>
              <a:rPr lang="en-IN" dirty="0" smtClean="0"/>
              <a:t>x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M</a:t>
            </a:r>
            <a:r>
              <a:rPr lang="en-IN" dirty="0" smtClean="0"/>
              <a:t> ) = </a:t>
            </a:r>
            <a:r>
              <a:rPr lang="el-GR" dirty="0" smtClean="0"/>
              <a:t>λ</a:t>
            </a:r>
            <a:r>
              <a:rPr lang="en-IN" baseline="30000" dirty="0" smtClean="0"/>
              <a:t>M</a:t>
            </a:r>
            <a:r>
              <a:rPr lang="en-IN" dirty="0" smtClean="0"/>
              <a:t> </a:t>
            </a:r>
            <a:r>
              <a:rPr lang="en-IN" dirty="0" err="1" smtClean="0"/>
              <a:t>M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</a:t>
            </a:r>
            <a:r>
              <a:rPr lang="el-GR" dirty="0" smtClean="0"/>
              <a:t>λ</a:t>
            </a:r>
            <a:r>
              <a:rPr lang="en-IN" baseline="30000" dirty="0" smtClean="0"/>
              <a:t>M</a:t>
            </a:r>
            <a:r>
              <a:rPr lang="en-IN" dirty="0" smtClean="0"/>
              <a:t> = </a:t>
            </a:r>
            <a:r>
              <a:rPr lang="en-IN" dirty="0" smtClean="0"/>
              <a:t>u</a:t>
            </a:r>
            <a:r>
              <a:rPr lang="en-IN" baseline="-25000" dirty="0" smtClean="0"/>
              <a:t>1</a:t>
            </a:r>
            <a:r>
              <a:rPr lang="en-IN" dirty="0" smtClean="0"/>
              <a:t>x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M </a:t>
            </a:r>
            <a:r>
              <a:rPr lang="en-IN" dirty="0" smtClean="0"/>
              <a:t> + u</a:t>
            </a:r>
            <a:r>
              <a:rPr lang="en-IN" baseline="-25000" dirty="0" smtClean="0"/>
              <a:t>2</a:t>
            </a:r>
            <a:r>
              <a:rPr lang="en-IN" dirty="0" smtClean="0"/>
              <a:t>x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M </a:t>
            </a:r>
            <a:r>
              <a:rPr lang="en-IN" dirty="0" smtClean="0"/>
              <a:t> </a:t>
            </a:r>
            <a:r>
              <a:rPr lang="en-IN" dirty="0" smtClean="0"/>
              <a:t>/M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The same marginal utility per unit of money must occur when the incremental expenditure is spread out over both commodities, as when it is spent at either margin. </a:t>
            </a:r>
          </a:p>
          <a:p>
            <a:pPr>
              <a:buNone/>
            </a:pPr>
            <a:r>
              <a:rPr lang="en-IN" baseline="-25000" dirty="0" smtClean="0"/>
              <a:t> </a:t>
            </a:r>
            <a:r>
              <a:rPr lang="en-IN" baseline="-25000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smtClean="0"/>
          </a:p>
          <a:p>
            <a:pPr algn="ctr">
              <a:buNone/>
            </a:pPr>
            <a:r>
              <a:rPr lang="en-IN" smtClean="0"/>
              <a:t>  THANK YOU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563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CONSUMER’S       BEHAVIOUR</vt:lpstr>
      <vt:lpstr>     UTILITY     MAXIMIZATION  </vt:lpstr>
      <vt:lpstr>    </vt:lpstr>
      <vt:lpstr>Slide 4</vt:lpstr>
      <vt:lpstr>Slide 5</vt:lpstr>
      <vt:lpstr>  MARSHALLIAN  DEMAND  FUNCTION</vt:lpstr>
      <vt:lpstr>   INDIRECT   UTILITY   FUNCTION</vt:lpstr>
      <vt:lpstr>   INTERPRETATION    OF     λ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CONSUMER’S       BEHAVIOUR</dc:title>
  <dc:creator>INDRANI</dc:creator>
  <cp:lastModifiedBy>INDRANI</cp:lastModifiedBy>
  <cp:revision>30</cp:revision>
  <dcterms:created xsi:type="dcterms:W3CDTF">2019-11-10T06:36:32Z</dcterms:created>
  <dcterms:modified xsi:type="dcterms:W3CDTF">2019-11-10T12:53:43Z</dcterms:modified>
</cp:coreProperties>
</file>