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68" r:id="rId4"/>
    <p:sldId id="269" r:id="rId5"/>
    <p:sldId id="270" r:id="rId6"/>
    <p:sldId id="271" r:id="rId7"/>
    <p:sldId id="272" r:id="rId8"/>
    <p:sldId id="273" r:id="rId9"/>
    <p:sldId id="257" r:id="rId10"/>
    <p:sldId id="261" r:id="rId11"/>
    <p:sldId id="274" r:id="rId12"/>
    <p:sldId id="264" r:id="rId13"/>
    <p:sldId id="265" r:id="rId14"/>
    <p:sldId id="266" r:id="rId15"/>
    <p:sldId id="267" r:id="rId16"/>
    <p:sldId id="258" r:id="rId17"/>
    <p:sldId id="259" r:id="rId18"/>
    <p:sldId id="260" r:id="rId19"/>
    <p:sldId id="277" r:id="rId20"/>
    <p:sldId id="262" r:id="rId21"/>
    <p:sldId id="263" r:id="rId22"/>
    <p:sldId id="280" r:id="rId23"/>
    <p:sldId id="279" r:id="rId24"/>
    <p:sldId id="275" r:id="rId25"/>
    <p:sldId id="278" r:id="rId26"/>
    <p:sldId id="281" r:id="rId27"/>
    <p:sldId id="276"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45" d="100"/>
          <a:sy n="45" d="100"/>
        </p:scale>
        <p:origin x="-126"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8062D-3D81-4635-AFC7-B50FEB9B799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AF64B183-D36D-4104-9C14-97EE151950F7}">
      <dgm:prSet/>
      <dgm:spPr/>
      <dgm:t>
        <a:bodyPr/>
        <a:lstStyle/>
        <a:p>
          <a:r>
            <a:rPr lang="en-IN" b="1" i="0" dirty="0"/>
            <a:t>Individual (civil) rights</a:t>
          </a:r>
          <a:endParaRPr lang="en-IN" dirty="0"/>
        </a:p>
      </dgm:t>
    </dgm:pt>
    <dgm:pt modelId="{2D931536-FF76-4E65-8274-7D9F0AA49222}" type="parTrans" cxnId="{A2009F5B-05F1-4A6F-8C83-49FFFA400495}">
      <dgm:prSet/>
      <dgm:spPr/>
      <dgm:t>
        <a:bodyPr/>
        <a:lstStyle/>
        <a:p>
          <a:endParaRPr lang="en-IN"/>
        </a:p>
      </dgm:t>
    </dgm:pt>
    <dgm:pt modelId="{C3DCC370-6ACE-4B27-98E5-65412550B586}" type="sibTrans" cxnId="{A2009F5B-05F1-4A6F-8C83-49FFFA400495}">
      <dgm:prSet/>
      <dgm:spPr/>
      <dgm:t>
        <a:bodyPr/>
        <a:lstStyle/>
        <a:p>
          <a:endParaRPr lang="en-IN"/>
        </a:p>
      </dgm:t>
    </dgm:pt>
    <dgm:pt modelId="{520AF6C2-A481-426D-853F-4BF57D2357F1}">
      <dgm:prSet/>
      <dgm:spPr/>
      <dgm:t>
        <a:bodyPr/>
        <a:lstStyle/>
        <a:p>
          <a:r>
            <a:rPr lang="en-IN" b="1" i="0" dirty="0"/>
            <a:t>Rule of law</a:t>
          </a:r>
          <a:endParaRPr lang="en-IN" dirty="0"/>
        </a:p>
      </dgm:t>
    </dgm:pt>
    <dgm:pt modelId="{517E8D27-84D9-49DF-A0E0-EFF209BF3267}" type="parTrans" cxnId="{7625E030-20A1-4AB3-905D-19DE10A3FE34}">
      <dgm:prSet/>
      <dgm:spPr/>
      <dgm:t>
        <a:bodyPr/>
        <a:lstStyle/>
        <a:p>
          <a:endParaRPr lang="en-IN"/>
        </a:p>
      </dgm:t>
    </dgm:pt>
    <dgm:pt modelId="{3FE1A967-3938-4E7D-AADE-56BDB5668533}" type="sibTrans" cxnId="{7625E030-20A1-4AB3-905D-19DE10A3FE34}">
      <dgm:prSet/>
      <dgm:spPr/>
      <dgm:t>
        <a:bodyPr/>
        <a:lstStyle/>
        <a:p>
          <a:endParaRPr lang="en-IN"/>
        </a:p>
      </dgm:t>
    </dgm:pt>
    <dgm:pt modelId="{719222EC-9E73-4332-AA12-D740303666F9}">
      <dgm:prSet/>
      <dgm:spPr/>
      <dgm:t>
        <a:bodyPr/>
        <a:lstStyle/>
        <a:p>
          <a:r>
            <a:rPr lang="en-IN" b="1" i="0" dirty="0"/>
            <a:t>Rights of political expression</a:t>
          </a:r>
          <a:endParaRPr lang="en-IN" dirty="0"/>
        </a:p>
      </dgm:t>
    </dgm:pt>
    <dgm:pt modelId="{891DCB56-2B08-426F-ABB7-D37490EDAF00}" type="parTrans" cxnId="{A4CD3DD6-EDE5-4B35-8EC9-8A02301AD5E6}">
      <dgm:prSet/>
      <dgm:spPr/>
      <dgm:t>
        <a:bodyPr/>
        <a:lstStyle/>
        <a:p>
          <a:endParaRPr lang="en-IN"/>
        </a:p>
      </dgm:t>
    </dgm:pt>
    <dgm:pt modelId="{0ECD7B6D-7438-49E0-956B-40DBDC590F4E}" type="sibTrans" cxnId="{A4CD3DD6-EDE5-4B35-8EC9-8A02301AD5E6}">
      <dgm:prSet/>
      <dgm:spPr/>
      <dgm:t>
        <a:bodyPr/>
        <a:lstStyle/>
        <a:p>
          <a:endParaRPr lang="en-IN"/>
        </a:p>
      </dgm:t>
    </dgm:pt>
    <dgm:pt modelId="{F9A52A60-D3E3-44FD-BD90-916D8B8C4432}">
      <dgm:prSet/>
      <dgm:spPr/>
      <dgm:t>
        <a:bodyPr/>
        <a:lstStyle/>
        <a:p>
          <a:r>
            <a:rPr lang="en-IN" b="1" i="0" dirty="0"/>
            <a:t>Economic and social rights</a:t>
          </a:r>
          <a:endParaRPr lang="en-IN" dirty="0"/>
        </a:p>
      </dgm:t>
    </dgm:pt>
    <dgm:pt modelId="{26822577-51E6-40F5-AE9B-8C3452F813B4}" type="parTrans" cxnId="{1F80C524-E662-473A-9ED3-CBD2610AB3FD}">
      <dgm:prSet/>
      <dgm:spPr/>
      <dgm:t>
        <a:bodyPr/>
        <a:lstStyle/>
        <a:p>
          <a:endParaRPr lang="en-IN"/>
        </a:p>
      </dgm:t>
    </dgm:pt>
    <dgm:pt modelId="{62830E75-C0B5-4AF1-BD0B-8533CB8267E4}" type="sibTrans" cxnId="{1F80C524-E662-473A-9ED3-CBD2610AB3FD}">
      <dgm:prSet/>
      <dgm:spPr/>
      <dgm:t>
        <a:bodyPr/>
        <a:lstStyle/>
        <a:p>
          <a:endParaRPr lang="en-IN"/>
        </a:p>
      </dgm:t>
    </dgm:pt>
    <dgm:pt modelId="{8FA3BA29-0878-4E87-8CED-199DD8885788}">
      <dgm:prSet/>
      <dgm:spPr/>
      <dgm:t>
        <a:bodyPr/>
        <a:lstStyle/>
        <a:p>
          <a:r>
            <a:rPr lang="en-IN" b="1" i="0" dirty="0"/>
            <a:t>Rights of communities</a:t>
          </a:r>
          <a:endParaRPr lang="en-IN" dirty="0"/>
        </a:p>
      </dgm:t>
    </dgm:pt>
    <dgm:pt modelId="{4B98506C-AB3F-41B3-8648-9AF559554776}" type="parTrans" cxnId="{0A8C86F2-BC09-4BFD-8DBC-C1D1E2003398}">
      <dgm:prSet/>
      <dgm:spPr/>
      <dgm:t>
        <a:bodyPr/>
        <a:lstStyle/>
        <a:p>
          <a:endParaRPr lang="en-IN"/>
        </a:p>
      </dgm:t>
    </dgm:pt>
    <dgm:pt modelId="{C99D4A4D-0343-4F87-8C3B-FFE7C1346E9E}" type="sibTrans" cxnId="{0A8C86F2-BC09-4BFD-8DBC-C1D1E2003398}">
      <dgm:prSet/>
      <dgm:spPr/>
      <dgm:t>
        <a:bodyPr/>
        <a:lstStyle/>
        <a:p>
          <a:endParaRPr lang="en-IN"/>
        </a:p>
      </dgm:t>
    </dgm:pt>
    <dgm:pt modelId="{CF51B95B-E11B-4BFB-B2FA-3DB7AE51F113}" type="pres">
      <dgm:prSet presAssocID="{99F8062D-3D81-4635-AFC7-B50FEB9B799E}" presName="linearFlow" presStyleCnt="0">
        <dgm:presLayoutVars>
          <dgm:dir/>
          <dgm:resizeHandles val="exact"/>
        </dgm:presLayoutVars>
      </dgm:prSet>
      <dgm:spPr/>
      <dgm:t>
        <a:bodyPr/>
        <a:lstStyle/>
        <a:p>
          <a:endParaRPr lang="en-US"/>
        </a:p>
      </dgm:t>
    </dgm:pt>
    <dgm:pt modelId="{90EED871-5382-4940-AF92-243BB1729803}" type="pres">
      <dgm:prSet presAssocID="{AF64B183-D36D-4104-9C14-97EE151950F7}" presName="composite" presStyleCnt="0"/>
      <dgm:spPr/>
    </dgm:pt>
    <dgm:pt modelId="{5BEC3713-6CDD-4148-8A8B-B2AF9F3D6117}" type="pres">
      <dgm:prSet presAssocID="{AF64B183-D36D-4104-9C14-97EE151950F7}" presName="imgShp" presStyleLbl="fgImgPlace1" presStyleIdx="0" presStyleCnt="5"/>
      <dgm:spPr/>
    </dgm:pt>
    <dgm:pt modelId="{1BD4784A-9800-4FDE-A953-6652AECB21CA}" type="pres">
      <dgm:prSet presAssocID="{AF64B183-D36D-4104-9C14-97EE151950F7}" presName="txShp" presStyleLbl="node1" presStyleIdx="0" presStyleCnt="5">
        <dgm:presLayoutVars>
          <dgm:bulletEnabled val="1"/>
        </dgm:presLayoutVars>
      </dgm:prSet>
      <dgm:spPr/>
      <dgm:t>
        <a:bodyPr/>
        <a:lstStyle/>
        <a:p>
          <a:endParaRPr lang="en-US"/>
        </a:p>
      </dgm:t>
    </dgm:pt>
    <dgm:pt modelId="{4C014123-B3E2-46A9-B30F-87FDA5F3E07C}" type="pres">
      <dgm:prSet presAssocID="{C3DCC370-6ACE-4B27-98E5-65412550B586}" presName="spacing" presStyleCnt="0"/>
      <dgm:spPr/>
    </dgm:pt>
    <dgm:pt modelId="{6AF97343-BE2A-43BC-AF00-210056AFD081}" type="pres">
      <dgm:prSet presAssocID="{520AF6C2-A481-426D-853F-4BF57D2357F1}" presName="composite" presStyleCnt="0"/>
      <dgm:spPr/>
    </dgm:pt>
    <dgm:pt modelId="{3A9A1B86-11F7-43EA-BCF9-2F4F68FA0D82}" type="pres">
      <dgm:prSet presAssocID="{520AF6C2-A481-426D-853F-4BF57D2357F1}" presName="imgShp" presStyleLbl="fgImgPlace1" presStyleIdx="1" presStyleCnt="5"/>
      <dgm:spPr/>
    </dgm:pt>
    <dgm:pt modelId="{6DDDC3D1-52E4-4C48-8FD8-F6472EA126EC}" type="pres">
      <dgm:prSet presAssocID="{520AF6C2-A481-426D-853F-4BF57D2357F1}" presName="txShp" presStyleLbl="node1" presStyleIdx="1" presStyleCnt="5">
        <dgm:presLayoutVars>
          <dgm:bulletEnabled val="1"/>
        </dgm:presLayoutVars>
      </dgm:prSet>
      <dgm:spPr/>
      <dgm:t>
        <a:bodyPr/>
        <a:lstStyle/>
        <a:p>
          <a:endParaRPr lang="en-US"/>
        </a:p>
      </dgm:t>
    </dgm:pt>
    <dgm:pt modelId="{C346B409-7744-432B-96F1-FE0AE8E140D1}" type="pres">
      <dgm:prSet presAssocID="{3FE1A967-3938-4E7D-AADE-56BDB5668533}" presName="spacing" presStyleCnt="0"/>
      <dgm:spPr/>
    </dgm:pt>
    <dgm:pt modelId="{0358BFF2-6869-4C92-A106-84B01BBD6C8B}" type="pres">
      <dgm:prSet presAssocID="{719222EC-9E73-4332-AA12-D740303666F9}" presName="composite" presStyleCnt="0"/>
      <dgm:spPr/>
    </dgm:pt>
    <dgm:pt modelId="{06253FB1-5AEE-4D3F-B1BE-5D0EF34F8745}" type="pres">
      <dgm:prSet presAssocID="{719222EC-9E73-4332-AA12-D740303666F9}" presName="imgShp" presStyleLbl="fgImgPlace1" presStyleIdx="2" presStyleCnt="5"/>
      <dgm:spPr/>
    </dgm:pt>
    <dgm:pt modelId="{9ABE83ED-16F0-4014-805D-C98492B573B2}" type="pres">
      <dgm:prSet presAssocID="{719222EC-9E73-4332-AA12-D740303666F9}" presName="txShp" presStyleLbl="node1" presStyleIdx="2" presStyleCnt="5">
        <dgm:presLayoutVars>
          <dgm:bulletEnabled val="1"/>
        </dgm:presLayoutVars>
      </dgm:prSet>
      <dgm:spPr/>
      <dgm:t>
        <a:bodyPr/>
        <a:lstStyle/>
        <a:p>
          <a:endParaRPr lang="en-US"/>
        </a:p>
      </dgm:t>
    </dgm:pt>
    <dgm:pt modelId="{8EB435F1-5972-458F-9220-093EBDF5A5F3}" type="pres">
      <dgm:prSet presAssocID="{0ECD7B6D-7438-49E0-956B-40DBDC590F4E}" presName="spacing" presStyleCnt="0"/>
      <dgm:spPr/>
    </dgm:pt>
    <dgm:pt modelId="{3A6D3C8D-ABD3-4ECB-96B7-2D0B7CAAAA99}" type="pres">
      <dgm:prSet presAssocID="{F9A52A60-D3E3-44FD-BD90-916D8B8C4432}" presName="composite" presStyleCnt="0"/>
      <dgm:spPr/>
    </dgm:pt>
    <dgm:pt modelId="{68F94592-0421-470E-BE18-6933B0380F5A}" type="pres">
      <dgm:prSet presAssocID="{F9A52A60-D3E3-44FD-BD90-916D8B8C4432}" presName="imgShp" presStyleLbl="fgImgPlace1" presStyleIdx="3" presStyleCnt="5"/>
      <dgm:spPr/>
    </dgm:pt>
    <dgm:pt modelId="{3B1A364A-1839-48C2-BE04-191F8AB82A25}" type="pres">
      <dgm:prSet presAssocID="{F9A52A60-D3E3-44FD-BD90-916D8B8C4432}" presName="txShp" presStyleLbl="node1" presStyleIdx="3" presStyleCnt="5">
        <dgm:presLayoutVars>
          <dgm:bulletEnabled val="1"/>
        </dgm:presLayoutVars>
      </dgm:prSet>
      <dgm:spPr/>
      <dgm:t>
        <a:bodyPr/>
        <a:lstStyle/>
        <a:p>
          <a:endParaRPr lang="en-US"/>
        </a:p>
      </dgm:t>
    </dgm:pt>
    <dgm:pt modelId="{3C81AEFD-EF87-493C-B971-E916C139012E}" type="pres">
      <dgm:prSet presAssocID="{62830E75-C0B5-4AF1-BD0B-8533CB8267E4}" presName="spacing" presStyleCnt="0"/>
      <dgm:spPr/>
    </dgm:pt>
    <dgm:pt modelId="{B2296546-6EE3-4274-9F73-685EC24E66BE}" type="pres">
      <dgm:prSet presAssocID="{8FA3BA29-0878-4E87-8CED-199DD8885788}" presName="composite" presStyleCnt="0"/>
      <dgm:spPr/>
    </dgm:pt>
    <dgm:pt modelId="{3F867C3C-910E-403C-B09D-A4C7B0EBBF4A}" type="pres">
      <dgm:prSet presAssocID="{8FA3BA29-0878-4E87-8CED-199DD8885788}" presName="imgShp" presStyleLbl="fgImgPlace1" presStyleIdx="4" presStyleCnt="5"/>
      <dgm:spPr/>
    </dgm:pt>
    <dgm:pt modelId="{F03EBF3B-B0C2-4523-897F-46D4594D73CB}" type="pres">
      <dgm:prSet presAssocID="{8FA3BA29-0878-4E87-8CED-199DD8885788}" presName="txShp" presStyleLbl="node1" presStyleIdx="4" presStyleCnt="5">
        <dgm:presLayoutVars>
          <dgm:bulletEnabled val="1"/>
        </dgm:presLayoutVars>
      </dgm:prSet>
      <dgm:spPr/>
      <dgm:t>
        <a:bodyPr/>
        <a:lstStyle/>
        <a:p>
          <a:endParaRPr lang="en-US"/>
        </a:p>
      </dgm:t>
    </dgm:pt>
  </dgm:ptLst>
  <dgm:cxnLst>
    <dgm:cxn modelId="{51CC4C1C-F4BD-4A78-A307-227CAF749D34}" type="presOf" srcId="{719222EC-9E73-4332-AA12-D740303666F9}" destId="{9ABE83ED-16F0-4014-805D-C98492B573B2}" srcOrd="0" destOrd="0" presId="urn:microsoft.com/office/officeart/2005/8/layout/vList3"/>
    <dgm:cxn modelId="{7625E030-20A1-4AB3-905D-19DE10A3FE34}" srcId="{99F8062D-3D81-4635-AFC7-B50FEB9B799E}" destId="{520AF6C2-A481-426D-853F-4BF57D2357F1}" srcOrd="1" destOrd="0" parTransId="{517E8D27-84D9-49DF-A0E0-EFF209BF3267}" sibTransId="{3FE1A967-3938-4E7D-AADE-56BDB5668533}"/>
    <dgm:cxn modelId="{0A8C86F2-BC09-4BFD-8DBC-C1D1E2003398}" srcId="{99F8062D-3D81-4635-AFC7-B50FEB9B799E}" destId="{8FA3BA29-0878-4E87-8CED-199DD8885788}" srcOrd="4" destOrd="0" parTransId="{4B98506C-AB3F-41B3-8648-9AF559554776}" sibTransId="{C99D4A4D-0343-4F87-8C3B-FFE7C1346E9E}"/>
    <dgm:cxn modelId="{A2009F5B-05F1-4A6F-8C83-49FFFA400495}" srcId="{99F8062D-3D81-4635-AFC7-B50FEB9B799E}" destId="{AF64B183-D36D-4104-9C14-97EE151950F7}" srcOrd="0" destOrd="0" parTransId="{2D931536-FF76-4E65-8274-7D9F0AA49222}" sibTransId="{C3DCC370-6ACE-4B27-98E5-65412550B586}"/>
    <dgm:cxn modelId="{64EE72BB-E8FE-4307-916E-4C4FDA630FF7}" type="presOf" srcId="{8FA3BA29-0878-4E87-8CED-199DD8885788}" destId="{F03EBF3B-B0C2-4523-897F-46D4594D73CB}" srcOrd="0" destOrd="0" presId="urn:microsoft.com/office/officeart/2005/8/layout/vList3"/>
    <dgm:cxn modelId="{66BF957A-19E2-4D82-93FE-585F9742681A}" type="presOf" srcId="{99F8062D-3D81-4635-AFC7-B50FEB9B799E}" destId="{CF51B95B-E11B-4BFB-B2FA-3DB7AE51F113}" srcOrd="0" destOrd="0" presId="urn:microsoft.com/office/officeart/2005/8/layout/vList3"/>
    <dgm:cxn modelId="{A4CD3DD6-EDE5-4B35-8EC9-8A02301AD5E6}" srcId="{99F8062D-3D81-4635-AFC7-B50FEB9B799E}" destId="{719222EC-9E73-4332-AA12-D740303666F9}" srcOrd="2" destOrd="0" parTransId="{891DCB56-2B08-426F-ABB7-D37490EDAF00}" sibTransId="{0ECD7B6D-7438-49E0-956B-40DBDC590F4E}"/>
    <dgm:cxn modelId="{1F80C524-E662-473A-9ED3-CBD2610AB3FD}" srcId="{99F8062D-3D81-4635-AFC7-B50FEB9B799E}" destId="{F9A52A60-D3E3-44FD-BD90-916D8B8C4432}" srcOrd="3" destOrd="0" parTransId="{26822577-51E6-40F5-AE9B-8C3452F813B4}" sibTransId="{62830E75-C0B5-4AF1-BD0B-8533CB8267E4}"/>
    <dgm:cxn modelId="{983F5966-131B-4189-ABB5-FEBFBD02F70D}" type="presOf" srcId="{F9A52A60-D3E3-44FD-BD90-916D8B8C4432}" destId="{3B1A364A-1839-48C2-BE04-191F8AB82A25}" srcOrd="0" destOrd="0" presId="urn:microsoft.com/office/officeart/2005/8/layout/vList3"/>
    <dgm:cxn modelId="{B50ED530-D276-44E0-8C80-5DAAD910AD98}" type="presOf" srcId="{AF64B183-D36D-4104-9C14-97EE151950F7}" destId="{1BD4784A-9800-4FDE-A953-6652AECB21CA}" srcOrd="0" destOrd="0" presId="urn:microsoft.com/office/officeart/2005/8/layout/vList3"/>
    <dgm:cxn modelId="{34C222B3-3873-40A6-894F-74DF035E7AA1}" type="presOf" srcId="{520AF6C2-A481-426D-853F-4BF57D2357F1}" destId="{6DDDC3D1-52E4-4C48-8FD8-F6472EA126EC}" srcOrd="0" destOrd="0" presId="urn:microsoft.com/office/officeart/2005/8/layout/vList3"/>
    <dgm:cxn modelId="{7BCB6F81-9BBE-4924-8C1C-69B80F871629}" type="presParOf" srcId="{CF51B95B-E11B-4BFB-B2FA-3DB7AE51F113}" destId="{90EED871-5382-4940-AF92-243BB1729803}" srcOrd="0" destOrd="0" presId="urn:microsoft.com/office/officeart/2005/8/layout/vList3"/>
    <dgm:cxn modelId="{C4EAFA12-AC34-4E62-B3C3-F966B08B9762}" type="presParOf" srcId="{90EED871-5382-4940-AF92-243BB1729803}" destId="{5BEC3713-6CDD-4148-8A8B-B2AF9F3D6117}" srcOrd="0" destOrd="0" presId="urn:microsoft.com/office/officeart/2005/8/layout/vList3"/>
    <dgm:cxn modelId="{9A9DAA42-2464-4CC3-B6A2-1AC8E6CBF3A3}" type="presParOf" srcId="{90EED871-5382-4940-AF92-243BB1729803}" destId="{1BD4784A-9800-4FDE-A953-6652AECB21CA}" srcOrd="1" destOrd="0" presId="urn:microsoft.com/office/officeart/2005/8/layout/vList3"/>
    <dgm:cxn modelId="{80A8C2A2-F924-4134-A6EA-64F036C7D618}" type="presParOf" srcId="{CF51B95B-E11B-4BFB-B2FA-3DB7AE51F113}" destId="{4C014123-B3E2-46A9-B30F-87FDA5F3E07C}" srcOrd="1" destOrd="0" presId="urn:microsoft.com/office/officeart/2005/8/layout/vList3"/>
    <dgm:cxn modelId="{279E0895-C10A-4940-BC86-C4FE49758494}" type="presParOf" srcId="{CF51B95B-E11B-4BFB-B2FA-3DB7AE51F113}" destId="{6AF97343-BE2A-43BC-AF00-210056AFD081}" srcOrd="2" destOrd="0" presId="urn:microsoft.com/office/officeart/2005/8/layout/vList3"/>
    <dgm:cxn modelId="{889C0A29-D460-4CF1-B1BF-8E0FE84D17CA}" type="presParOf" srcId="{6AF97343-BE2A-43BC-AF00-210056AFD081}" destId="{3A9A1B86-11F7-43EA-BCF9-2F4F68FA0D82}" srcOrd="0" destOrd="0" presId="urn:microsoft.com/office/officeart/2005/8/layout/vList3"/>
    <dgm:cxn modelId="{B94776DC-01DE-4E0C-ABFB-E292D0D410E7}" type="presParOf" srcId="{6AF97343-BE2A-43BC-AF00-210056AFD081}" destId="{6DDDC3D1-52E4-4C48-8FD8-F6472EA126EC}" srcOrd="1" destOrd="0" presId="urn:microsoft.com/office/officeart/2005/8/layout/vList3"/>
    <dgm:cxn modelId="{3E5FCE34-5A4B-4E2F-A7D2-A9880520BECD}" type="presParOf" srcId="{CF51B95B-E11B-4BFB-B2FA-3DB7AE51F113}" destId="{C346B409-7744-432B-96F1-FE0AE8E140D1}" srcOrd="3" destOrd="0" presId="urn:microsoft.com/office/officeart/2005/8/layout/vList3"/>
    <dgm:cxn modelId="{8026FD17-F094-47CA-984F-941634B896B1}" type="presParOf" srcId="{CF51B95B-E11B-4BFB-B2FA-3DB7AE51F113}" destId="{0358BFF2-6869-4C92-A106-84B01BBD6C8B}" srcOrd="4" destOrd="0" presId="urn:microsoft.com/office/officeart/2005/8/layout/vList3"/>
    <dgm:cxn modelId="{5596BB97-6385-4FAA-B7C7-EE85F482DB52}" type="presParOf" srcId="{0358BFF2-6869-4C92-A106-84B01BBD6C8B}" destId="{06253FB1-5AEE-4D3F-B1BE-5D0EF34F8745}" srcOrd="0" destOrd="0" presId="urn:microsoft.com/office/officeart/2005/8/layout/vList3"/>
    <dgm:cxn modelId="{57717074-259E-4851-B88F-693A624EB809}" type="presParOf" srcId="{0358BFF2-6869-4C92-A106-84B01BBD6C8B}" destId="{9ABE83ED-16F0-4014-805D-C98492B573B2}" srcOrd="1" destOrd="0" presId="urn:microsoft.com/office/officeart/2005/8/layout/vList3"/>
    <dgm:cxn modelId="{6782A953-778E-49D1-8AB4-5E8BEA521AB9}" type="presParOf" srcId="{CF51B95B-E11B-4BFB-B2FA-3DB7AE51F113}" destId="{8EB435F1-5972-458F-9220-093EBDF5A5F3}" srcOrd="5" destOrd="0" presId="urn:microsoft.com/office/officeart/2005/8/layout/vList3"/>
    <dgm:cxn modelId="{482EC79A-5DC9-4EFB-B573-1AB275F44D96}" type="presParOf" srcId="{CF51B95B-E11B-4BFB-B2FA-3DB7AE51F113}" destId="{3A6D3C8D-ABD3-4ECB-96B7-2D0B7CAAAA99}" srcOrd="6" destOrd="0" presId="urn:microsoft.com/office/officeart/2005/8/layout/vList3"/>
    <dgm:cxn modelId="{564802D7-D633-478B-B229-2D9D6FE0AD82}" type="presParOf" srcId="{3A6D3C8D-ABD3-4ECB-96B7-2D0B7CAAAA99}" destId="{68F94592-0421-470E-BE18-6933B0380F5A}" srcOrd="0" destOrd="0" presId="urn:microsoft.com/office/officeart/2005/8/layout/vList3"/>
    <dgm:cxn modelId="{94F8E3A3-4CCA-4AFA-B973-7E846E998AAD}" type="presParOf" srcId="{3A6D3C8D-ABD3-4ECB-96B7-2D0B7CAAAA99}" destId="{3B1A364A-1839-48C2-BE04-191F8AB82A25}" srcOrd="1" destOrd="0" presId="urn:microsoft.com/office/officeart/2005/8/layout/vList3"/>
    <dgm:cxn modelId="{968A4478-675D-45B5-B87F-64B71CD77E8C}" type="presParOf" srcId="{CF51B95B-E11B-4BFB-B2FA-3DB7AE51F113}" destId="{3C81AEFD-EF87-493C-B971-E916C139012E}" srcOrd="7" destOrd="0" presId="urn:microsoft.com/office/officeart/2005/8/layout/vList3"/>
    <dgm:cxn modelId="{4D28EF82-FF08-4628-B882-06766CC6BC10}" type="presParOf" srcId="{CF51B95B-E11B-4BFB-B2FA-3DB7AE51F113}" destId="{B2296546-6EE3-4274-9F73-685EC24E66BE}" srcOrd="8" destOrd="0" presId="urn:microsoft.com/office/officeart/2005/8/layout/vList3"/>
    <dgm:cxn modelId="{86BA9216-EABA-4CB4-8A2B-707EC5D0E57D}" type="presParOf" srcId="{B2296546-6EE3-4274-9F73-685EC24E66BE}" destId="{3F867C3C-910E-403C-B09D-A4C7B0EBBF4A}" srcOrd="0" destOrd="0" presId="urn:microsoft.com/office/officeart/2005/8/layout/vList3"/>
    <dgm:cxn modelId="{09950DF1-28DA-40D4-B0C7-5770CB02D3EA}" type="presParOf" srcId="{B2296546-6EE3-4274-9F73-685EC24E66BE}" destId="{F03EBF3B-B0C2-4523-897F-46D4594D73C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75B63-6571-4280-B89E-2C133450A4E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IN"/>
        </a:p>
      </dgm:t>
    </dgm:pt>
    <dgm:pt modelId="{409EAB24-36A3-46E0-9808-33601154B11E}">
      <dgm:prSet/>
      <dgm:spPr/>
      <dgm:t>
        <a:bodyPr/>
        <a:lstStyle/>
        <a:p>
          <a:r>
            <a:rPr lang="en-IN" b="1" i="0" dirty="0"/>
            <a:t>Enlightenment (17th-18th Century)</a:t>
          </a:r>
          <a:endParaRPr lang="en-IN" dirty="0"/>
        </a:p>
      </dgm:t>
    </dgm:pt>
    <dgm:pt modelId="{752C2147-6101-44C8-8F6D-EFA1B96C353B}" type="parTrans" cxnId="{FAD8C253-182F-43C9-B0D2-03D2E7A02B99}">
      <dgm:prSet/>
      <dgm:spPr/>
      <dgm:t>
        <a:bodyPr/>
        <a:lstStyle/>
        <a:p>
          <a:endParaRPr lang="en-IN"/>
        </a:p>
      </dgm:t>
    </dgm:pt>
    <dgm:pt modelId="{799916B3-606A-49EA-88AC-5C02317A6CC2}" type="sibTrans" cxnId="{FAD8C253-182F-43C9-B0D2-03D2E7A02B99}">
      <dgm:prSet/>
      <dgm:spPr/>
      <dgm:t>
        <a:bodyPr/>
        <a:lstStyle/>
        <a:p>
          <a:endParaRPr lang="en-IN"/>
        </a:p>
      </dgm:t>
    </dgm:pt>
    <dgm:pt modelId="{274E9ED7-5BAA-49E0-9019-641967CE7492}">
      <dgm:prSet/>
      <dgm:spPr/>
      <dgm:t>
        <a:bodyPr/>
        <a:lstStyle/>
        <a:p>
          <a:r>
            <a:rPr lang="en-IN" b="1" i="0"/>
            <a:t>Socialist tradition (19th century)</a:t>
          </a:r>
          <a:endParaRPr lang="en-IN"/>
        </a:p>
      </dgm:t>
    </dgm:pt>
    <dgm:pt modelId="{96D103FB-9C3F-4209-BD43-7B73372A1EE6}" type="parTrans" cxnId="{A1D61CAC-920A-43E2-8213-3813B5D58064}">
      <dgm:prSet/>
      <dgm:spPr/>
      <dgm:t>
        <a:bodyPr/>
        <a:lstStyle/>
        <a:p>
          <a:endParaRPr lang="en-IN"/>
        </a:p>
      </dgm:t>
    </dgm:pt>
    <dgm:pt modelId="{AA4B1643-A07F-4245-AE45-57CFCC59302F}" type="sibTrans" cxnId="{A1D61CAC-920A-43E2-8213-3813B5D58064}">
      <dgm:prSet/>
      <dgm:spPr/>
      <dgm:t>
        <a:bodyPr/>
        <a:lstStyle/>
        <a:p>
          <a:endParaRPr lang="en-IN"/>
        </a:p>
      </dgm:t>
    </dgm:pt>
    <dgm:pt modelId="{08172611-E177-4C7D-9E68-5BF51CBBB331}">
      <dgm:prSet/>
      <dgm:spPr/>
      <dgm:t>
        <a:bodyPr/>
        <a:lstStyle/>
        <a:p>
          <a:r>
            <a:rPr lang="en-US" b="1" i="0" dirty="0"/>
            <a:t>The third generation of "solidarity rights" (20th century)</a:t>
          </a:r>
          <a:endParaRPr lang="en-IN" dirty="0"/>
        </a:p>
      </dgm:t>
    </dgm:pt>
    <dgm:pt modelId="{6BFA7576-56C0-4F11-A1F9-F98F007D8FC1}" type="parTrans" cxnId="{746C8821-4AA1-4E06-BAD8-B2D0FA7371A1}">
      <dgm:prSet/>
      <dgm:spPr/>
      <dgm:t>
        <a:bodyPr/>
        <a:lstStyle/>
        <a:p>
          <a:endParaRPr lang="en-IN"/>
        </a:p>
      </dgm:t>
    </dgm:pt>
    <dgm:pt modelId="{60C9353A-C994-4058-A4B5-791FE111677A}" type="sibTrans" cxnId="{746C8821-4AA1-4E06-BAD8-B2D0FA7371A1}">
      <dgm:prSet/>
      <dgm:spPr/>
      <dgm:t>
        <a:bodyPr/>
        <a:lstStyle/>
        <a:p>
          <a:endParaRPr lang="en-IN"/>
        </a:p>
      </dgm:t>
    </dgm:pt>
    <dgm:pt modelId="{58189277-6D92-40E7-84C4-77685B2BAC47}" type="pres">
      <dgm:prSet presAssocID="{98D75B63-6571-4280-B89E-2C133450A4E2}" presName="CompostProcess" presStyleCnt="0">
        <dgm:presLayoutVars>
          <dgm:dir/>
          <dgm:resizeHandles val="exact"/>
        </dgm:presLayoutVars>
      </dgm:prSet>
      <dgm:spPr/>
      <dgm:t>
        <a:bodyPr/>
        <a:lstStyle/>
        <a:p>
          <a:endParaRPr lang="en-US"/>
        </a:p>
      </dgm:t>
    </dgm:pt>
    <dgm:pt modelId="{C9F03E7C-35E8-4BD4-8937-FF5490F4A1C8}" type="pres">
      <dgm:prSet presAssocID="{98D75B63-6571-4280-B89E-2C133450A4E2}" presName="arrow" presStyleLbl="bgShp" presStyleIdx="0" presStyleCnt="1"/>
      <dgm:spPr/>
    </dgm:pt>
    <dgm:pt modelId="{E119DC46-A869-466B-AEED-92B725E0339D}" type="pres">
      <dgm:prSet presAssocID="{98D75B63-6571-4280-B89E-2C133450A4E2}" presName="linearProcess" presStyleCnt="0"/>
      <dgm:spPr/>
    </dgm:pt>
    <dgm:pt modelId="{33186633-9821-4D99-8839-518BBB9B55F9}" type="pres">
      <dgm:prSet presAssocID="{409EAB24-36A3-46E0-9808-33601154B11E}" presName="textNode" presStyleLbl="node1" presStyleIdx="0" presStyleCnt="3">
        <dgm:presLayoutVars>
          <dgm:bulletEnabled val="1"/>
        </dgm:presLayoutVars>
      </dgm:prSet>
      <dgm:spPr/>
      <dgm:t>
        <a:bodyPr/>
        <a:lstStyle/>
        <a:p>
          <a:endParaRPr lang="en-US"/>
        </a:p>
      </dgm:t>
    </dgm:pt>
    <dgm:pt modelId="{C4F125F0-06C8-4C92-AF13-8B4D97D2B6A0}" type="pres">
      <dgm:prSet presAssocID="{799916B3-606A-49EA-88AC-5C02317A6CC2}" presName="sibTrans" presStyleCnt="0"/>
      <dgm:spPr/>
    </dgm:pt>
    <dgm:pt modelId="{636077D4-96DC-425B-887E-B6002E574585}" type="pres">
      <dgm:prSet presAssocID="{274E9ED7-5BAA-49E0-9019-641967CE7492}" presName="textNode" presStyleLbl="node1" presStyleIdx="1" presStyleCnt="3">
        <dgm:presLayoutVars>
          <dgm:bulletEnabled val="1"/>
        </dgm:presLayoutVars>
      </dgm:prSet>
      <dgm:spPr/>
      <dgm:t>
        <a:bodyPr/>
        <a:lstStyle/>
        <a:p>
          <a:endParaRPr lang="en-US"/>
        </a:p>
      </dgm:t>
    </dgm:pt>
    <dgm:pt modelId="{25A554B6-DC85-4D4C-8019-AE8626382999}" type="pres">
      <dgm:prSet presAssocID="{AA4B1643-A07F-4245-AE45-57CFCC59302F}" presName="sibTrans" presStyleCnt="0"/>
      <dgm:spPr/>
    </dgm:pt>
    <dgm:pt modelId="{D7DC2127-C81C-4C09-82BD-02BE2CF1961D}" type="pres">
      <dgm:prSet presAssocID="{08172611-E177-4C7D-9E68-5BF51CBBB331}" presName="textNode" presStyleLbl="node1" presStyleIdx="2" presStyleCnt="3">
        <dgm:presLayoutVars>
          <dgm:bulletEnabled val="1"/>
        </dgm:presLayoutVars>
      </dgm:prSet>
      <dgm:spPr/>
      <dgm:t>
        <a:bodyPr/>
        <a:lstStyle/>
        <a:p>
          <a:endParaRPr lang="en-US"/>
        </a:p>
      </dgm:t>
    </dgm:pt>
  </dgm:ptLst>
  <dgm:cxnLst>
    <dgm:cxn modelId="{FAD8C253-182F-43C9-B0D2-03D2E7A02B99}" srcId="{98D75B63-6571-4280-B89E-2C133450A4E2}" destId="{409EAB24-36A3-46E0-9808-33601154B11E}" srcOrd="0" destOrd="0" parTransId="{752C2147-6101-44C8-8F6D-EFA1B96C353B}" sibTransId="{799916B3-606A-49EA-88AC-5C02317A6CC2}"/>
    <dgm:cxn modelId="{E94D0744-4622-4969-81D0-B85068670216}" type="presOf" srcId="{08172611-E177-4C7D-9E68-5BF51CBBB331}" destId="{D7DC2127-C81C-4C09-82BD-02BE2CF1961D}" srcOrd="0" destOrd="0" presId="urn:microsoft.com/office/officeart/2005/8/layout/hProcess9"/>
    <dgm:cxn modelId="{CF2623A6-83AB-4F65-95B8-4FC83B568ADF}" type="presOf" srcId="{98D75B63-6571-4280-B89E-2C133450A4E2}" destId="{58189277-6D92-40E7-84C4-77685B2BAC47}" srcOrd="0" destOrd="0" presId="urn:microsoft.com/office/officeart/2005/8/layout/hProcess9"/>
    <dgm:cxn modelId="{9031B58F-DAA2-4C06-87A9-52FCB994BF62}" type="presOf" srcId="{409EAB24-36A3-46E0-9808-33601154B11E}" destId="{33186633-9821-4D99-8839-518BBB9B55F9}" srcOrd="0" destOrd="0" presId="urn:microsoft.com/office/officeart/2005/8/layout/hProcess9"/>
    <dgm:cxn modelId="{A1D61CAC-920A-43E2-8213-3813B5D58064}" srcId="{98D75B63-6571-4280-B89E-2C133450A4E2}" destId="{274E9ED7-5BAA-49E0-9019-641967CE7492}" srcOrd="1" destOrd="0" parTransId="{96D103FB-9C3F-4209-BD43-7B73372A1EE6}" sibTransId="{AA4B1643-A07F-4245-AE45-57CFCC59302F}"/>
    <dgm:cxn modelId="{746C8821-4AA1-4E06-BAD8-B2D0FA7371A1}" srcId="{98D75B63-6571-4280-B89E-2C133450A4E2}" destId="{08172611-E177-4C7D-9E68-5BF51CBBB331}" srcOrd="2" destOrd="0" parTransId="{6BFA7576-56C0-4F11-A1F9-F98F007D8FC1}" sibTransId="{60C9353A-C994-4058-A4B5-791FE111677A}"/>
    <dgm:cxn modelId="{C3C43D00-EE69-4CC1-8AC1-3EA4C1560DCD}" type="presOf" srcId="{274E9ED7-5BAA-49E0-9019-641967CE7492}" destId="{636077D4-96DC-425B-887E-B6002E574585}" srcOrd="0" destOrd="0" presId="urn:microsoft.com/office/officeart/2005/8/layout/hProcess9"/>
    <dgm:cxn modelId="{43B65A1D-8E81-4560-9C7E-93BB60CE3482}" type="presParOf" srcId="{58189277-6D92-40E7-84C4-77685B2BAC47}" destId="{C9F03E7C-35E8-4BD4-8937-FF5490F4A1C8}" srcOrd="0" destOrd="0" presId="urn:microsoft.com/office/officeart/2005/8/layout/hProcess9"/>
    <dgm:cxn modelId="{BCA3DD49-44D2-43D5-A117-967FF62878AE}" type="presParOf" srcId="{58189277-6D92-40E7-84C4-77685B2BAC47}" destId="{E119DC46-A869-466B-AEED-92B725E0339D}" srcOrd="1" destOrd="0" presId="urn:microsoft.com/office/officeart/2005/8/layout/hProcess9"/>
    <dgm:cxn modelId="{C56C2380-6130-4F9A-A282-A24A4374E783}" type="presParOf" srcId="{E119DC46-A869-466B-AEED-92B725E0339D}" destId="{33186633-9821-4D99-8839-518BBB9B55F9}" srcOrd="0" destOrd="0" presId="urn:microsoft.com/office/officeart/2005/8/layout/hProcess9"/>
    <dgm:cxn modelId="{A9587BEC-8887-4925-88D9-C2D85C9E8319}" type="presParOf" srcId="{E119DC46-A869-466B-AEED-92B725E0339D}" destId="{C4F125F0-06C8-4C92-AF13-8B4D97D2B6A0}" srcOrd="1" destOrd="0" presId="urn:microsoft.com/office/officeart/2005/8/layout/hProcess9"/>
    <dgm:cxn modelId="{09792194-7FC3-4FC6-8F90-153A752966EB}" type="presParOf" srcId="{E119DC46-A869-466B-AEED-92B725E0339D}" destId="{636077D4-96DC-425B-887E-B6002E574585}" srcOrd="2" destOrd="0" presId="urn:microsoft.com/office/officeart/2005/8/layout/hProcess9"/>
    <dgm:cxn modelId="{1AB2B19B-AF2F-4062-9882-2E7A62C7C1E1}" type="presParOf" srcId="{E119DC46-A869-466B-AEED-92B725E0339D}" destId="{25A554B6-DC85-4D4C-8019-AE8626382999}" srcOrd="3" destOrd="0" presId="urn:microsoft.com/office/officeart/2005/8/layout/hProcess9"/>
    <dgm:cxn modelId="{54BE9C18-D3AF-45A4-9D4B-2E8FC25350D5}" type="presParOf" srcId="{E119DC46-A869-466B-AEED-92B725E0339D}" destId="{D7DC2127-C81C-4C09-82BD-02BE2CF1961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4784A-9800-4FDE-A953-6652AECB21CA}">
      <dsp:nvSpPr>
        <dsp:cNvPr id="0" name=""/>
        <dsp:cNvSpPr/>
      </dsp:nvSpPr>
      <dsp:spPr>
        <a:xfrm rot="10800000">
          <a:off x="1498767" y="1502"/>
          <a:ext cx="5029418" cy="9278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151" tIns="102870" rIns="192024" bIns="102870" numCol="1" spcCol="1270" anchor="ctr" anchorCtr="0">
          <a:noAutofit/>
        </a:bodyPr>
        <a:lstStyle/>
        <a:p>
          <a:pPr lvl="0" algn="ctr" defTabSz="1200150">
            <a:lnSpc>
              <a:spcPct val="90000"/>
            </a:lnSpc>
            <a:spcBef>
              <a:spcPct val="0"/>
            </a:spcBef>
            <a:spcAft>
              <a:spcPct val="35000"/>
            </a:spcAft>
          </a:pPr>
          <a:r>
            <a:rPr lang="en-IN" sz="2700" b="1" i="0" kern="1200" dirty="0"/>
            <a:t>Individual (civil) rights</a:t>
          </a:r>
          <a:endParaRPr lang="en-IN" sz="2700" kern="1200" dirty="0"/>
        </a:p>
      </dsp:txBody>
      <dsp:txXfrm rot="10800000">
        <a:off x="1730726" y="1502"/>
        <a:ext cx="4797459" cy="927838"/>
      </dsp:txXfrm>
    </dsp:sp>
    <dsp:sp modelId="{5BEC3713-6CDD-4148-8A8B-B2AF9F3D6117}">
      <dsp:nvSpPr>
        <dsp:cNvPr id="0" name=""/>
        <dsp:cNvSpPr/>
      </dsp:nvSpPr>
      <dsp:spPr>
        <a:xfrm>
          <a:off x="1034848" y="1502"/>
          <a:ext cx="927838" cy="92783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DDC3D1-52E4-4C48-8FD8-F6472EA126EC}">
      <dsp:nvSpPr>
        <dsp:cNvPr id="0" name=""/>
        <dsp:cNvSpPr/>
      </dsp:nvSpPr>
      <dsp:spPr>
        <a:xfrm rot="10800000">
          <a:off x="1498767" y="1206307"/>
          <a:ext cx="5029418" cy="9278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151" tIns="102870" rIns="192024" bIns="102870" numCol="1" spcCol="1270" anchor="ctr" anchorCtr="0">
          <a:noAutofit/>
        </a:bodyPr>
        <a:lstStyle/>
        <a:p>
          <a:pPr lvl="0" algn="ctr" defTabSz="1200150">
            <a:lnSpc>
              <a:spcPct val="90000"/>
            </a:lnSpc>
            <a:spcBef>
              <a:spcPct val="0"/>
            </a:spcBef>
            <a:spcAft>
              <a:spcPct val="35000"/>
            </a:spcAft>
          </a:pPr>
          <a:r>
            <a:rPr lang="en-IN" sz="2700" b="1" i="0" kern="1200" dirty="0"/>
            <a:t>Rule of law</a:t>
          </a:r>
          <a:endParaRPr lang="en-IN" sz="2700" kern="1200" dirty="0"/>
        </a:p>
      </dsp:txBody>
      <dsp:txXfrm rot="10800000">
        <a:off x="1730726" y="1206307"/>
        <a:ext cx="4797459" cy="927838"/>
      </dsp:txXfrm>
    </dsp:sp>
    <dsp:sp modelId="{3A9A1B86-11F7-43EA-BCF9-2F4F68FA0D82}">
      <dsp:nvSpPr>
        <dsp:cNvPr id="0" name=""/>
        <dsp:cNvSpPr/>
      </dsp:nvSpPr>
      <dsp:spPr>
        <a:xfrm>
          <a:off x="1034848" y="1206307"/>
          <a:ext cx="927838" cy="92783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BE83ED-16F0-4014-805D-C98492B573B2}">
      <dsp:nvSpPr>
        <dsp:cNvPr id="0" name=""/>
        <dsp:cNvSpPr/>
      </dsp:nvSpPr>
      <dsp:spPr>
        <a:xfrm rot="10800000">
          <a:off x="1498767" y="2411111"/>
          <a:ext cx="5029418" cy="9278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151" tIns="102870" rIns="192024" bIns="102870" numCol="1" spcCol="1270" anchor="ctr" anchorCtr="0">
          <a:noAutofit/>
        </a:bodyPr>
        <a:lstStyle/>
        <a:p>
          <a:pPr lvl="0" algn="ctr" defTabSz="1200150">
            <a:lnSpc>
              <a:spcPct val="90000"/>
            </a:lnSpc>
            <a:spcBef>
              <a:spcPct val="0"/>
            </a:spcBef>
            <a:spcAft>
              <a:spcPct val="35000"/>
            </a:spcAft>
          </a:pPr>
          <a:r>
            <a:rPr lang="en-IN" sz="2700" b="1" i="0" kern="1200" dirty="0"/>
            <a:t>Rights of political expression</a:t>
          </a:r>
          <a:endParaRPr lang="en-IN" sz="2700" kern="1200" dirty="0"/>
        </a:p>
      </dsp:txBody>
      <dsp:txXfrm rot="10800000">
        <a:off x="1730726" y="2411111"/>
        <a:ext cx="4797459" cy="927838"/>
      </dsp:txXfrm>
    </dsp:sp>
    <dsp:sp modelId="{06253FB1-5AEE-4D3F-B1BE-5D0EF34F8745}">
      <dsp:nvSpPr>
        <dsp:cNvPr id="0" name=""/>
        <dsp:cNvSpPr/>
      </dsp:nvSpPr>
      <dsp:spPr>
        <a:xfrm>
          <a:off x="1034848" y="2411111"/>
          <a:ext cx="927838" cy="92783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A364A-1839-48C2-BE04-191F8AB82A25}">
      <dsp:nvSpPr>
        <dsp:cNvPr id="0" name=""/>
        <dsp:cNvSpPr/>
      </dsp:nvSpPr>
      <dsp:spPr>
        <a:xfrm rot="10800000">
          <a:off x="1498767" y="3615916"/>
          <a:ext cx="5029418" cy="9278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151" tIns="102870" rIns="192024" bIns="102870" numCol="1" spcCol="1270" anchor="ctr" anchorCtr="0">
          <a:noAutofit/>
        </a:bodyPr>
        <a:lstStyle/>
        <a:p>
          <a:pPr lvl="0" algn="ctr" defTabSz="1200150">
            <a:lnSpc>
              <a:spcPct val="90000"/>
            </a:lnSpc>
            <a:spcBef>
              <a:spcPct val="0"/>
            </a:spcBef>
            <a:spcAft>
              <a:spcPct val="35000"/>
            </a:spcAft>
          </a:pPr>
          <a:r>
            <a:rPr lang="en-IN" sz="2700" b="1" i="0" kern="1200" dirty="0"/>
            <a:t>Economic and social rights</a:t>
          </a:r>
          <a:endParaRPr lang="en-IN" sz="2700" kern="1200" dirty="0"/>
        </a:p>
      </dsp:txBody>
      <dsp:txXfrm rot="10800000">
        <a:off x="1730726" y="3615916"/>
        <a:ext cx="4797459" cy="927838"/>
      </dsp:txXfrm>
    </dsp:sp>
    <dsp:sp modelId="{68F94592-0421-470E-BE18-6933B0380F5A}">
      <dsp:nvSpPr>
        <dsp:cNvPr id="0" name=""/>
        <dsp:cNvSpPr/>
      </dsp:nvSpPr>
      <dsp:spPr>
        <a:xfrm>
          <a:off x="1034848" y="3615916"/>
          <a:ext cx="927838" cy="92783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EBF3B-B0C2-4523-897F-46D4594D73CB}">
      <dsp:nvSpPr>
        <dsp:cNvPr id="0" name=""/>
        <dsp:cNvSpPr/>
      </dsp:nvSpPr>
      <dsp:spPr>
        <a:xfrm rot="10800000">
          <a:off x="1498767" y="4820721"/>
          <a:ext cx="5029418" cy="9278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151" tIns="102870" rIns="192024" bIns="102870" numCol="1" spcCol="1270" anchor="ctr" anchorCtr="0">
          <a:noAutofit/>
        </a:bodyPr>
        <a:lstStyle/>
        <a:p>
          <a:pPr lvl="0" algn="ctr" defTabSz="1200150">
            <a:lnSpc>
              <a:spcPct val="90000"/>
            </a:lnSpc>
            <a:spcBef>
              <a:spcPct val="0"/>
            </a:spcBef>
            <a:spcAft>
              <a:spcPct val="35000"/>
            </a:spcAft>
          </a:pPr>
          <a:r>
            <a:rPr lang="en-IN" sz="2700" b="1" i="0" kern="1200" dirty="0"/>
            <a:t>Rights of communities</a:t>
          </a:r>
          <a:endParaRPr lang="en-IN" sz="2700" kern="1200" dirty="0"/>
        </a:p>
      </dsp:txBody>
      <dsp:txXfrm rot="10800000">
        <a:off x="1730726" y="4820721"/>
        <a:ext cx="4797459" cy="927838"/>
      </dsp:txXfrm>
    </dsp:sp>
    <dsp:sp modelId="{3F867C3C-910E-403C-B09D-A4C7B0EBBF4A}">
      <dsp:nvSpPr>
        <dsp:cNvPr id="0" name=""/>
        <dsp:cNvSpPr/>
      </dsp:nvSpPr>
      <dsp:spPr>
        <a:xfrm>
          <a:off x="1034848" y="4820721"/>
          <a:ext cx="927838" cy="92783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03E7C-35E8-4BD4-8937-FF5490F4A1C8}">
      <dsp:nvSpPr>
        <dsp:cNvPr id="0" name=""/>
        <dsp:cNvSpPr/>
      </dsp:nvSpPr>
      <dsp:spPr>
        <a:xfrm>
          <a:off x="610561" y="0"/>
          <a:ext cx="6919699" cy="31631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86633-9821-4D99-8839-518BBB9B55F9}">
      <dsp:nvSpPr>
        <dsp:cNvPr id="0" name=""/>
        <dsp:cNvSpPr/>
      </dsp:nvSpPr>
      <dsp:spPr>
        <a:xfrm>
          <a:off x="8745" y="948939"/>
          <a:ext cx="2620327" cy="1265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b="1" i="0" kern="1200" dirty="0"/>
            <a:t>Enlightenment (17th-18th Century)</a:t>
          </a:r>
          <a:endParaRPr lang="en-IN" sz="2100" kern="1200" dirty="0"/>
        </a:p>
      </dsp:txBody>
      <dsp:txXfrm>
        <a:off x="70510" y="1010704"/>
        <a:ext cx="2496797" cy="1141722"/>
      </dsp:txXfrm>
    </dsp:sp>
    <dsp:sp modelId="{636077D4-96DC-425B-887E-B6002E574585}">
      <dsp:nvSpPr>
        <dsp:cNvPr id="0" name=""/>
        <dsp:cNvSpPr/>
      </dsp:nvSpPr>
      <dsp:spPr>
        <a:xfrm>
          <a:off x="2760247" y="948939"/>
          <a:ext cx="2620327" cy="1265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b="1" i="0" kern="1200"/>
            <a:t>Socialist tradition (19th century)</a:t>
          </a:r>
          <a:endParaRPr lang="en-IN" sz="2100" kern="1200"/>
        </a:p>
      </dsp:txBody>
      <dsp:txXfrm>
        <a:off x="2822012" y="1010704"/>
        <a:ext cx="2496797" cy="1141722"/>
      </dsp:txXfrm>
    </dsp:sp>
    <dsp:sp modelId="{D7DC2127-C81C-4C09-82BD-02BE2CF1961D}">
      <dsp:nvSpPr>
        <dsp:cNvPr id="0" name=""/>
        <dsp:cNvSpPr/>
      </dsp:nvSpPr>
      <dsp:spPr>
        <a:xfrm>
          <a:off x="5511750" y="948939"/>
          <a:ext cx="2620327" cy="1265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0" kern="1200" dirty="0"/>
            <a:t>The third generation of "solidarity rights" (20th century)</a:t>
          </a:r>
          <a:endParaRPr lang="en-IN" sz="2100" kern="1200" dirty="0"/>
        </a:p>
      </dsp:txBody>
      <dsp:txXfrm>
        <a:off x="5573515" y="1010704"/>
        <a:ext cx="2496797" cy="114172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059EA-6E6C-433C-835A-9B858B930C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4F932E8-9724-43C0-9061-3791C8DCE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467D9611-C782-4C28-A904-A2077A3D49AD}"/>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5" name="Footer Placeholder 4">
            <a:extLst>
              <a:ext uri="{FF2B5EF4-FFF2-40B4-BE49-F238E27FC236}">
                <a16:creationId xmlns:a16="http://schemas.microsoft.com/office/drawing/2014/main" xmlns="" id="{DE00F015-13DF-4CD4-89A9-F757A661F7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B389FE2-73C8-4CB9-9E0D-9639BA9DD193}"/>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418570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2E1C30-B05E-4ECD-9D12-93ABA9C723D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3ECF1FE-91AA-466D-B488-81C1A801B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579843B-7FC5-4BF1-AC5A-C93224903DD7}"/>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5" name="Footer Placeholder 4">
            <a:extLst>
              <a:ext uri="{FF2B5EF4-FFF2-40B4-BE49-F238E27FC236}">
                <a16:creationId xmlns:a16="http://schemas.microsoft.com/office/drawing/2014/main" xmlns="" id="{964CD383-E448-4298-BA35-A7342C1578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E5F340D-6620-4BC6-B97A-94CABA98F2BC}"/>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87897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D21234-2FB8-43EE-AA6E-8B4121638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4895348-6F57-4311-AB4E-E764D69F7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7B51952-CBFE-4705-A01B-A871D8BF373E}"/>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5" name="Footer Placeholder 4">
            <a:extLst>
              <a:ext uri="{FF2B5EF4-FFF2-40B4-BE49-F238E27FC236}">
                <a16:creationId xmlns:a16="http://schemas.microsoft.com/office/drawing/2014/main" xmlns="" id="{81B7392B-FF6B-4992-BFDB-D89837DFC8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E6AD934-CCD6-43B5-834E-F998575C3B21}"/>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246314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B29DE-D7CD-469A-86DC-CE6EF3F263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FC002B9-FC72-460C-BB3A-081C8BEB2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1987CE7-4F27-4E8F-973F-8647004E8291}"/>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5" name="Footer Placeholder 4">
            <a:extLst>
              <a:ext uri="{FF2B5EF4-FFF2-40B4-BE49-F238E27FC236}">
                <a16:creationId xmlns:a16="http://schemas.microsoft.com/office/drawing/2014/main" xmlns="" id="{E09D3CD5-B925-43F4-8E32-74189DE3C8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DEAC9F7-7C4F-4DB2-B801-A56040BFE429}"/>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26144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C7FF5-4B99-435F-A7B0-F5FF7BB3D7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56382FA-D671-4C07-9FE1-BE2B41F2D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076AD5E-2EF4-4ABC-A46A-E98E10D148F9}"/>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5" name="Footer Placeholder 4">
            <a:extLst>
              <a:ext uri="{FF2B5EF4-FFF2-40B4-BE49-F238E27FC236}">
                <a16:creationId xmlns:a16="http://schemas.microsoft.com/office/drawing/2014/main" xmlns="" id="{7FD672EE-0AF5-4DF1-AD02-12DFB89870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3C52D21-18F2-4A88-AFA8-A5A32D9A19C8}"/>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140695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BDFC5-3C78-4807-9149-7703D7073F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C5F1244-30F1-4CE0-8186-5B89D172A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B1CC493-3DD2-49AA-A492-59F23D2E4D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86086FE-D6D9-4B27-9196-100EC1CBB422}"/>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6" name="Footer Placeholder 5">
            <a:extLst>
              <a:ext uri="{FF2B5EF4-FFF2-40B4-BE49-F238E27FC236}">
                <a16:creationId xmlns:a16="http://schemas.microsoft.com/office/drawing/2014/main" xmlns="" id="{72E3B91B-4EE0-4425-94A3-65ED878877C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BDA78605-528C-4350-9390-2B67E466F80D}"/>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31396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74717-EC9C-4FA6-A71E-9B035F756B6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99102BF-9F3F-430A-B896-0472864076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BBABFB-455A-462D-9375-3C22A7587D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87F08CF5-D0D4-4BDE-994A-9D59C04ADB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A90718F-DAE2-4165-B029-9D711D0877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651A370D-C993-4104-9579-C0B58CAB5BE0}"/>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8" name="Footer Placeholder 7">
            <a:extLst>
              <a:ext uri="{FF2B5EF4-FFF2-40B4-BE49-F238E27FC236}">
                <a16:creationId xmlns:a16="http://schemas.microsoft.com/office/drawing/2014/main" xmlns="" id="{5C3DA96C-CC69-403B-8D15-86AFDF29144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3D1B7F1F-9726-4310-9D70-B04514D310D9}"/>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171267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98D9D-DE40-40C8-A192-7742A907236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93D6B07A-9D7C-4B2D-AA8D-71599771E9EA}"/>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4" name="Footer Placeholder 3">
            <a:extLst>
              <a:ext uri="{FF2B5EF4-FFF2-40B4-BE49-F238E27FC236}">
                <a16:creationId xmlns:a16="http://schemas.microsoft.com/office/drawing/2014/main" xmlns="" id="{D62F9382-1EC6-4C8D-883D-8532C05497B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7548053B-CFC0-4B62-A96F-0CCF0C251BD5}"/>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365025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342C7F-D361-43F5-BF6F-095896986BF3}"/>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3" name="Footer Placeholder 2">
            <a:extLst>
              <a:ext uri="{FF2B5EF4-FFF2-40B4-BE49-F238E27FC236}">
                <a16:creationId xmlns:a16="http://schemas.microsoft.com/office/drawing/2014/main" xmlns="" id="{9B3BAF8F-C0BB-42A9-82B3-46AF4BE08A8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C1AFAF85-DDBC-4DB4-8330-B9DE945F50EA}"/>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392495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F9B18-4DA1-46CB-BBC2-BBAA9F6E2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D83FDF6-3632-4E9B-8289-D3415E1B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33AF85C5-598F-4A18-B3AA-55FE2AA26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E71FB8-2C95-4BD5-9671-3B7DFEDAEBDE}"/>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6" name="Footer Placeholder 5">
            <a:extLst>
              <a:ext uri="{FF2B5EF4-FFF2-40B4-BE49-F238E27FC236}">
                <a16:creationId xmlns:a16="http://schemas.microsoft.com/office/drawing/2014/main" xmlns="" id="{8C3D5564-4954-48FA-9F56-914EFBA1F89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B629971-0A10-4EE2-AD80-5859A2046297}"/>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101227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5F4EB-CF56-4A95-B3F6-B1DD5CC5E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C00D98D8-EDB8-4FD5-8784-DF38B6EF4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5CF3DBB9-3B09-4908-AABA-3F697F251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30DA27-EF96-4329-B1D9-C9A225E7695E}"/>
              </a:ext>
            </a:extLst>
          </p:cNvPr>
          <p:cNvSpPr>
            <a:spLocks noGrp="1"/>
          </p:cNvSpPr>
          <p:nvPr>
            <p:ph type="dt" sz="half" idx="10"/>
          </p:nvPr>
        </p:nvSpPr>
        <p:spPr/>
        <p:txBody>
          <a:bodyPr/>
          <a:lstStyle/>
          <a:p>
            <a:fld id="{660C4383-44B8-46AC-9BBC-5E25F379EE46}" type="datetimeFigureOut">
              <a:rPr lang="en-IN" smtClean="0"/>
              <a:t>02-07-2024</a:t>
            </a:fld>
            <a:endParaRPr lang="en-IN"/>
          </a:p>
        </p:txBody>
      </p:sp>
      <p:sp>
        <p:nvSpPr>
          <p:cNvPr id="6" name="Footer Placeholder 5">
            <a:extLst>
              <a:ext uri="{FF2B5EF4-FFF2-40B4-BE49-F238E27FC236}">
                <a16:creationId xmlns:a16="http://schemas.microsoft.com/office/drawing/2014/main" xmlns="" id="{148BCA03-6287-46C9-8A8E-09D7343FE86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B5EF00F-FCB6-4C65-953D-9A8F208E9664}"/>
              </a:ext>
            </a:extLst>
          </p:cNvPr>
          <p:cNvSpPr>
            <a:spLocks noGrp="1"/>
          </p:cNvSpPr>
          <p:nvPr>
            <p:ph type="sldNum" sz="quarter" idx="12"/>
          </p:nvPr>
        </p:nvSpPr>
        <p:spPr/>
        <p:txBody>
          <a:bodyPr/>
          <a:lstStyle/>
          <a:p>
            <a:fld id="{7A35723E-5C01-4731-8ADF-4EEAA6D98342}" type="slidenum">
              <a:rPr lang="en-IN" smtClean="0"/>
              <a:t>‹#›</a:t>
            </a:fld>
            <a:endParaRPr lang="en-IN"/>
          </a:p>
        </p:txBody>
      </p:sp>
    </p:spTree>
    <p:extLst>
      <p:ext uri="{BB962C8B-B14F-4D97-AF65-F5344CB8AC3E}">
        <p14:creationId xmlns:p14="http://schemas.microsoft.com/office/powerpoint/2010/main" val="343219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743819C-3303-47FB-AEF6-2FF76DE7C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4E73A0A-5659-4D64-84B5-AFA1CB05D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1ED472F-7C37-456D-8E2C-0AA954F61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4383-44B8-46AC-9BBC-5E25F379EE46}" type="datetimeFigureOut">
              <a:rPr lang="en-IN" smtClean="0"/>
              <a:t>02-07-2024</a:t>
            </a:fld>
            <a:endParaRPr lang="en-IN"/>
          </a:p>
        </p:txBody>
      </p:sp>
      <p:sp>
        <p:nvSpPr>
          <p:cNvPr id="5" name="Footer Placeholder 4">
            <a:extLst>
              <a:ext uri="{FF2B5EF4-FFF2-40B4-BE49-F238E27FC236}">
                <a16:creationId xmlns:a16="http://schemas.microsoft.com/office/drawing/2014/main" xmlns="" id="{C027BEA4-D965-42D8-88F6-2C7044B42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8ACC33BC-FB0B-4290-AC6A-86BC66CF0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5723E-5C01-4731-8ADF-4EEAA6D98342}" type="slidenum">
              <a:rPr lang="en-IN" smtClean="0"/>
              <a:t>‹#›</a:t>
            </a:fld>
            <a:endParaRPr lang="en-IN"/>
          </a:p>
        </p:txBody>
      </p:sp>
    </p:spTree>
    <p:extLst>
      <p:ext uri="{BB962C8B-B14F-4D97-AF65-F5344CB8AC3E}">
        <p14:creationId xmlns:p14="http://schemas.microsoft.com/office/powerpoint/2010/main" val="47286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hyperlink" Target="https://faculty.chass.ncsu.edu/slatta/hi216/documents/universal.ht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197F6-3533-D006-D30B-1B92459692E9}"/>
              </a:ext>
            </a:extLst>
          </p:cNvPr>
          <p:cNvSpPr>
            <a:spLocks noGrp="1"/>
          </p:cNvSpPr>
          <p:nvPr>
            <p:ph type="title"/>
          </p:nvPr>
        </p:nvSpPr>
        <p:spPr/>
        <p:txBody>
          <a:bodyPr/>
          <a:lstStyle/>
          <a:p>
            <a:r>
              <a:rPr lang="en-IN" b="1" dirty="0"/>
              <a:t>RAMAKRISHNA SARADA MISSION VIVEKANANDA VIDYABHAVAN</a:t>
            </a:r>
          </a:p>
        </p:txBody>
      </p:sp>
      <p:sp>
        <p:nvSpPr>
          <p:cNvPr id="3" name="Content Placeholder 2">
            <a:extLst>
              <a:ext uri="{FF2B5EF4-FFF2-40B4-BE49-F238E27FC236}">
                <a16:creationId xmlns:a16="http://schemas.microsoft.com/office/drawing/2014/main" xmlns="" id="{27FD62B7-6435-8F21-85C8-8D5EDFD522C2}"/>
              </a:ext>
            </a:extLst>
          </p:cNvPr>
          <p:cNvSpPr>
            <a:spLocks noGrp="1"/>
          </p:cNvSpPr>
          <p:nvPr>
            <p:ph idx="1"/>
          </p:nvPr>
        </p:nvSpPr>
        <p:spPr/>
        <p:txBody>
          <a:bodyPr>
            <a:normAutofit/>
          </a:bodyPr>
          <a:lstStyle/>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sz="1200" dirty="0"/>
          </a:p>
          <a:p>
            <a:pPr marL="0" indent="0">
              <a:buNone/>
            </a:pPr>
            <a:r>
              <a:rPr lang="en-IN" sz="1200" dirty="0"/>
              <a:t>Presented by&gt;&gt;&gt;&gt;&gt;</a:t>
            </a:r>
            <a:r>
              <a:rPr lang="en-IN" sz="1200" i="1" dirty="0"/>
              <a:t>Mousumi Mukherjee</a:t>
            </a:r>
          </a:p>
          <a:p>
            <a:pPr marL="0" indent="0">
              <a:buNone/>
            </a:pPr>
            <a:r>
              <a:rPr lang="en-IN" sz="1200" i="1" dirty="0"/>
              <a:t>Department of Human Rights</a:t>
            </a:r>
          </a:p>
          <a:p>
            <a:pPr marL="0" indent="0">
              <a:buNone/>
            </a:pPr>
            <a:r>
              <a:rPr lang="en-IN" sz="1200" i="1" dirty="0"/>
              <a:t>State Aided  College Teacher</a:t>
            </a:r>
          </a:p>
          <a:p>
            <a:endParaRPr lang="en-IN" dirty="0"/>
          </a:p>
        </p:txBody>
      </p:sp>
      <p:pic>
        <p:nvPicPr>
          <p:cNvPr id="11" name="Picture 10">
            <a:extLst>
              <a:ext uri="{FF2B5EF4-FFF2-40B4-BE49-F238E27FC236}">
                <a16:creationId xmlns:a16="http://schemas.microsoft.com/office/drawing/2014/main" xmlns="" id="{F12AF313-B4CE-A751-869F-083259BA9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846" y="2227324"/>
            <a:ext cx="1981200" cy="2104978"/>
          </a:xfrm>
          <a:prstGeom prst="rect">
            <a:avLst/>
          </a:prstGeom>
        </p:spPr>
      </p:pic>
    </p:spTree>
    <p:extLst>
      <p:ext uri="{BB962C8B-B14F-4D97-AF65-F5344CB8AC3E}">
        <p14:creationId xmlns:p14="http://schemas.microsoft.com/office/powerpoint/2010/main" val="91040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44362C-1BFB-4FD6-B0D0-D30EC1C15774}"/>
              </a:ext>
            </a:extLst>
          </p:cNvPr>
          <p:cNvSpPr txBox="1"/>
          <p:nvPr/>
        </p:nvSpPr>
        <p:spPr>
          <a:xfrm>
            <a:off x="3047260" y="2277057"/>
            <a:ext cx="6094520" cy="2554545"/>
          </a:xfrm>
          <a:prstGeom prst="rect">
            <a:avLst/>
          </a:prstGeom>
          <a:noFill/>
        </p:spPr>
        <p:txBody>
          <a:bodyPr wrap="square">
            <a:spAutoFit/>
          </a:bodyPr>
          <a:lstStyle/>
          <a:p>
            <a:pPr marL="285750" indent="-285750">
              <a:buFont typeface="Wingdings" panose="05000000000000000000" pitchFamily="2" charset="2"/>
              <a:buChar char="Ø"/>
            </a:pPr>
            <a:r>
              <a:rPr lang="en-US" sz="2000" b="0" i="0" dirty="0">
                <a:solidFill>
                  <a:srgbClr val="333333"/>
                </a:solidFill>
                <a:effectLst/>
                <a:latin typeface="Times New Roman" panose="02020603050405020304" pitchFamily="18" charset="0"/>
                <a:cs typeface="Times New Roman" panose="02020603050405020304" pitchFamily="18" charset="0"/>
              </a:rPr>
              <a:t>The division of human rights into three generations was initially proposed in 1979 </a:t>
            </a:r>
          </a:p>
          <a:p>
            <a:pPr marL="285750" indent="-285750">
              <a:buFont typeface="Wingdings" panose="05000000000000000000" pitchFamily="2" charset="2"/>
              <a:buChar char="Ø"/>
            </a:pPr>
            <a:r>
              <a:rPr lang="en-US" sz="2000" b="0" i="0" dirty="0">
                <a:solidFill>
                  <a:srgbClr val="333333"/>
                </a:solidFill>
                <a:effectLst/>
                <a:latin typeface="Times New Roman" panose="02020603050405020304" pitchFamily="18" charset="0"/>
                <a:cs typeface="Times New Roman" panose="02020603050405020304" pitchFamily="18" charset="0"/>
              </a:rPr>
              <a:t>by the Czech jurist Karel </a:t>
            </a:r>
            <a:r>
              <a:rPr lang="en-US" sz="2000" b="0" i="0" dirty="0" err="1">
                <a:solidFill>
                  <a:srgbClr val="333333"/>
                </a:solidFill>
                <a:effectLst/>
                <a:latin typeface="Times New Roman" panose="02020603050405020304" pitchFamily="18" charset="0"/>
                <a:cs typeface="Times New Roman" panose="02020603050405020304" pitchFamily="18" charset="0"/>
              </a:rPr>
              <a:t>Vasak</a:t>
            </a:r>
            <a:r>
              <a:rPr lang="en-US" sz="2000" b="0" i="0" dirty="0">
                <a:solidFill>
                  <a:srgbClr val="333333"/>
                </a:solidFill>
                <a:effectLst/>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sz="2000" b="0" i="0" dirty="0">
                <a:solidFill>
                  <a:srgbClr val="333333"/>
                </a:solidFill>
                <a:effectLst/>
                <a:latin typeface="Times New Roman" panose="02020603050405020304" pitchFamily="18" charset="0"/>
                <a:cs typeface="Times New Roman" panose="02020603050405020304" pitchFamily="18" charset="0"/>
              </a:rPr>
              <a:t>at the International Institute of Human Rights in Strasbourg.</a:t>
            </a:r>
          </a:p>
          <a:p>
            <a:pPr marL="285750" indent="-285750">
              <a:buFont typeface="Wingdings" panose="05000000000000000000" pitchFamily="2" charset="2"/>
              <a:buChar char="Ø"/>
            </a:pPr>
            <a:r>
              <a:rPr lang="en-US" sz="2000" b="0" i="0" dirty="0">
                <a:solidFill>
                  <a:srgbClr val="333333"/>
                </a:solidFill>
                <a:effectLst/>
                <a:latin typeface="Times New Roman" panose="02020603050405020304" pitchFamily="18" charset="0"/>
                <a:cs typeface="Times New Roman" panose="02020603050405020304" pitchFamily="18" charset="0"/>
              </a:rPr>
              <a:t> He used the term at least as early as November 1977.</a:t>
            </a:r>
          </a:p>
          <a:p>
            <a:pPr marL="285750" indent="-285750">
              <a:buFont typeface="Wingdings" panose="05000000000000000000" pitchFamily="2" charset="2"/>
              <a:buChar char="Ø"/>
            </a:pP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0" i="0" dirty="0" err="1">
                <a:solidFill>
                  <a:srgbClr val="333333"/>
                </a:solidFill>
                <a:effectLst/>
                <a:latin typeface="Times New Roman" panose="02020603050405020304" pitchFamily="18" charset="0"/>
                <a:cs typeface="Times New Roman" panose="02020603050405020304" pitchFamily="18" charset="0"/>
              </a:rPr>
              <a:t>Vasak's</a:t>
            </a:r>
            <a:r>
              <a:rPr lang="en-US" sz="2000" b="0" i="0" dirty="0">
                <a:solidFill>
                  <a:srgbClr val="333333"/>
                </a:solidFill>
                <a:effectLst/>
                <a:latin typeface="Times New Roman" panose="02020603050405020304" pitchFamily="18" charset="0"/>
                <a:cs typeface="Times New Roman" panose="02020603050405020304" pitchFamily="18" charset="0"/>
              </a:rPr>
              <a:t> theories have primarily taken root in European law.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48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B778F4-B632-41D3-8E65-E8F2660C89F2}"/>
              </a:ext>
            </a:extLst>
          </p:cNvPr>
          <p:cNvSpPr txBox="1"/>
          <p:nvPr/>
        </p:nvSpPr>
        <p:spPr>
          <a:xfrm>
            <a:off x="597019" y="352427"/>
            <a:ext cx="6094520" cy="369332"/>
          </a:xfrm>
          <a:prstGeom prst="rect">
            <a:avLst/>
          </a:prstGeom>
          <a:noFill/>
        </p:spPr>
        <p:txBody>
          <a:bodyPr wrap="square">
            <a:spAutoFit/>
          </a:bodyPr>
          <a:lstStyle/>
          <a:p>
            <a:r>
              <a:rPr lang="en-US" b="0" i="0" dirty="0">
                <a:solidFill>
                  <a:srgbClr val="333333"/>
                </a:solidFill>
                <a:effectLst/>
                <a:latin typeface="Open Sans"/>
              </a:rPr>
              <a:t>Karel </a:t>
            </a:r>
            <a:r>
              <a:rPr lang="en-US" b="0" i="0" dirty="0" err="1">
                <a:solidFill>
                  <a:srgbClr val="333333"/>
                </a:solidFill>
                <a:effectLst/>
                <a:latin typeface="Open Sans"/>
              </a:rPr>
              <a:t>Vasak</a:t>
            </a:r>
            <a:r>
              <a:rPr lang="en-US" b="0" i="0" dirty="0">
                <a:solidFill>
                  <a:srgbClr val="333333"/>
                </a:solidFill>
                <a:effectLst/>
                <a:latin typeface="Open Sans"/>
              </a:rPr>
              <a:t> </a:t>
            </a:r>
            <a:endParaRPr lang="en-IN" dirty="0"/>
          </a:p>
        </p:txBody>
      </p:sp>
      <p:pic>
        <p:nvPicPr>
          <p:cNvPr id="5" name="Picture 4">
            <a:extLst>
              <a:ext uri="{FF2B5EF4-FFF2-40B4-BE49-F238E27FC236}">
                <a16:creationId xmlns:a16="http://schemas.microsoft.com/office/drawing/2014/main" xmlns="" id="{1F55A61B-1F49-45EF-9972-3C0FE15B78BB}"/>
              </a:ext>
            </a:extLst>
          </p:cNvPr>
          <p:cNvPicPr>
            <a:picLocks noChangeAspect="1"/>
          </p:cNvPicPr>
          <p:nvPr/>
        </p:nvPicPr>
        <p:blipFill>
          <a:blip r:embed="rId2"/>
          <a:stretch>
            <a:fillRect/>
          </a:stretch>
        </p:blipFill>
        <p:spPr>
          <a:xfrm>
            <a:off x="4791075" y="1676400"/>
            <a:ext cx="2609850" cy="3505200"/>
          </a:xfrm>
          <a:prstGeom prst="rect">
            <a:avLst/>
          </a:prstGeom>
        </p:spPr>
      </p:pic>
    </p:spTree>
    <p:extLst>
      <p:ext uri="{BB962C8B-B14F-4D97-AF65-F5344CB8AC3E}">
        <p14:creationId xmlns:p14="http://schemas.microsoft.com/office/powerpoint/2010/main" val="406629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4C7DF6-48C5-4DFB-8E71-ABF0989713E4}"/>
              </a:ext>
            </a:extLst>
          </p:cNvPr>
          <p:cNvSpPr txBox="1"/>
          <p:nvPr/>
        </p:nvSpPr>
        <p:spPr>
          <a:xfrm>
            <a:off x="3047260" y="572579"/>
            <a:ext cx="6094520" cy="923330"/>
          </a:xfrm>
          <a:prstGeom prst="rect">
            <a:avLst/>
          </a:prstGeom>
          <a:noFill/>
        </p:spPr>
        <p:txBody>
          <a:bodyPr wrap="square">
            <a:spAutoFit/>
          </a:bodyPr>
          <a:lstStyle/>
          <a:p>
            <a:pPr algn="l"/>
            <a:r>
              <a:rPr lang="en-US" b="1" i="0" dirty="0">
                <a:solidFill>
                  <a:srgbClr val="FF0000"/>
                </a:solidFill>
                <a:effectLst/>
                <a:latin typeface="Times New Roman" panose="02020603050405020304" pitchFamily="18" charset="0"/>
              </a:rPr>
              <a:t>Three Generations (Phases) of Human Rights Philosophy</a:t>
            </a:r>
          </a:p>
          <a:p>
            <a:r>
              <a:rPr lang="en-US" b="0" i="0" dirty="0">
                <a:solidFill>
                  <a:srgbClr val="000000"/>
                </a:solidFill>
                <a:effectLst/>
                <a:latin typeface="Times New Roman" panose="02020603050405020304" pitchFamily="18" charset="0"/>
              </a:rPr>
              <a:t/>
            </a:r>
            <a:br>
              <a:rPr lang="en-US" b="0" i="0" dirty="0">
                <a:solidFill>
                  <a:srgbClr val="000000"/>
                </a:solidFill>
                <a:effectLst/>
                <a:latin typeface="Times New Roman" panose="02020603050405020304" pitchFamily="18" charset="0"/>
              </a:rPr>
            </a:br>
            <a:endParaRPr lang="en-IN" dirty="0"/>
          </a:p>
        </p:txBody>
      </p:sp>
      <p:graphicFrame>
        <p:nvGraphicFramePr>
          <p:cNvPr id="9" name="Diagram 8">
            <a:extLst>
              <a:ext uri="{FF2B5EF4-FFF2-40B4-BE49-F238E27FC236}">
                <a16:creationId xmlns:a16="http://schemas.microsoft.com/office/drawing/2014/main" xmlns="" id="{10C681F8-D130-405C-8ADD-2C3E708BE214}"/>
              </a:ext>
            </a:extLst>
          </p:cNvPr>
          <p:cNvGraphicFramePr/>
          <p:nvPr>
            <p:extLst>
              <p:ext uri="{D42A27DB-BD31-4B8C-83A1-F6EECF244321}">
                <p14:modId xmlns:p14="http://schemas.microsoft.com/office/powerpoint/2010/main" val="3966538140"/>
              </p:ext>
            </p:extLst>
          </p:nvPr>
        </p:nvGraphicFramePr>
        <p:xfrm>
          <a:off x="1882066" y="1062641"/>
          <a:ext cx="8140823" cy="3163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14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EEF204C-B129-4A5F-8B90-D100D4592121}"/>
              </a:ext>
            </a:extLst>
          </p:cNvPr>
          <p:cNvGrpSpPr/>
          <p:nvPr/>
        </p:nvGrpSpPr>
        <p:grpSpPr>
          <a:xfrm>
            <a:off x="1190373" y="692363"/>
            <a:ext cx="2620327" cy="1265252"/>
            <a:chOff x="8745" y="948939"/>
            <a:chExt cx="2620327" cy="1265252"/>
          </a:xfrm>
        </p:grpSpPr>
        <p:sp>
          <p:nvSpPr>
            <p:cNvPr id="3" name="Rectangle: Rounded Corners 2">
              <a:extLst>
                <a:ext uri="{FF2B5EF4-FFF2-40B4-BE49-F238E27FC236}">
                  <a16:creationId xmlns:a16="http://schemas.microsoft.com/office/drawing/2014/main" xmlns="" id="{2365F4A5-4776-4040-921B-E261B1DB811F}"/>
                </a:ext>
              </a:extLst>
            </p:cNvPr>
            <p:cNvSpPr/>
            <p:nvPr/>
          </p:nvSpPr>
          <p:spPr>
            <a:xfrm>
              <a:off x="8745" y="948939"/>
              <a:ext cx="2620327" cy="12652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xmlns="" id="{753EB70F-D9AD-488D-A178-97EF98053FC9}"/>
                </a:ext>
              </a:extLst>
            </p:cNvPr>
            <p:cNvSpPr txBox="1"/>
            <p:nvPr/>
          </p:nvSpPr>
          <p:spPr>
            <a:xfrm>
              <a:off x="106020" y="1010704"/>
              <a:ext cx="2496797" cy="1141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i="0" kern="1200" dirty="0"/>
                <a:t>Enlightenment (17th-18th Century)</a:t>
              </a:r>
              <a:endParaRPr lang="en-IN" sz="2100" kern="1200" dirty="0"/>
            </a:p>
          </p:txBody>
        </p:sp>
      </p:grpSp>
      <p:sp>
        <p:nvSpPr>
          <p:cNvPr id="6" name="TextBox 5">
            <a:extLst>
              <a:ext uri="{FF2B5EF4-FFF2-40B4-BE49-F238E27FC236}">
                <a16:creationId xmlns:a16="http://schemas.microsoft.com/office/drawing/2014/main" xmlns="" id="{FF0369D9-73B8-4EE0-AB31-63D2ABC398DE}"/>
              </a:ext>
            </a:extLst>
          </p:cNvPr>
          <p:cNvSpPr txBox="1"/>
          <p:nvPr/>
        </p:nvSpPr>
        <p:spPr>
          <a:xfrm>
            <a:off x="810084" y="1923665"/>
            <a:ext cx="6094520" cy="4801314"/>
          </a:xfrm>
          <a:prstGeom prst="rect">
            <a:avLst/>
          </a:prstGeom>
          <a:noFill/>
        </p:spPr>
        <p:txBody>
          <a:bodyPr wrap="square">
            <a:spAutoFit/>
          </a:bodyPr>
          <a:lstStyle/>
          <a:p>
            <a:pPr marL="285750" indent="-285750" algn="l">
              <a:buFont typeface="Wingdings" panose="05000000000000000000" pitchFamily="2" charset="2"/>
              <a:buChar char="ü"/>
            </a:pPr>
            <a:r>
              <a:rPr lang="en-US" dirty="0">
                <a:effectLst/>
                <a:latin typeface="Times New Roman" panose="02020603050405020304" pitchFamily="18" charset="0"/>
              </a:rPr>
              <a:t>The first tier or "generation" consists of civil and political rights and derives primarily from the seventeenth and eighteenth-century political theories noted earlier which are associated with the English, American, and French revolutions. Think "life, liberty, and the pursuit of happiness." This approach favors limiting government by placing restrictions on state action. The rights set forth in Articles 2-21 of the </a:t>
            </a:r>
            <a:r>
              <a:rPr lang="en-US" dirty="0">
                <a:effectLst/>
                <a:latin typeface="Times New Roman" panose="02020603050405020304" pitchFamily="18" charset="0"/>
                <a:hlinkClick r:id="rId2">
                  <a:extLst>
                    <a:ext uri="{A12FA001-AC4F-418D-AE19-62706E023703}">
                      <ahyp:hlinkClr xmlns:ahyp="http://schemas.microsoft.com/office/drawing/2018/hyperlinkcolor" xmlns="" val="tx"/>
                    </a:ext>
                  </a:extLst>
                </a:hlinkClick>
              </a:rPr>
              <a:t>Universal Declaration of Human Rights</a:t>
            </a:r>
            <a:r>
              <a:rPr lang="en-US" dirty="0">
                <a:effectLst/>
                <a:latin typeface="Times New Roman" panose="02020603050405020304" pitchFamily="18" charset="0"/>
              </a:rPr>
              <a:t> include: freedom from discrimination; freedom from slavery; freedom from torture and from cruel, inhuman, or degrading treatment; freedom from arbitrary arrest and detention; the right to a fair and public trial; freedom of thought, conscience, and religion; freedom of opinion and expression; and the right to participate in government through free elections.</a:t>
            </a:r>
          </a:p>
          <a:p>
            <a:r>
              <a:rPr lang="en-US" dirty="0"/>
              <a:t/>
            </a:r>
            <a:br>
              <a:rPr lang="en-US" dirty="0"/>
            </a:br>
            <a:endParaRPr lang="en-IN" dirty="0"/>
          </a:p>
        </p:txBody>
      </p:sp>
    </p:spTree>
    <p:extLst>
      <p:ext uri="{BB962C8B-B14F-4D97-AF65-F5344CB8AC3E}">
        <p14:creationId xmlns:p14="http://schemas.microsoft.com/office/powerpoint/2010/main" val="167590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E20DCF-59D2-4DC9-9CA6-33DC14B7BBA0}"/>
              </a:ext>
            </a:extLst>
          </p:cNvPr>
          <p:cNvSpPr txBox="1"/>
          <p:nvPr/>
        </p:nvSpPr>
        <p:spPr>
          <a:xfrm>
            <a:off x="597019" y="2000058"/>
            <a:ext cx="6094520" cy="3139321"/>
          </a:xfrm>
          <a:prstGeom prst="rect">
            <a:avLst/>
          </a:prstGeom>
          <a:noFill/>
        </p:spPr>
        <p:txBody>
          <a:bodyPr wrap="square">
            <a:spAutoFit/>
          </a:bodyPr>
          <a:lstStyle/>
          <a:p>
            <a:pPr marL="285750" indent="-285750">
              <a:buFont typeface="Wingdings" panose="05000000000000000000" pitchFamily="2" charset="2"/>
              <a:buChar char="ü"/>
            </a:pPr>
            <a:r>
              <a:rPr lang="en-US" b="0" i="0" dirty="0">
                <a:solidFill>
                  <a:srgbClr val="000000"/>
                </a:solidFill>
                <a:effectLst/>
                <a:latin typeface="Times New Roman" panose="02020603050405020304" pitchFamily="18" charset="0"/>
              </a:rPr>
              <a:t>The second generation of rights broadens the primarily political focus of </a:t>
            </a:r>
            <a:r>
              <a:rPr lang="en-US" b="0" i="0" dirty="0" err="1">
                <a:solidFill>
                  <a:srgbClr val="000000"/>
                </a:solidFill>
                <a:effectLst/>
                <a:latin typeface="Times New Roman" panose="02020603050405020304" pitchFamily="18" charset="0"/>
              </a:rPr>
              <a:t>of</a:t>
            </a:r>
            <a:r>
              <a:rPr lang="en-US" b="0" i="0" dirty="0">
                <a:solidFill>
                  <a:srgbClr val="000000"/>
                </a:solidFill>
                <a:effectLst/>
                <a:latin typeface="Times New Roman" panose="02020603050405020304" pitchFamily="18" charset="0"/>
              </a:rPr>
              <a:t> earlier views to include economic, social, and cultural rights. This view originates primarily in the socialist traditions of Marx and Lenin. According to this view, rights are conceived more in positive rather than negative terms, and thus encourage the intervention of the state. Illustrative of these rights are Articles 22-27 of the Universal Declaration of Human Rights. They include the right to social security; the right to work; the right to a standard of living adequate for the health and well-being of self and family; and the right to education.</a:t>
            </a:r>
            <a:endParaRPr lang="en-IN" dirty="0"/>
          </a:p>
        </p:txBody>
      </p:sp>
      <p:grpSp>
        <p:nvGrpSpPr>
          <p:cNvPr id="4" name="Group 3">
            <a:extLst>
              <a:ext uri="{FF2B5EF4-FFF2-40B4-BE49-F238E27FC236}">
                <a16:creationId xmlns:a16="http://schemas.microsoft.com/office/drawing/2014/main" xmlns="" id="{F40CEE33-ECA5-4B0C-9DE3-785D3F845517}"/>
              </a:ext>
            </a:extLst>
          </p:cNvPr>
          <p:cNvGrpSpPr/>
          <p:nvPr/>
        </p:nvGrpSpPr>
        <p:grpSpPr>
          <a:xfrm>
            <a:off x="932921" y="639097"/>
            <a:ext cx="2620327" cy="1265252"/>
            <a:chOff x="2760247" y="948939"/>
            <a:chExt cx="2620327" cy="1265252"/>
          </a:xfrm>
        </p:grpSpPr>
        <p:sp>
          <p:nvSpPr>
            <p:cNvPr id="5" name="Rectangle: Rounded Corners 4">
              <a:extLst>
                <a:ext uri="{FF2B5EF4-FFF2-40B4-BE49-F238E27FC236}">
                  <a16:creationId xmlns:a16="http://schemas.microsoft.com/office/drawing/2014/main" xmlns="" id="{747A576B-B7FB-4073-8FED-8B17C8A3AF16}"/>
                </a:ext>
              </a:extLst>
            </p:cNvPr>
            <p:cNvSpPr/>
            <p:nvPr/>
          </p:nvSpPr>
          <p:spPr>
            <a:xfrm>
              <a:off x="2760247" y="948939"/>
              <a:ext cx="2620327" cy="12652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xmlns="" id="{8B907CB6-A298-4E9E-B86F-597621E26876}"/>
                </a:ext>
              </a:extLst>
            </p:cNvPr>
            <p:cNvSpPr txBox="1"/>
            <p:nvPr/>
          </p:nvSpPr>
          <p:spPr>
            <a:xfrm>
              <a:off x="2822012" y="1010704"/>
              <a:ext cx="2496797" cy="1141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i="0" kern="1200"/>
                <a:t>Socialist tradition (19th century)</a:t>
              </a:r>
              <a:endParaRPr lang="en-IN" sz="2100" kern="1200"/>
            </a:p>
          </p:txBody>
        </p:sp>
      </p:grpSp>
    </p:spTree>
    <p:extLst>
      <p:ext uri="{BB962C8B-B14F-4D97-AF65-F5344CB8AC3E}">
        <p14:creationId xmlns:p14="http://schemas.microsoft.com/office/powerpoint/2010/main" val="2744146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70F40DE-9C38-4159-8B52-5FEC69742DC4}"/>
              </a:ext>
            </a:extLst>
          </p:cNvPr>
          <p:cNvGrpSpPr/>
          <p:nvPr/>
        </p:nvGrpSpPr>
        <p:grpSpPr>
          <a:xfrm>
            <a:off x="675470" y="807775"/>
            <a:ext cx="2620327" cy="1265252"/>
            <a:chOff x="5511750" y="948939"/>
            <a:chExt cx="2620327" cy="1265252"/>
          </a:xfrm>
        </p:grpSpPr>
        <p:sp>
          <p:nvSpPr>
            <p:cNvPr id="6" name="Rectangle: Rounded Corners 5">
              <a:extLst>
                <a:ext uri="{FF2B5EF4-FFF2-40B4-BE49-F238E27FC236}">
                  <a16:creationId xmlns:a16="http://schemas.microsoft.com/office/drawing/2014/main" xmlns="" id="{1B9D8B44-883B-4352-8F70-F9F6D7D8A8B6}"/>
                </a:ext>
              </a:extLst>
            </p:cNvPr>
            <p:cNvSpPr/>
            <p:nvPr/>
          </p:nvSpPr>
          <p:spPr>
            <a:xfrm>
              <a:off x="5511750" y="948939"/>
              <a:ext cx="2620327" cy="12652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xmlns="" id="{19CCDEB2-980C-42FA-A7B0-EEA73470FAE6}"/>
                </a:ext>
              </a:extLst>
            </p:cNvPr>
            <p:cNvSpPr txBox="1"/>
            <p:nvPr/>
          </p:nvSpPr>
          <p:spPr>
            <a:xfrm>
              <a:off x="5573515" y="1010704"/>
              <a:ext cx="2496797" cy="1141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The third generation of "solidarity rights" (20th century)</a:t>
              </a:r>
              <a:endParaRPr lang="en-IN" sz="2100" kern="1200" dirty="0"/>
            </a:p>
          </p:txBody>
        </p:sp>
      </p:grpSp>
      <p:sp>
        <p:nvSpPr>
          <p:cNvPr id="9" name="TextBox 8">
            <a:extLst>
              <a:ext uri="{FF2B5EF4-FFF2-40B4-BE49-F238E27FC236}">
                <a16:creationId xmlns:a16="http://schemas.microsoft.com/office/drawing/2014/main" xmlns="" id="{051BBB82-66E3-4379-BBE2-D3937AF3664C}"/>
              </a:ext>
            </a:extLst>
          </p:cNvPr>
          <p:cNvSpPr txBox="1"/>
          <p:nvPr/>
        </p:nvSpPr>
        <p:spPr>
          <a:xfrm>
            <a:off x="508242" y="2277057"/>
            <a:ext cx="6094520" cy="2308324"/>
          </a:xfrm>
          <a:prstGeom prst="rect">
            <a:avLst/>
          </a:prstGeom>
          <a:noFill/>
        </p:spPr>
        <p:txBody>
          <a:bodyPr wrap="square">
            <a:spAutoFit/>
          </a:bodyPr>
          <a:lstStyle/>
          <a:p>
            <a:pPr marL="285750" indent="-285750">
              <a:buFont typeface="Wingdings" panose="05000000000000000000" pitchFamily="2" charset="2"/>
              <a:buChar char="ü"/>
            </a:pPr>
            <a:r>
              <a:rPr lang="en-US" b="0" i="0" dirty="0">
                <a:solidFill>
                  <a:srgbClr val="000000"/>
                </a:solidFill>
                <a:effectLst/>
                <a:latin typeface="Times New Roman" panose="02020603050405020304" pitchFamily="18" charset="0"/>
              </a:rPr>
              <a:t>These views are a product of the rise and decline of the nation-state in the last half of the twentieth century. These rights have been championed by the Third World and remain some what controversial and debated. The specific rights include the right to political, economic, social, and cultural self-determination; the right to economic and social development; and the right to participate in and benefit from "the common heritage of mankind.“</a:t>
            </a:r>
            <a:endParaRPr lang="en-IN" dirty="0"/>
          </a:p>
        </p:txBody>
      </p:sp>
    </p:spTree>
    <p:extLst>
      <p:ext uri="{BB962C8B-B14F-4D97-AF65-F5344CB8AC3E}">
        <p14:creationId xmlns:p14="http://schemas.microsoft.com/office/powerpoint/2010/main" val="187990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65B6C-EE5E-471A-93B1-EB6CBBDC42AB}"/>
              </a:ext>
            </a:extLst>
          </p:cNvPr>
          <p:cNvSpPr>
            <a:spLocks noGrp="1"/>
          </p:cNvSpPr>
          <p:nvPr>
            <p:ph type="title"/>
          </p:nvPr>
        </p:nvSpPr>
        <p:spPr/>
        <p:txBody>
          <a:bodyPr/>
          <a:lstStyle/>
          <a:p>
            <a:pPr algn="ctr"/>
            <a:r>
              <a:rPr lang="en-IN" dirty="0"/>
              <a:t> </a:t>
            </a:r>
            <a:r>
              <a:rPr lang="en-IN" b="1" dirty="0"/>
              <a:t>Generations of Human Rights </a:t>
            </a:r>
          </a:p>
        </p:txBody>
      </p:sp>
      <p:sp>
        <p:nvSpPr>
          <p:cNvPr id="10" name="Arrow: Down 9">
            <a:extLst>
              <a:ext uri="{FF2B5EF4-FFF2-40B4-BE49-F238E27FC236}">
                <a16:creationId xmlns:a16="http://schemas.microsoft.com/office/drawing/2014/main" xmlns="" id="{18801FAB-6A07-4641-9441-663408AA0406}"/>
              </a:ext>
            </a:extLst>
          </p:cNvPr>
          <p:cNvSpPr/>
          <p:nvPr/>
        </p:nvSpPr>
        <p:spPr>
          <a:xfrm>
            <a:off x="5743575" y="1266825"/>
            <a:ext cx="666750" cy="1304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Rounded Corners 12">
            <a:extLst>
              <a:ext uri="{FF2B5EF4-FFF2-40B4-BE49-F238E27FC236}">
                <a16:creationId xmlns:a16="http://schemas.microsoft.com/office/drawing/2014/main" xmlns="" id="{345BBAB8-751B-429E-B22D-1D3B6A2D9E7F}"/>
              </a:ext>
            </a:extLst>
          </p:cNvPr>
          <p:cNvSpPr/>
          <p:nvPr/>
        </p:nvSpPr>
        <p:spPr>
          <a:xfrm>
            <a:off x="323850" y="2809875"/>
            <a:ext cx="3076575" cy="29908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C00000"/>
                </a:solidFill>
                <a:latin typeface="Times New Roman" panose="02020603050405020304" pitchFamily="18" charset="0"/>
                <a:cs typeface="Times New Roman" panose="02020603050405020304" pitchFamily="18" charset="0"/>
              </a:rPr>
              <a:t>First Generation</a:t>
            </a:r>
          </a:p>
        </p:txBody>
      </p:sp>
      <p:sp>
        <p:nvSpPr>
          <p:cNvPr id="14" name="Rectangle: Rounded Corners 13">
            <a:extLst>
              <a:ext uri="{FF2B5EF4-FFF2-40B4-BE49-F238E27FC236}">
                <a16:creationId xmlns:a16="http://schemas.microsoft.com/office/drawing/2014/main" xmlns="" id="{8ACF736B-400C-4ADE-A996-5F42CB3EFE39}"/>
              </a:ext>
            </a:extLst>
          </p:cNvPr>
          <p:cNvSpPr/>
          <p:nvPr/>
        </p:nvSpPr>
        <p:spPr>
          <a:xfrm>
            <a:off x="4438650" y="2857500"/>
            <a:ext cx="3076575" cy="29908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C00000"/>
                </a:solidFill>
                <a:latin typeface="Times New Roman" panose="02020603050405020304" pitchFamily="18" charset="0"/>
                <a:cs typeface="Times New Roman" panose="02020603050405020304" pitchFamily="18" charset="0"/>
              </a:rPr>
              <a:t>Second Generation</a:t>
            </a:r>
          </a:p>
        </p:txBody>
      </p:sp>
      <p:sp>
        <p:nvSpPr>
          <p:cNvPr id="15" name="Rectangle: Rounded Corners 14">
            <a:extLst>
              <a:ext uri="{FF2B5EF4-FFF2-40B4-BE49-F238E27FC236}">
                <a16:creationId xmlns:a16="http://schemas.microsoft.com/office/drawing/2014/main" xmlns="" id="{567708ED-5E1D-402D-86D5-37D71E94F91A}"/>
              </a:ext>
            </a:extLst>
          </p:cNvPr>
          <p:cNvSpPr/>
          <p:nvPr/>
        </p:nvSpPr>
        <p:spPr>
          <a:xfrm>
            <a:off x="8686800" y="3009900"/>
            <a:ext cx="3076575" cy="29908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C00000"/>
                </a:solidFill>
                <a:latin typeface="Times New Roman" panose="02020603050405020304" pitchFamily="18" charset="0"/>
                <a:cs typeface="Times New Roman" panose="02020603050405020304" pitchFamily="18" charset="0"/>
              </a:rPr>
              <a:t>Third Generation</a:t>
            </a:r>
          </a:p>
        </p:txBody>
      </p:sp>
    </p:spTree>
    <p:extLst>
      <p:ext uri="{BB962C8B-B14F-4D97-AF65-F5344CB8AC3E}">
        <p14:creationId xmlns:p14="http://schemas.microsoft.com/office/powerpoint/2010/main" val="178119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74E652-9D60-41D5-921D-287213A3142F}"/>
              </a:ext>
            </a:extLst>
          </p:cNvPr>
          <p:cNvSpPr>
            <a:spLocks noGrp="1"/>
          </p:cNvSpPr>
          <p:nvPr>
            <p:ph type="title"/>
          </p:nvPr>
        </p:nvSpPr>
        <p:spPr/>
        <p:txBody>
          <a:bodyPr/>
          <a:lstStyle/>
          <a:p>
            <a:r>
              <a:rPr lang="en-IN" sz="4400" b="1" dirty="0">
                <a:solidFill>
                  <a:srgbClr val="C00000"/>
                </a:solidFill>
                <a:latin typeface="Times New Roman" panose="02020603050405020304" pitchFamily="18" charset="0"/>
                <a:cs typeface="Times New Roman" panose="02020603050405020304" pitchFamily="18" charset="0"/>
              </a:rPr>
              <a:t/>
            </a:r>
            <a:br>
              <a:rPr lang="en-IN" sz="4400" b="1" dirty="0">
                <a:solidFill>
                  <a:srgbClr val="C00000"/>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xmlns="" id="{D6E102F1-FD60-4D64-A7D2-32A582A93DCE}"/>
              </a:ext>
            </a:extLst>
          </p:cNvPr>
          <p:cNvSpPr>
            <a:spLocks noGrp="1"/>
          </p:cNvSpPr>
          <p:nvPr>
            <p:ph sz="half" idx="1"/>
          </p:nvPr>
        </p:nvSpPr>
        <p:spPr/>
        <p:txBody>
          <a:bodyPr>
            <a:normAutofit/>
          </a:bodyPr>
          <a:lstStyle/>
          <a:p>
            <a:r>
              <a:rPr lang="en-US" sz="2000" b="0" i="0" dirty="0">
                <a:solidFill>
                  <a:srgbClr val="3A3A3A"/>
                </a:solidFill>
                <a:effectLst/>
                <a:latin typeface="Times New Roman" panose="02020603050405020304" pitchFamily="18" charset="0"/>
                <a:cs typeface="Times New Roman" panose="02020603050405020304" pitchFamily="18" charset="0"/>
              </a:rPr>
              <a:t>The first generation of human rights are based on the principles of individualism and non-interference</a:t>
            </a:r>
          </a:p>
          <a:p>
            <a:r>
              <a:rPr lang="en-US" sz="2000" b="0" i="0" dirty="0">
                <a:solidFill>
                  <a:srgbClr val="3A3A3A"/>
                </a:solidFill>
                <a:effectLst/>
                <a:latin typeface="Times New Roman" panose="02020603050405020304" pitchFamily="18" charset="0"/>
                <a:cs typeface="Times New Roman" panose="02020603050405020304" pitchFamily="18" charset="0"/>
              </a:rPr>
              <a:t>they tend to be “negative” rights, based on the Anglo-American principles of liberty. </a:t>
            </a:r>
          </a:p>
          <a:p>
            <a:r>
              <a:rPr lang="en-US" sz="2000" b="0" i="0" dirty="0">
                <a:solidFill>
                  <a:srgbClr val="3A3A3A"/>
                </a:solidFill>
                <a:effectLst/>
                <a:latin typeface="Times New Roman" panose="02020603050405020304" pitchFamily="18" charset="0"/>
                <a:cs typeface="Times New Roman" panose="02020603050405020304" pitchFamily="18" charset="0"/>
              </a:rPr>
              <a:t>This first generation of rights developed under a strong mistrust of government </a:t>
            </a:r>
          </a:p>
          <a:p>
            <a:r>
              <a:rPr lang="en-US" sz="2000" b="0" i="0" dirty="0">
                <a:solidFill>
                  <a:srgbClr val="3A3A3A"/>
                </a:solidFill>
                <a:effectLst/>
                <a:latin typeface="Times New Roman" panose="02020603050405020304" pitchFamily="18" charset="0"/>
                <a:cs typeface="Times New Roman" panose="02020603050405020304" pitchFamily="18" charset="0"/>
              </a:rPr>
              <a:t>since evolved into what are now known as “civil” or political” rights.</a:t>
            </a:r>
            <a:endParaRPr lang="en-IN" sz="20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5DEFFCB-FD49-42A7-A742-47DEF3BB90B3}"/>
              </a:ext>
            </a:extLst>
          </p:cNvPr>
          <p:cNvSpPr>
            <a:spLocks noGrp="1"/>
          </p:cNvSpPr>
          <p:nvPr>
            <p:ph sz="half" idx="2"/>
          </p:nvPr>
        </p:nvSpPr>
        <p:spPr/>
        <p:txBody>
          <a:bodyPr>
            <a:normAutofit/>
          </a:bodyPr>
          <a:lstStyle/>
          <a:p>
            <a:r>
              <a:rPr lang="en-US" sz="2000" b="0" i="0" dirty="0">
                <a:solidFill>
                  <a:srgbClr val="333333"/>
                </a:solidFill>
                <a:effectLst/>
                <a:latin typeface="Times New Roman" panose="02020603050405020304" pitchFamily="18" charset="0"/>
                <a:cs typeface="Times New Roman" panose="02020603050405020304" pitchFamily="18" charset="0"/>
              </a:rPr>
              <a:t>First-generation human rights, often called "blue" rights, deal essentially with liberty and participation in political life. They are fundamentally civil and political in nature.</a:t>
            </a:r>
            <a:endParaRPr lang="en-IN" sz="20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xmlns="" id="{424A35EC-1AF5-44E8-AED6-DEAF4CECC298}"/>
              </a:ext>
            </a:extLst>
          </p:cNvPr>
          <p:cNvSpPr txBox="1">
            <a:spLocks/>
          </p:cNvSpPr>
          <p:nvPr/>
        </p:nvSpPr>
        <p:spPr>
          <a:xfrm>
            <a:off x="762000" y="203131"/>
            <a:ext cx="10515600" cy="13255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4000" b="1" dirty="0">
                <a:solidFill>
                  <a:srgbClr val="C00000"/>
                </a:solidFill>
                <a:latin typeface="Times New Roman" panose="02020603050405020304" pitchFamily="18" charset="0"/>
                <a:cs typeface="Times New Roman" panose="02020603050405020304" pitchFamily="18" charset="0"/>
              </a:rPr>
              <a:t>First Generation</a:t>
            </a:r>
          </a:p>
        </p:txBody>
      </p:sp>
    </p:spTree>
    <p:extLst>
      <p:ext uri="{BB962C8B-B14F-4D97-AF65-F5344CB8AC3E}">
        <p14:creationId xmlns:p14="http://schemas.microsoft.com/office/powerpoint/2010/main" val="27384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21A5577-B74C-4CAE-AB95-023D869F4A5A}"/>
              </a:ext>
            </a:extLst>
          </p:cNvPr>
          <p:cNvSpPr>
            <a:spLocks noChangeArrowheads="1"/>
          </p:cNvSpPr>
          <p:nvPr/>
        </p:nvSpPr>
        <p:spPr bwMode="auto">
          <a:xfrm>
            <a:off x="275208" y="174749"/>
            <a:ext cx="6755908" cy="63773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52" tIns="0"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 The right to life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2) The right to property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3) The right to be seen equal before the law</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4) The right to receive a fair and public hearing where one is innocent before proven guilty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5) The right to privacy at home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6) The right to move and reside anywhere within one’s country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7) The right to seek asylum internationally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8) The right to marry and found a family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9) The right of freedom of belief and religion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10) The right of freedom of speech and opinion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11) The right to peacefully assemble and associate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12) The right to take part in the government directly or indirectly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13) The right to periodic and genuine elections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14) The right to have free choice of employment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15) The right to be protected from compulsion to join an organization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16) The right to be protected against slavery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17) The right to be protected against torture and cruel punishment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18) The right to be protected against arbitrary exile or arrest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19) The right as a parent to choose the type of education for your child</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20) The right to hold ownership over any scientific, literary, or artistic production one creates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355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2A0DA9D-C0AA-4F40-8D68-8BBA74DC33EF}"/>
              </a:ext>
            </a:extLst>
          </p:cNvPr>
          <p:cNvPicPr>
            <a:picLocks noChangeAspect="1"/>
          </p:cNvPicPr>
          <p:nvPr/>
        </p:nvPicPr>
        <p:blipFill>
          <a:blip r:embed="rId2"/>
          <a:stretch>
            <a:fillRect/>
          </a:stretch>
        </p:blipFill>
        <p:spPr>
          <a:xfrm>
            <a:off x="576395" y="426125"/>
            <a:ext cx="3182399" cy="3163825"/>
          </a:xfrm>
          <a:prstGeom prst="rect">
            <a:avLst/>
          </a:prstGeom>
        </p:spPr>
      </p:pic>
      <p:pic>
        <p:nvPicPr>
          <p:cNvPr id="5" name="Picture 4">
            <a:extLst>
              <a:ext uri="{FF2B5EF4-FFF2-40B4-BE49-F238E27FC236}">
                <a16:creationId xmlns:a16="http://schemas.microsoft.com/office/drawing/2014/main" xmlns="" id="{9FDA3EFC-7E1E-46AC-BB31-201191D372B4}"/>
              </a:ext>
            </a:extLst>
          </p:cNvPr>
          <p:cNvPicPr>
            <a:picLocks noChangeAspect="1"/>
          </p:cNvPicPr>
          <p:nvPr/>
        </p:nvPicPr>
        <p:blipFill>
          <a:blip r:embed="rId3"/>
          <a:stretch>
            <a:fillRect/>
          </a:stretch>
        </p:blipFill>
        <p:spPr>
          <a:xfrm>
            <a:off x="4936847" y="4144531"/>
            <a:ext cx="2265697" cy="2636111"/>
          </a:xfrm>
          <a:prstGeom prst="rect">
            <a:avLst/>
          </a:prstGeom>
        </p:spPr>
      </p:pic>
      <p:pic>
        <p:nvPicPr>
          <p:cNvPr id="7" name="Picture 6">
            <a:extLst>
              <a:ext uri="{FF2B5EF4-FFF2-40B4-BE49-F238E27FC236}">
                <a16:creationId xmlns:a16="http://schemas.microsoft.com/office/drawing/2014/main" xmlns="" id="{E724D9B9-C4BB-451E-81C6-A6036CAA841B}"/>
              </a:ext>
            </a:extLst>
          </p:cNvPr>
          <p:cNvPicPr>
            <a:picLocks noChangeAspect="1"/>
          </p:cNvPicPr>
          <p:nvPr/>
        </p:nvPicPr>
        <p:blipFill>
          <a:blip r:embed="rId4"/>
          <a:stretch>
            <a:fillRect/>
          </a:stretch>
        </p:blipFill>
        <p:spPr>
          <a:xfrm>
            <a:off x="401853" y="4144531"/>
            <a:ext cx="4276679" cy="2354365"/>
          </a:xfrm>
          <a:prstGeom prst="rect">
            <a:avLst/>
          </a:prstGeom>
        </p:spPr>
      </p:pic>
      <p:pic>
        <p:nvPicPr>
          <p:cNvPr id="9" name="Picture 8">
            <a:extLst>
              <a:ext uri="{FF2B5EF4-FFF2-40B4-BE49-F238E27FC236}">
                <a16:creationId xmlns:a16="http://schemas.microsoft.com/office/drawing/2014/main" xmlns="" id="{A8BFD4B4-BADA-45D7-9766-BBA31F7CC9C9}"/>
              </a:ext>
            </a:extLst>
          </p:cNvPr>
          <p:cNvPicPr>
            <a:picLocks noChangeAspect="1"/>
          </p:cNvPicPr>
          <p:nvPr/>
        </p:nvPicPr>
        <p:blipFill>
          <a:blip r:embed="rId5"/>
          <a:stretch>
            <a:fillRect/>
          </a:stretch>
        </p:blipFill>
        <p:spPr>
          <a:xfrm>
            <a:off x="4198398" y="537692"/>
            <a:ext cx="3795204" cy="3606839"/>
          </a:xfrm>
          <a:prstGeom prst="rect">
            <a:avLst/>
          </a:prstGeom>
        </p:spPr>
      </p:pic>
      <p:pic>
        <p:nvPicPr>
          <p:cNvPr id="11" name="Picture 10">
            <a:extLst>
              <a:ext uri="{FF2B5EF4-FFF2-40B4-BE49-F238E27FC236}">
                <a16:creationId xmlns:a16="http://schemas.microsoft.com/office/drawing/2014/main" xmlns="" id="{3B933B26-C3C0-4149-B310-97515895F6EE}"/>
              </a:ext>
            </a:extLst>
          </p:cNvPr>
          <p:cNvPicPr>
            <a:picLocks noChangeAspect="1"/>
          </p:cNvPicPr>
          <p:nvPr/>
        </p:nvPicPr>
        <p:blipFill>
          <a:blip r:embed="rId6"/>
          <a:stretch>
            <a:fillRect/>
          </a:stretch>
        </p:blipFill>
        <p:spPr>
          <a:xfrm>
            <a:off x="8677182" y="122087"/>
            <a:ext cx="3200400" cy="3771900"/>
          </a:xfrm>
          <a:prstGeom prst="rect">
            <a:avLst/>
          </a:prstGeom>
        </p:spPr>
      </p:pic>
      <p:pic>
        <p:nvPicPr>
          <p:cNvPr id="13" name="Picture 12">
            <a:extLst>
              <a:ext uri="{FF2B5EF4-FFF2-40B4-BE49-F238E27FC236}">
                <a16:creationId xmlns:a16="http://schemas.microsoft.com/office/drawing/2014/main" xmlns="" id="{059505B0-1091-4068-9AF8-54B1B6041D18}"/>
              </a:ext>
            </a:extLst>
          </p:cNvPr>
          <p:cNvPicPr>
            <a:picLocks noChangeAspect="1"/>
          </p:cNvPicPr>
          <p:nvPr/>
        </p:nvPicPr>
        <p:blipFill>
          <a:blip r:embed="rId7"/>
          <a:stretch>
            <a:fillRect/>
          </a:stretch>
        </p:blipFill>
        <p:spPr>
          <a:xfrm>
            <a:off x="8445901" y="4144531"/>
            <a:ext cx="3662962" cy="2777693"/>
          </a:xfrm>
          <a:prstGeom prst="rect">
            <a:avLst/>
          </a:prstGeom>
        </p:spPr>
      </p:pic>
    </p:spTree>
    <p:extLst>
      <p:ext uri="{BB962C8B-B14F-4D97-AF65-F5344CB8AC3E}">
        <p14:creationId xmlns:p14="http://schemas.microsoft.com/office/powerpoint/2010/main" val="48748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928A6-209F-49CF-B0E8-C003391A4B07}"/>
              </a:ext>
            </a:extLst>
          </p:cNvPr>
          <p:cNvSpPr>
            <a:spLocks noGrp="1"/>
          </p:cNvSpPr>
          <p:nvPr>
            <p:ph type="ctrTitle"/>
          </p:nvPr>
        </p:nvSpPr>
        <p:spPr/>
        <p:txBody>
          <a:bodyPr/>
          <a:lstStyle/>
          <a:p>
            <a:r>
              <a:rPr lang="en-IN" b="1" dirty="0">
                <a:solidFill>
                  <a:schemeClr val="accent6">
                    <a:lumMod val="75000"/>
                  </a:schemeClr>
                </a:solidFill>
                <a:latin typeface="Algerian" panose="04020705040A02060702" pitchFamily="82" charset="0"/>
              </a:rPr>
              <a:t>classification of </a:t>
            </a:r>
            <a:br>
              <a:rPr lang="en-IN" b="1" dirty="0">
                <a:solidFill>
                  <a:schemeClr val="accent6">
                    <a:lumMod val="75000"/>
                  </a:schemeClr>
                </a:solidFill>
                <a:latin typeface="Algerian" panose="04020705040A02060702" pitchFamily="82" charset="0"/>
              </a:rPr>
            </a:br>
            <a:r>
              <a:rPr lang="en-IN" b="1" dirty="0">
                <a:solidFill>
                  <a:schemeClr val="accent6">
                    <a:lumMod val="75000"/>
                  </a:schemeClr>
                </a:solidFill>
                <a:latin typeface="Algerian" panose="04020705040A02060702" pitchFamily="82" charset="0"/>
              </a:rPr>
              <a:t>human rights</a:t>
            </a:r>
          </a:p>
        </p:txBody>
      </p:sp>
      <p:sp>
        <p:nvSpPr>
          <p:cNvPr id="3" name="Subtitle 2">
            <a:extLst>
              <a:ext uri="{FF2B5EF4-FFF2-40B4-BE49-F238E27FC236}">
                <a16:creationId xmlns:a16="http://schemas.microsoft.com/office/drawing/2014/main" xmlns="" id="{ECEEDA9F-7D94-4D14-8572-68EBF9E55DE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40773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71BE94-B2C7-4FA4-A8AF-AB2A9E62E5A0}"/>
              </a:ext>
            </a:extLst>
          </p:cNvPr>
          <p:cNvSpPr>
            <a:spLocks noGrp="1"/>
          </p:cNvSpPr>
          <p:nvPr>
            <p:ph sz="half" idx="1"/>
          </p:nvPr>
        </p:nvSpPr>
        <p:spPr/>
        <p:txBody>
          <a:bodyPr>
            <a:normAutofit/>
          </a:bodyPr>
          <a:lstStyle/>
          <a:p>
            <a:r>
              <a:rPr lang="en-US" sz="2000" b="0" i="0" dirty="0">
                <a:solidFill>
                  <a:srgbClr val="202124"/>
                </a:solidFill>
                <a:effectLst/>
                <a:latin typeface="Times New Roman" panose="02020603050405020304" pitchFamily="18" charset="0"/>
                <a:cs typeface="Times New Roman" panose="02020603050405020304" pitchFamily="18" charset="0"/>
              </a:rPr>
              <a:t>The International Covenant on Economic, Social, and Cultural </a:t>
            </a:r>
            <a:r>
              <a:rPr lang="en-US" sz="2000" b="1" i="0" dirty="0">
                <a:solidFill>
                  <a:srgbClr val="202124"/>
                </a:solidFill>
                <a:effectLst/>
                <a:latin typeface="Times New Roman" panose="02020603050405020304" pitchFamily="18" charset="0"/>
                <a:cs typeface="Times New Roman" panose="02020603050405020304" pitchFamily="18" charset="0"/>
              </a:rPr>
              <a:t>Rights</a:t>
            </a:r>
            <a:r>
              <a:rPr lang="en-US" sz="2000" b="0" i="0" dirty="0">
                <a:solidFill>
                  <a:srgbClr val="202124"/>
                </a:solidFill>
                <a:effectLst/>
                <a:latin typeface="Times New Roman" panose="02020603050405020304" pitchFamily="18" charset="0"/>
                <a:cs typeface="Times New Roman" panose="02020603050405020304" pitchFamily="18" charset="0"/>
              </a:rPr>
              <a:t> and Articles 22 through 27 of the UDHR focus on these </a:t>
            </a:r>
            <a:r>
              <a:rPr lang="en-US" sz="2000" b="1" i="0" dirty="0">
                <a:solidFill>
                  <a:srgbClr val="202124"/>
                </a:solidFill>
                <a:effectLst/>
                <a:latin typeface="Times New Roman" panose="02020603050405020304" pitchFamily="18" charset="0"/>
                <a:cs typeface="Times New Roman" panose="02020603050405020304" pitchFamily="18" charset="0"/>
              </a:rPr>
              <a:t>rights</a:t>
            </a:r>
            <a:r>
              <a:rPr lang="en-US" sz="2000" b="0" i="0" dirty="0">
                <a:solidFill>
                  <a:srgbClr val="202124"/>
                </a:solidFill>
                <a:effectLst/>
                <a:latin typeface="Times New Roman" panose="02020603050405020304" pitchFamily="18" charset="0"/>
                <a:cs typeface="Times New Roman" panose="02020603050405020304" pitchFamily="18" charset="0"/>
              </a:rPr>
              <a:t>.</a:t>
            </a:r>
          </a:p>
          <a:p>
            <a:r>
              <a:rPr lang="en-US" sz="2000" b="0" i="0" dirty="0">
                <a:solidFill>
                  <a:srgbClr val="202124"/>
                </a:solidFill>
                <a:effectLst/>
                <a:latin typeface="Times New Roman" panose="02020603050405020304" pitchFamily="18" charset="0"/>
                <a:cs typeface="Times New Roman" panose="02020603050405020304" pitchFamily="18" charset="0"/>
              </a:rPr>
              <a:t>often resisted by western nations during the Cold War, as they were perceived as “socialist notions</a:t>
            </a:r>
          </a:p>
          <a:p>
            <a:r>
              <a:rPr lang="en-US" sz="2000" b="0" i="0" dirty="0">
                <a:solidFill>
                  <a:srgbClr val="202124"/>
                </a:solidFill>
                <a:effectLst/>
                <a:latin typeface="Times New Roman" panose="02020603050405020304" pitchFamily="18" charset="0"/>
                <a:cs typeface="Times New Roman" panose="02020603050405020304" pitchFamily="18" charset="0"/>
              </a:rPr>
              <a:t>based on establishing equal conditions</a:t>
            </a:r>
            <a:r>
              <a:rPr lang="en-US" sz="2000" dirty="0">
                <a:solidFill>
                  <a:srgbClr val="202124"/>
                </a:solidFill>
                <a:latin typeface="arial" panose="020B0604020202020204" pitchFamily="34" charset="0"/>
              </a:rPr>
              <a:t>	</a:t>
            </a:r>
            <a:endParaRPr lang="en-IN" sz="2000" dirty="0"/>
          </a:p>
        </p:txBody>
      </p:sp>
      <p:sp>
        <p:nvSpPr>
          <p:cNvPr id="4" name="Content Placeholder 3">
            <a:extLst>
              <a:ext uri="{FF2B5EF4-FFF2-40B4-BE49-F238E27FC236}">
                <a16:creationId xmlns:a16="http://schemas.microsoft.com/office/drawing/2014/main" xmlns="" id="{0AE2D517-1144-4D8C-8CB4-A2C4DCDC1354}"/>
              </a:ext>
            </a:extLst>
          </p:cNvPr>
          <p:cNvSpPr>
            <a:spLocks noGrp="1"/>
          </p:cNvSpPr>
          <p:nvPr>
            <p:ph sz="half" idx="2"/>
          </p:nvPr>
        </p:nvSpPr>
        <p:spPr/>
        <p:txBody>
          <a:bodyPr>
            <a:normAutofit/>
          </a:bodyPr>
          <a:lstStyle/>
          <a:p>
            <a:r>
              <a:rPr lang="en-US" sz="2000" b="0" i="0" dirty="0">
                <a:solidFill>
                  <a:srgbClr val="3A3A3A"/>
                </a:solidFill>
                <a:effectLst/>
                <a:latin typeface="Times New Roman" panose="02020603050405020304" pitchFamily="18" charset="0"/>
                <a:cs typeface="Times New Roman" panose="02020603050405020304" pitchFamily="18" charset="0"/>
              </a:rPr>
              <a:t>The second generation of human rights are based on the principles of social justice and public obligation.</a:t>
            </a:r>
          </a:p>
          <a:p>
            <a:r>
              <a:rPr lang="en-US" sz="2000" b="0" i="0" dirty="0">
                <a:solidFill>
                  <a:srgbClr val="3A3A3A"/>
                </a:solidFill>
                <a:effectLst/>
                <a:latin typeface="Times New Roman" panose="02020603050405020304" pitchFamily="18" charset="0"/>
                <a:cs typeface="Times New Roman" panose="02020603050405020304" pitchFamily="18" charset="0"/>
              </a:rPr>
              <a:t> tend to be “positive” rights, based on continental European conceptions of liberty as equality.</a:t>
            </a:r>
          </a:p>
          <a:p>
            <a:r>
              <a:rPr lang="en-US" sz="2000" b="0" i="0" dirty="0">
                <a:solidFill>
                  <a:srgbClr val="3A3A3A"/>
                </a:solidFill>
                <a:effectLst/>
                <a:latin typeface="Times New Roman" panose="02020603050405020304" pitchFamily="18" charset="0"/>
                <a:cs typeface="Times New Roman" panose="02020603050405020304" pitchFamily="18" charset="0"/>
              </a:rPr>
              <a:t> This generation of human rights developed through those who had a strong desire for the state to provide protection for its neediest inhabitants via providing relief to the less fortunate. </a:t>
            </a:r>
          </a:p>
          <a:p>
            <a:r>
              <a:rPr lang="en-US" sz="2000" b="0" i="0" dirty="0">
                <a:solidFill>
                  <a:srgbClr val="3A3A3A"/>
                </a:solidFill>
                <a:effectLst/>
                <a:latin typeface="Times New Roman" panose="02020603050405020304" pitchFamily="18" charset="0"/>
                <a:cs typeface="Times New Roman" panose="02020603050405020304" pitchFamily="18" charset="0"/>
              </a:rPr>
              <a:t>This second generation of rights has since evolved into what are now known as “social” or “economic” rights.</a:t>
            </a:r>
            <a:endParaRPr lang="en-IN" sz="20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xmlns="" id="{088CB8FC-51B2-42AA-B15B-10CFDA035503}"/>
              </a:ext>
            </a:extLst>
          </p:cNvPr>
          <p:cNvSpPr>
            <a:spLocks noGrp="1"/>
          </p:cNvSpPr>
          <p:nvPr>
            <p:ph type="title"/>
          </p:nvPr>
        </p:nvSpPr>
        <p:spPr>
          <a:xfrm>
            <a:off x="838200" y="365125"/>
            <a:ext cx="10515600" cy="13255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C00000"/>
                </a:solidFill>
                <a:latin typeface="Times New Roman" panose="02020603050405020304" pitchFamily="18" charset="0"/>
                <a:cs typeface="Times New Roman" panose="02020603050405020304" pitchFamily="18" charset="0"/>
              </a:rPr>
              <a:t>Second Generation</a:t>
            </a:r>
          </a:p>
        </p:txBody>
      </p:sp>
    </p:spTree>
    <p:extLst>
      <p:ext uri="{BB962C8B-B14F-4D97-AF65-F5344CB8AC3E}">
        <p14:creationId xmlns:p14="http://schemas.microsoft.com/office/powerpoint/2010/main" val="224472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86EA6D8-BC17-4B9A-9939-95D5FB688AF6}"/>
              </a:ext>
            </a:extLst>
          </p:cNvPr>
          <p:cNvSpPr>
            <a:spLocks noChangeArrowheads="1"/>
          </p:cNvSpPr>
          <p:nvPr/>
        </p:nvSpPr>
        <p:spPr bwMode="auto">
          <a:xfrm>
            <a:off x="0" y="925452"/>
            <a:ext cx="14885359" cy="50070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6750" tIns="6348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just and favorable conditions of work</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of protection against unemployment</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equal work for equal pay</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rest and leisure as an employee</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reasonable limitation of working hours and periodic paid holidays</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free elementary education</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higher education equally accessible to all via merit</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education which promotes tolerance and understanding</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food, clothing, housing, medical care, and necessary social services</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security in the event of unemployment, sickness, disability, widowhood, old age</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special care and assistance for mothers and children</a:t>
            </a:r>
          </a:p>
          <a:p>
            <a:pPr marL="914400" marR="0" lvl="2" indent="-9144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The right to enjoy remuneration and standards of living adequate for the health, well-being, and dignity of citizens and their families</a:t>
            </a:r>
          </a:p>
          <a:p>
            <a:pPr marR="0" lvl="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t/>
            </a:r>
            <a:br>
              <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rPr>
            </a:br>
            <a:endParaRPr kumimoji="0" lang="en-US" altLang="en-US" sz="2000" b="0" i="0" u="none" strike="noStrike" cap="none" normalizeH="0" baseline="0" dirty="0">
              <a:ln>
                <a:noFill/>
              </a:ln>
              <a:solidFill>
                <a:srgbClr val="3A3A3A"/>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7402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1E48144-C2B5-4393-AEA1-98C941ED6506}"/>
              </a:ext>
            </a:extLst>
          </p:cNvPr>
          <p:cNvPicPr>
            <a:picLocks noChangeAspect="1"/>
          </p:cNvPicPr>
          <p:nvPr/>
        </p:nvPicPr>
        <p:blipFill>
          <a:blip r:embed="rId2"/>
          <a:stretch>
            <a:fillRect/>
          </a:stretch>
        </p:blipFill>
        <p:spPr>
          <a:xfrm>
            <a:off x="126137" y="65473"/>
            <a:ext cx="4780038" cy="3165999"/>
          </a:xfrm>
          <a:prstGeom prst="rect">
            <a:avLst/>
          </a:prstGeom>
        </p:spPr>
      </p:pic>
      <p:pic>
        <p:nvPicPr>
          <p:cNvPr id="5" name="Picture 4">
            <a:extLst>
              <a:ext uri="{FF2B5EF4-FFF2-40B4-BE49-F238E27FC236}">
                <a16:creationId xmlns:a16="http://schemas.microsoft.com/office/drawing/2014/main" xmlns="" id="{00C41FBD-473E-4F94-896E-C00EE627FD67}"/>
              </a:ext>
            </a:extLst>
          </p:cNvPr>
          <p:cNvPicPr>
            <a:picLocks noChangeAspect="1"/>
          </p:cNvPicPr>
          <p:nvPr/>
        </p:nvPicPr>
        <p:blipFill>
          <a:blip r:embed="rId3"/>
          <a:stretch>
            <a:fillRect/>
          </a:stretch>
        </p:blipFill>
        <p:spPr>
          <a:xfrm>
            <a:off x="6445188" y="271463"/>
            <a:ext cx="2451162" cy="2763810"/>
          </a:xfrm>
          <a:prstGeom prst="rect">
            <a:avLst/>
          </a:prstGeom>
        </p:spPr>
      </p:pic>
      <p:pic>
        <p:nvPicPr>
          <p:cNvPr id="7" name="Picture 6">
            <a:extLst>
              <a:ext uri="{FF2B5EF4-FFF2-40B4-BE49-F238E27FC236}">
                <a16:creationId xmlns:a16="http://schemas.microsoft.com/office/drawing/2014/main" xmlns="" id="{D6B8E7CC-A2B7-4899-B15A-53A273CCB3B1}"/>
              </a:ext>
            </a:extLst>
          </p:cNvPr>
          <p:cNvPicPr>
            <a:picLocks noChangeAspect="1"/>
          </p:cNvPicPr>
          <p:nvPr/>
        </p:nvPicPr>
        <p:blipFill>
          <a:blip r:embed="rId4"/>
          <a:stretch>
            <a:fillRect/>
          </a:stretch>
        </p:blipFill>
        <p:spPr>
          <a:xfrm>
            <a:off x="341559" y="3818677"/>
            <a:ext cx="3316041" cy="2691845"/>
          </a:xfrm>
          <a:prstGeom prst="rect">
            <a:avLst/>
          </a:prstGeom>
        </p:spPr>
      </p:pic>
      <p:pic>
        <p:nvPicPr>
          <p:cNvPr id="11" name="Picture 10">
            <a:extLst>
              <a:ext uri="{FF2B5EF4-FFF2-40B4-BE49-F238E27FC236}">
                <a16:creationId xmlns:a16="http://schemas.microsoft.com/office/drawing/2014/main" xmlns="" id="{F8D07BA9-0F6C-4694-A22E-426A84EFD399}"/>
              </a:ext>
            </a:extLst>
          </p:cNvPr>
          <p:cNvPicPr>
            <a:picLocks noChangeAspect="1"/>
          </p:cNvPicPr>
          <p:nvPr/>
        </p:nvPicPr>
        <p:blipFill>
          <a:blip r:embed="rId5"/>
          <a:stretch>
            <a:fillRect/>
          </a:stretch>
        </p:blipFill>
        <p:spPr>
          <a:xfrm>
            <a:off x="6413524" y="3737500"/>
            <a:ext cx="4403087" cy="3023910"/>
          </a:xfrm>
          <a:prstGeom prst="rect">
            <a:avLst/>
          </a:prstGeom>
        </p:spPr>
      </p:pic>
    </p:spTree>
    <p:extLst>
      <p:ext uri="{BB962C8B-B14F-4D97-AF65-F5344CB8AC3E}">
        <p14:creationId xmlns:p14="http://schemas.microsoft.com/office/powerpoint/2010/main" val="3644966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557EBC-73B0-451E-90E0-A8152A2221DD}"/>
              </a:ext>
            </a:extLst>
          </p:cNvPr>
          <p:cNvSpPr>
            <a:spLocks noGrp="1"/>
          </p:cNvSpPr>
          <p:nvPr>
            <p:ph sz="half" idx="1"/>
          </p:nvPr>
        </p:nvSpPr>
        <p:spPr/>
        <p:txBody>
          <a:bodyPr>
            <a:normAutofit/>
          </a:bodyPr>
          <a:lstStyle/>
          <a:p>
            <a:r>
              <a:rPr lang="en-IN" sz="2000" dirty="0"/>
              <a:t>Impose duties on people and the state not to interfere with the action of the person</a:t>
            </a:r>
          </a:p>
          <a:p>
            <a:r>
              <a:rPr lang="en-US" sz="2000" b="0" i="0" dirty="0">
                <a:solidFill>
                  <a:srgbClr val="202122"/>
                </a:solidFill>
                <a:effectLst/>
                <a:latin typeface="Times New Roman" panose="02020603050405020304" pitchFamily="18" charset="0"/>
                <a:cs typeface="Times New Roman" panose="02020603050405020304" pitchFamily="18" charset="0"/>
              </a:rPr>
              <a:t>in the form of abuse </a:t>
            </a:r>
            <a:endParaRPr lang="en-IN" sz="2000" dirty="0">
              <a:latin typeface="Times New Roman" panose="02020603050405020304" pitchFamily="18" charset="0"/>
              <a:cs typeface="Times New Roman" panose="02020603050405020304" pitchFamily="18" charset="0"/>
            </a:endParaRPr>
          </a:p>
          <a:p>
            <a:r>
              <a:rPr lang="en-US" sz="2000" b="0" i="0" dirty="0">
                <a:solidFill>
                  <a:srgbClr val="333333"/>
                </a:solidFill>
                <a:effectLst/>
                <a:latin typeface="Georgia" panose="02040502050405020303" pitchFamily="18" charset="0"/>
              </a:rPr>
              <a:t>to avoid negating some actions and properties of the rights holders.</a:t>
            </a:r>
          </a:p>
          <a:p>
            <a:r>
              <a:rPr lang="en-US" sz="2000" b="0" i="0" dirty="0">
                <a:solidFill>
                  <a:srgbClr val="1A1A1A"/>
                </a:solidFill>
                <a:effectLst/>
                <a:latin typeface="Times New Roman" panose="02020603050405020304" pitchFamily="18" charset="0"/>
              </a:rPr>
              <a:t>Negative liberty is the absence of obstacles, barriers or constraints</a:t>
            </a:r>
            <a:endParaRPr lang="en-IN" sz="2000" dirty="0"/>
          </a:p>
        </p:txBody>
      </p:sp>
      <p:sp>
        <p:nvSpPr>
          <p:cNvPr id="4" name="Content Placeholder 3">
            <a:extLst>
              <a:ext uri="{FF2B5EF4-FFF2-40B4-BE49-F238E27FC236}">
                <a16:creationId xmlns:a16="http://schemas.microsoft.com/office/drawing/2014/main" xmlns="" id="{06771B52-25A2-44F1-BF18-11652D29F412}"/>
              </a:ext>
            </a:extLst>
          </p:cNvPr>
          <p:cNvSpPr>
            <a:spLocks noGrp="1"/>
          </p:cNvSpPr>
          <p:nvPr>
            <p:ph sz="half" idx="2"/>
          </p:nvPr>
        </p:nvSpPr>
        <p:spPr/>
        <p:txBody>
          <a:bodyPr>
            <a:normAutofit/>
          </a:bodyPr>
          <a:lstStyle/>
          <a:p>
            <a:r>
              <a:rPr lang="en-IN" sz="2000" dirty="0"/>
              <a:t>Impose affirmative duties on others to take particular action</a:t>
            </a:r>
          </a:p>
          <a:p>
            <a:r>
              <a:rPr lang="en-US" sz="2000" b="0" i="0" dirty="0">
                <a:solidFill>
                  <a:srgbClr val="333333"/>
                </a:solidFill>
                <a:effectLst/>
                <a:latin typeface="Georgia" panose="02040502050405020303" pitchFamily="18" charset="0"/>
              </a:rPr>
              <a:t>provide some benefit to the rights holder.</a:t>
            </a:r>
          </a:p>
          <a:p>
            <a:r>
              <a:rPr lang="en-US" sz="2000" b="0" i="0" dirty="0">
                <a:solidFill>
                  <a:srgbClr val="1A1A1A"/>
                </a:solidFill>
                <a:effectLst/>
                <a:latin typeface="Times New Roman" panose="02020603050405020304" pitchFamily="18" charset="0"/>
              </a:rPr>
              <a:t>Positive liberty is the possibility of acting — or the fact of acting — in such a way as to take control of one's life and realize one's fundamental purposes</a:t>
            </a:r>
          </a:p>
          <a:p>
            <a:r>
              <a:rPr lang="en-US" sz="2000" b="0" i="0" dirty="0">
                <a:effectLst/>
                <a:latin typeface="Times New Roman" panose="02020603050405020304" pitchFamily="18" charset="0"/>
                <a:cs typeface="Times New Roman" panose="02020603050405020304" pitchFamily="18" charset="0"/>
              </a:rPr>
              <a:t>positive rights are often guaranteed by other laws, and the majority of liberal democracies provide their citizens with publicly funded education, health care, social security and </a:t>
            </a:r>
            <a:r>
              <a:rPr lang="en-US" sz="2000" dirty="0">
                <a:latin typeface="Times New Roman" panose="02020603050405020304" pitchFamily="18" charset="0"/>
                <a:cs typeface="Times New Roman" panose="02020603050405020304" pitchFamily="18" charset="0"/>
              </a:rPr>
              <a:t>unemployment benefits.</a:t>
            </a:r>
            <a:endParaRPr lang="en-IN" sz="2000" u="sng"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xmlns="" id="{B5A81D58-89B5-4218-A6B3-D6054B24D463}"/>
              </a:ext>
            </a:extLst>
          </p:cNvPr>
          <p:cNvSpPr>
            <a:spLocks noGrp="1"/>
          </p:cNvSpPr>
          <p:nvPr>
            <p:ph type="title"/>
          </p:nvPr>
        </p:nvSpPr>
        <p:spPr>
          <a:xfrm>
            <a:off x="838200" y="365125"/>
            <a:ext cx="10515600" cy="13255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IN" sz="4800" b="1" dirty="0">
                <a:solidFill>
                  <a:srgbClr val="FF0000"/>
                </a:solidFill>
              </a:rPr>
              <a:t>   Negative         &amp;             Positive              Rights</a:t>
            </a:r>
          </a:p>
        </p:txBody>
      </p:sp>
    </p:spTree>
    <p:extLst>
      <p:ext uri="{BB962C8B-B14F-4D97-AF65-F5344CB8AC3E}">
        <p14:creationId xmlns:p14="http://schemas.microsoft.com/office/powerpoint/2010/main" val="3320455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8823BA-997B-4E19-B2BE-FBADF71529DE}"/>
              </a:ext>
            </a:extLst>
          </p:cNvPr>
          <p:cNvSpPr>
            <a:spLocks noGrp="1"/>
          </p:cNvSpPr>
          <p:nvPr>
            <p:ph sz="half" idx="1"/>
          </p:nvPr>
        </p:nvSpPr>
        <p:spPr/>
        <p:txBody>
          <a:bodyPr>
            <a:normAutofit fontScale="62500" lnSpcReduction="20000"/>
          </a:bodyPr>
          <a:lstStyle/>
          <a:p>
            <a:pPr algn="l"/>
            <a:r>
              <a:rPr lang="en-US" i="0" dirty="0">
                <a:effectLst/>
                <a:latin typeface="Times New Roman" panose="02020603050405020304" pitchFamily="18" charset="0"/>
                <a:cs typeface="Times New Roman" panose="02020603050405020304" pitchFamily="18" charset="0"/>
              </a:rPr>
              <a:t>The third generation of human rights is the most recent and vague in content.</a:t>
            </a:r>
          </a:p>
          <a:p>
            <a:pPr algn="l"/>
            <a:r>
              <a:rPr lang="en-US" i="0" dirty="0">
                <a:effectLst/>
                <a:latin typeface="Times New Roman" panose="02020603050405020304" pitchFamily="18" charset="0"/>
                <a:cs typeface="Times New Roman" panose="02020603050405020304" pitchFamily="18" charset="0"/>
              </a:rPr>
              <a:t>Collective rights that belong to this group were mentioned in the Stockholm Declaration (UN General Assembly 1972), Rio Declaration (UN General Assembly 1992), and</a:t>
            </a:r>
          </a:p>
          <a:p>
            <a:pPr algn="l"/>
            <a:r>
              <a:rPr lang="en-US" i="0" dirty="0">
                <a:effectLst/>
                <a:latin typeface="Times New Roman" panose="02020603050405020304" pitchFamily="18" charset="0"/>
                <a:cs typeface="Times New Roman" panose="02020603050405020304" pitchFamily="18" charset="0"/>
              </a:rPr>
              <a:t>other international documents of declaratory character.</a:t>
            </a:r>
          </a:p>
          <a:p>
            <a:pPr algn="l"/>
            <a:endParaRPr lang="en-US" i="0" dirty="0">
              <a:effectLst/>
              <a:latin typeface="Times New Roman" panose="02020603050405020304" pitchFamily="18" charset="0"/>
              <a:cs typeface="Times New Roman" panose="02020603050405020304" pitchFamily="18" charset="0"/>
            </a:endParaRPr>
          </a:p>
          <a:p>
            <a:pPr algn="l"/>
            <a:r>
              <a:rPr lang="en-US" i="0" dirty="0">
                <a:effectLst/>
                <a:latin typeface="Times New Roman" panose="02020603050405020304" pitchFamily="18" charset="0"/>
                <a:cs typeface="Times New Roman" panose="02020603050405020304" pitchFamily="18" charset="0"/>
              </a:rPr>
              <a:t>Those rights include right to</a:t>
            </a:r>
          </a:p>
          <a:p>
            <a:pPr algn="l"/>
            <a:r>
              <a:rPr lang="en-US" i="0" dirty="0">
                <a:effectLst/>
                <a:latin typeface="Times New Roman" panose="02020603050405020304" pitchFamily="18" charset="0"/>
                <a:cs typeface="Times New Roman" panose="02020603050405020304" pitchFamily="18" charset="0"/>
              </a:rPr>
              <a:t>self-determination, economic and social development, healthy environment, natural</a:t>
            </a:r>
          </a:p>
          <a:p>
            <a:pPr algn="l"/>
            <a:r>
              <a:rPr lang="en-US" i="0" dirty="0">
                <a:effectLst/>
                <a:latin typeface="Times New Roman" panose="02020603050405020304" pitchFamily="18" charset="0"/>
                <a:cs typeface="Times New Roman" panose="02020603050405020304" pitchFamily="18" charset="0"/>
              </a:rPr>
              <a:t>resources, and participation in cultural heritage (</a:t>
            </a:r>
            <a:r>
              <a:rPr lang="en-US" i="0" dirty="0" err="1">
                <a:effectLst/>
                <a:latin typeface="Times New Roman" panose="02020603050405020304" pitchFamily="18" charset="0"/>
                <a:cs typeface="Times New Roman" panose="02020603050405020304" pitchFamily="18" charset="0"/>
              </a:rPr>
              <a:t>Vašák</a:t>
            </a:r>
            <a:r>
              <a:rPr lang="en-US" i="0" dirty="0">
                <a:effectLst/>
                <a:latin typeface="Times New Roman" panose="02020603050405020304" pitchFamily="18" charset="0"/>
                <a:cs typeface="Times New Roman" panose="02020603050405020304" pitchFamily="18" charset="0"/>
              </a:rPr>
              <a:t> 1977, p. 29). Hence, such rights</a:t>
            </a:r>
          </a:p>
          <a:p>
            <a:pPr algn="l"/>
            <a:r>
              <a:rPr lang="en-US" i="0" dirty="0">
                <a:effectLst/>
                <a:latin typeface="Times New Roman" panose="02020603050405020304" pitchFamily="18" charset="0"/>
                <a:cs typeface="Times New Roman" panose="02020603050405020304" pitchFamily="18" charset="0"/>
              </a:rPr>
              <a:t>are positive and collective and demand responsibility, which lies beyond the nation-</a:t>
            </a:r>
          </a:p>
          <a:p>
            <a:pPr algn="l"/>
            <a:endParaRPr lang="en-US" i="0" dirty="0">
              <a:effectLst/>
              <a:latin typeface="Times New Roman" panose="02020603050405020304" pitchFamily="18" charset="0"/>
              <a:cs typeface="Times New Roman" panose="02020603050405020304" pitchFamily="18" charset="0"/>
            </a:endParaRPr>
          </a:p>
          <a:p>
            <a:endParaRPr lang="en-IN" dirty="0"/>
          </a:p>
        </p:txBody>
      </p:sp>
      <p:sp>
        <p:nvSpPr>
          <p:cNvPr id="4" name="Content Placeholder 3">
            <a:extLst>
              <a:ext uri="{FF2B5EF4-FFF2-40B4-BE49-F238E27FC236}">
                <a16:creationId xmlns:a16="http://schemas.microsoft.com/office/drawing/2014/main" xmlns="" id="{2A32202A-7287-4355-BBFC-4B823305954D}"/>
              </a:ext>
            </a:extLst>
          </p:cNvPr>
          <p:cNvSpPr>
            <a:spLocks noGrp="1"/>
          </p:cNvSpPr>
          <p:nvPr>
            <p:ph sz="half" idx="2"/>
          </p:nvPr>
        </p:nvSpPr>
        <p:spPr/>
        <p:txBody>
          <a:bodyPr>
            <a:normAutofit fontScale="62500" lnSpcReduction="20000"/>
          </a:bodyPr>
          <a:lstStyle/>
          <a:p>
            <a:r>
              <a:rPr lang="en-IN" dirty="0">
                <a:latin typeface="Times New Roman" panose="02020603050405020304" pitchFamily="18" charset="0"/>
                <a:cs typeface="Times New Roman" panose="02020603050405020304" pitchFamily="18" charset="0"/>
              </a:rPr>
              <a:t>solidarity rights-</a:t>
            </a:r>
            <a:r>
              <a:rPr lang="en-US" dirty="0">
                <a:latin typeface="Times New Roman" panose="02020603050405020304" pitchFamily="18" charset="0"/>
                <a:cs typeface="Times New Roman" panose="02020603050405020304" pitchFamily="18" charset="0"/>
              </a:rPr>
              <a:t>can not be exerted only by an individual, but only collectively,</a:t>
            </a:r>
            <a:endParaRPr lang="en-IN"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xmlns="" id="{3EA1D18D-ED39-457B-8D6D-8DB7B5A41B67}"/>
              </a:ext>
            </a:extLst>
          </p:cNvPr>
          <p:cNvSpPr>
            <a:spLocks noGrp="1"/>
          </p:cNvSpPr>
          <p:nvPr>
            <p:ph type="title"/>
          </p:nvPr>
        </p:nvSpPr>
        <p:spPr>
          <a:xfrm>
            <a:off x="838200" y="365125"/>
            <a:ext cx="10515600" cy="13255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C00000"/>
                </a:solidFill>
                <a:latin typeface="Times New Roman" panose="02020603050405020304" pitchFamily="18" charset="0"/>
                <a:cs typeface="Times New Roman" panose="02020603050405020304" pitchFamily="18" charset="0"/>
              </a:rPr>
              <a:t>Third Generation</a:t>
            </a:r>
          </a:p>
        </p:txBody>
      </p:sp>
    </p:spTree>
    <p:extLst>
      <p:ext uri="{BB962C8B-B14F-4D97-AF65-F5344CB8AC3E}">
        <p14:creationId xmlns:p14="http://schemas.microsoft.com/office/powerpoint/2010/main" val="383295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146222D-DE4C-436C-9E3C-87C9448CD823}"/>
              </a:ext>
            </a:extLst>
          </p:cNvPr>
          <p:cNvSpPr txBox="1"/>
          <p:nvPr/>
        </p:nvSpPr>
        <p:spPr>
          <a:xfrm>
            <a:off x="561510" y="1142543"/>
            <a:ext cx="6094520" cy="224676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right of people to self-determination</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The right to peace; </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The right to development</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right to humanitarian assistance</a:t>
            </a: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Environmental law</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right of sexual minorities, ethnic, religious, linguistic, </a:t>
            </a:r>
            <a:r>
              <a:rPr lang="en-US" sz="2000" dirty="0" err="1">
                <a:latin typeface="Times New Roman" panose="02020603050405020304" pitchFamily="18" charset="0"/>
                <a:cs typeface="Times New Roman" panose="02020603050405020304" pitchFamily="18" charset="0"/>
              </a:rPr>
              <a:t>etc</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53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3E6107-4482-4348-9C2B-7C086749CDC3}"/>
              </a:ext>
            </a:extLst>
          </p:cNvPr>
          <p:cNvPicPr>
            <a:picLocks noChangeAspect="1"/>
          </p:cNvPicPr>
          <p:nvPr/>
        </p:nvPicPr>
        <p:blipFill>
          <a:blip r:embed="rId2"/>
          <a:stretch>
            <a:fillRect/>
          </a:stretch>
        </p:blipFill>
        <p:spPr>
          <a:xfrm>
            <a:off x="232345" y="366805"/>
            <a:ext cx="4962525" cy="3248025"/>
          </a:xfrm>
          <a:prstGeom prst="rect">
            <a:avLst/>
          </a:prstGeom>
        </p:spPr>
      </p:pic>
      <p:pic>
        <p:nvPicPr>
          <p:cNvPr id="5" name="Picture 4">
            <a:extLst>
              <a:ext uri="{FF2B5EF4-FFF2-40B4-BE49-F238E27FC236}">
                <a16:creationId xmlns:a16="http://schemas.microsoft.com/office/drawing/2014/main" xmlns="" id="{03102472-8E95-480A-8DA9-024B3DA82208}"/>
              </a:ext>
            </a:extLst>
          </p:cNvPr>
          <p:cNvPicPr>
            <a:picLocks noChangeAspect="1"/>
          </p:cNvPicPr>
          <p:nvPr/>
        </p:nvPicPr>
        <p:blipFill>
          <a:blip r:embed="rId3"/>
          <a:stretch>
            <a:fillRect/>
          </a:stretch>
        </p:blipFill>
        <p:spPr>
          <a:xfrm>
            <a:off x="6096000" y="211516"/>
            <a:ext cx="3413834" cy="4411946"/>
          </a:xfrm>
          <a:prstGeom prst="rect">
            <a:avLst/>
          </a:prstGeom>
        </p:spPr>
      </p:pic>
    </p:spTree>
    <p:extLst>
      <p:ext uri="{BB962C8B-B14F-4D97-AF65-F5344CB8AC3E}">
        <p14:creationId xmlns:p14="http://schemas.microsoft.com/office/powerpoint/2010/main" val="30933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2288527-4118-494D-8325-953ED2A072F4}"/>
              </a:ext>
            </a:extLst>
          </p:cNvPr>
          <p:cNvSpPr txBox="1"/>
          <p:nvPr/>
        </p:nvSpPr>
        <p:spPr>
          <a:xfrm>
            <a:off x="3029504" y="934737"/>
            <a:ext cx="6094520" cy="3046988"/>
          </a:xfrm>
          <a:prstGeom prst="rect">
            <a:avLst/>
          </a:prstGeom>
          <a:noFill/>
        </p:spPr>
        <p:txBody>
          <a:bodyPr wrap="square">
            <a:spAutoFit/>
          </a:bodyPr>
          <a:lstStyle/>
          <a:p>
            <a:pPr algn="l"/>
            <a:r>
              <a:rPr lang="en-US" sz="2400" b="0" i="0" dirty="0">
                <a:solidFill>
                  <a:srgbClr val="131413"/>
                </a:solidFill>
                <a:effectLst/>
                <a:latin typeface="Times New Roman" panose="02020603050405020304" pitchFamily="18" charset="0"/>
                <a:cs typeface="Times New Roman" panose="02020603050405020304" pitchFamily="18" charset="0"/>
              </a:rPr>
              <a:t>Major approaches to human rights categorization: </a:t>
            </a:r>
          </a:p>
          <a:p>
            <a:pPr algn="l"/>
            <a:r>
              <a:rPr lang="en-US" sz="2400" b="0" i="0" dirty="0">
                <a:solidFill>
                  <a:srgbClr val="131413"/>
                </a:solidFill>
                <a:effectLst/>
                <a:latin typeface="Times New Roman" panose="02020603050405020304" pitchFamily="18" charset="0"/>
                <a:cs typeface="Times New Roman" panose="02020603050405020304" pitchFamily="18" charset="0"/>
              </a:rPr>
              <a:t>(1)</a:t>
            </a:r>
            <a:r>
              <a:rPr lang="en-US" sz="2400" b="0" i="0" u="sng" dirty="0">
                <a:solidFill>
                  <a:srgbClr val="C00000"/>
                </a:solidFill>
                <a:effectLst/>
                <a:latin typeface="Times New Roman" panose="02020603050405020304" pitchFamily="18" charset="0"/>
                <a:cs typeface="Times New Roman" panose="02020603050405020304" pitchFamily="18" charset="0"/>
              </a:rPr>
              <a:t>Negative</a:t>
            </a:r>
            <a:r>
              <a:rPr lang="en-US" sz="2400" b="0" i="0" dirty="0">
                <a:solidFill>
                  <a:srgbClr val="C00000"/>
                </a:solidFill>
                <a:effectLst/>
                <a:latin typeface="Times New Roman" panose="02020603050405020304" pitchFamily="18" charset="0"/>
                <a:cs typeface="Times New Roman" panose="02020603050405020304" pitchFamily="18" charset="0"/>
              </a:rPr>
              <a:t> </a:t>
            </a:r>
            <a:r>
              <a:rPr lang="en-US" sz="2400" b="0" i="0" dirty="0">
                <a:solidFill>
                  <a:srgbClr val="131413"/>
                </a:solidFill>
                <a:effectLst/>
                <a:latin typeface="Times New Roman" panose="02020603050405020304" pitchFamily="18" charset="0"/>
                <a:cs typeface="Times New Roman" panose="02020603050405020304" pitchFamily="18" charset="0"/>
              </a:rPr>
              <a:t>(first generation) and </a:t>
            </a:r>
            <a:r>
              <a:rPr lang="en-US" sz="2400" b="0" i="0" u="sng" dirty="0">
                <a:solidFill>
                  <a:srgbClr val="C00000"/>
                </a:solidFill>
                <a:effectLst/>
                <a:latin typeface="Times New Roman" panose="02020603050405020304" pitchFamily="18" charset="0"/>
                <a:cs typeface="Times New Roman" panose="02020603050405020304" pitchFamily="18" charset="0"/>
              </a:rPr>
              <a:t>Positive </a:t>
            </a:r>
            <a:r>
              <a:rPr lang="en-US" sz="2400" b="0" i="0" dirty="0">
                <a:solidFill>
                  <a:srgbClr val="131413"/>
                </a:solidFill>
                <a:effectLst/>
                <a:latin typeface="Times New Roman" panose="02020603050405020304" pitchFamily="18" charset="0"/>
                <a:cs typeface="Times New Roman" panose="02020603050405020304" pitchFamily="18" charset="0"/>
              </a:rPr>
              <a:t>(second and third generations),</a:t>
            </a:r>
          </a:p>
          <a:p>
            <a:pPr algn="l"/>
            <a:r>
              <a:rPr lang="en-US" sz="2400" b="0" i="0" dirty="0">
                <a:solidFill>
                  <a:srgbClr val="131413"/>
                </a:solidFill>
                <a:effectLst/>
                <a:latin typeface="Times New Roman" panose="02020603050405020304" pitchFamily="18" charset="0"/>
                <a:cs typeface="Times New Roman" panose="02020603050405020304" pitchFamily="18" charset="0"/>
              </a:rPr>
              <a:t> (2) </a:t>
            </a:r>
            <a:r>
              <a:rPr lang="en-US" sz="2400" b="0" i="0" u="sng" dirty="0">
                <a:solidFill>
                  <a:srgbClr val="C00000"/>
                </a:solidFill>
                <a:effectLst/>
                <a:latin typeface="Times New Roman" panose="02020603050405020304" pitchFamily="18" charset="0"/>
                <a:cs typeface="Times New Roman" panose="02020603050405020304" pitchFamily="18" charset="0"/>
              </a:rPr>
              <a:t>Individual</a:t>
            </a:r>
            <a:r>
              <a:rPr lang="en-US" sz="2400" b="0" i="0" dirty="0">
                <a:solidFill>
                  <a:srgbClr val="131413"/>
                </a:solidFill>
                <a:effectLst/>
                <a:latin typeface="Times New Roman" panose="02020603050405020304" pitchFamily="18" charset="0"/>
                <a:cs typeface="Times New Roman" panose="02020603050405020304" pitchFamily="18" charset="0"/>
              </a:rPr>
              <a:t>(first and second generations) and       </a:t>
            </a:r>
            <a:r>
              <a:rPr lang="en-US" sz="2400" b="0" i="0" u="sng" dirty="0">
                <a:solidFill>
                  <a:srgbClr val="C00000"/>
                </a:solidFill>
                <a:effectLst/>
                <a:latin typeface="Times New Roman" panose="02020603050405020304" pitchFamily="18" charset="0"/>
                <a:cs typeface="Times New Roman" panose="02020603050405020304" pitchFamily="18" charset="0"/>
              </a:rPr>
              <a:t>Collective</a:t>
            </a:r>
            <a:r>
              <a:rPr lang="en-US" sz="2400" b="0" i="0" dirty="0">
                <a:solidFill>
                  <a:srgbClr val="131413"/>
                </a:solidFill>
                <a:effectLst/>
                <a:latin typeface="Times New Roman" panose="02020603050405020304" pitchFamily="18" charset="0"/>
                <a:cs typeface="Times New Roman" panose="02020603050405020304" pitchFamily="18" charset="0"/>
              </a:rPr>
              <a:t> (third generation), and </a:t>
            </a:r>
          </a:p>
          <a:p>
            <a:pPr algn="l"/>
            <a:r>
              <a:rPr lang="en-US" sz="2400" b="0" i="0" dirty="0">
                <a:solidFill>
                  <a:srgbClr val="131413"/>
                </a:solidFill>
                <a:effectLst/>
                <a:latin typeface="Times New Roman" panose="02020603050405020304" pitchFamily="18" charset="0"/>
                <a:cs typeface="Times New Roman" panose="02020603050405020304" pitchFamily="18" charset="0"/>
              </a:rPr>
              <a:t>(3) </a:t>
            </a:r>
            <a:r>
              <a:rPr lang="en-US" sz="2400" b="0" i="0" u="sng" dirty="0">
                <a:solidFill>
                  <a:srgbClr val="C00000"/>
                </a:solidFill>
                <a:effectLst/>
                <a:latin typeface="Times New Roman" panose="02020603050405020304" pitchFamily="18" charset="0"/>
                <a:cs typeface="Times New Roman" panose="02020603050405020304" pitchFamily="18" charset="0"/>
              </a:rPr>
              <a:t>National</a:t>
            </a:r>
            <a:r>
              <a:rPr lang="en-US" sz="2400" b="0" i="0" dirty="0">
                <a:solidFill>
                  <a:srgbClr val="131413"/>
                </a:solidFill>
                <a:effectLst/>
                <a:latin typeface="Times New Roman" panose="02020603050405020304" pitchFamily="18" charset="0"/>
                <a:cs typeface="Times New Roman" panose="02020603050405020304" pitchFamily="18" charset="0"/>
              </a:rPr>
              <a:t> (first and second generations) and </a:t>
            </a:r>
            <a:r>
              <a:rPr lang="en-US" sz="2400" b="0" i="0" u="sng" dirty="0">
                <a:solidFill>
                  <a:srgbClr val="C00000"/>
                </a:solidFill>
                <a:effectLst/>
                <a:latin typeface="Times New Roman" panose="02020603050405020304" pitchFamily="18" charset="0"/>
                <a:cs typeface="Times New Roman" panose="02020603050405020304" pitchFamily="18" charset="0"/>
              </a:rPr>
              <a:t>International</a:t>
            </a:r>
            <a:r>
              <a:rPr lang="en-US" sz="2400" b="0" i="0" dirty="0">
                <a:solidFill>
                  <a:srgbClr val="131413"/>
                </a:solidFill>
                <a:effectLst/>
                <a:latin typeface="Times New Roman" panose="02020603050405020304" pitchFamily="18" charset="0"/>
                <a:cs typeface="Times New Roman" panose="02020603050405020304" pitchFamily="18" charset="0"/>
              </a:rPr>
              <a:t> (third generation) </a:t>
            </a:r>
          </a:p>
        </p:txBody>
      </p:sp>
    </p:spTree>
    <p:extLst>
      <p:ext uri="{BB962C8B-B14F-4D97-AF65-F5344CB8AC3E}">
        <p14:creationId xmlns:p14="http://schemas.microsoft.com/office/powerpoint/2010/main" val="3839449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xmlns="" id="{388F2C25-8F4A-4A08-9C82-F91FE7A1DEA0}"/>
              </a:ext>
            </a:extLst>
          </p:cNvPr>
          <p:cNvSpPr txBox="1">
            <a:spLocks/>
          </p:cNvSpPr>
          <p:nvPr/>
        </p:nvSpPr>
        <p:spPr>
          <a:xfrm>
            <a:off x="838200" y="365125"/>
            <a:ext cx="10515600" cy="13255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4000" b="1" dirty="0">
                <a:solidFill>
                  <a:srgbClr val="C00000"/>
                </a:solidFill>
                <a:latin typeface="Times New Roman" panose="02020603050405020304" pitchFamily="18" charset="0"/>
                <a:cs typeface="Times New Roman" panose="02020603050405020304" pitchFamily="18" charset="0"/>
              </a:rPr>
              <a:t>Fourth Generation of Human Rights</a:t>
            </a:r>
          </a:p>
        </p:txBody>
      </p:sp>
      <p:pic>
        <p:nvPicPr>
          <p:cNvPr id="4" name="Picture 3">
            <a:extLst>
              <a:ext uri="{FF2B5EF4-FFF2-40B4-BE49-F238E27FC236}">
                <a16:creationId xmlns:a16="http://schemas.microsoft.com/office/drawing/2014/main" xmlns="" id="{DEE9B3E0-70CE-4E00-9954-DD193A4B3B74}"/>
              </a:ext>
            </a:extLst>
          </p:cNvPr>
          <p:cNvPicPr>
            <a:picLocks noChangeAspect="1"/>
          </p:cNvPicPr>
          <p:nvPr/>
        </p:nvPicPr>
        <p:blipFill>
          <a:blip r:embed="rId2"/>
          <a:stretch>
            <a:fillRect/>
          </a:stretch>
        </p:blipFill>
        <p:spPr>
          <a:xfrm>
            <a:off x="3819525" y="1790700"/>
            <a:ext cx="4552950" cy="3276600"/>
          </a:xfrm>
          <a:prstGeom prst="rect">
            <a:avLst/>
          </a:prstGeom>
        </p:spPr>
      </p:pic>
    </p:spTree>
    <p:extLst>
      <p:ext uri="{BB962C8B-B14F-4D97-AF65-F5344CB8AC3E}">
        <p14:creationId xmlns:p14="http://schemas.microsoft.com/office/powerpoint/2010/main" val="31703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D335B1-0BFD-4E3E-A978-CDFD7D43AADB}"/>
              </a:ext>
            </a:extLst>
          </p:cNvPr>
          <p:cNvSpPr txBox="1"/>
          <p:nvPr/>
        </p:nvSpPr>
        <p:spPr>
          <a:xfrm>
            <a:off x="1919796" y="228139"/>
            <a:ext cx="6094520" cy="369332"/>
          </a:xfrm>
          <a:prstGeom prst="rect">
            <a:avLst/>
          </a:prstGeom>
          <a:noFill/>
        </p:spPr>
        <p:txBody>
          <a:bodyPr wrap="square">
            <a:spAutoFit/>
          </a:bodyPr>
          <a:lstStyle/>
          <a:p>
            <a:pPr algn="l"/>
            <a:r>
              <a:rPr lang="en-IN" b="1" i="0" dirty="0">
                <a:solidFill>
                  <a:srgbClr val="FF0000"/>
                </a:solidFill>
                <a:effectLst/>
                <a:latin typeface="Times New Roman" panose="02020603050405020304" pitchFamily="18" charset="0"/>
              </a:rPr>
              <a:t>Types of Human Rights</a:t>
            </a:r>
          </a:p>
        </p:txBody>
      </p:sp>
      <p:graphicFrame>
        <p:nvGraphicFramePr>
          <p:cNvPr id="6" name="Diagram 5">
            <a:extLst>
              <a:ext uri="{FF2B5EF4-FFF2-40B4-BE49-F238E27FC236}">
                <a16:creationId xmlns:a16="http://schemas.microsoft.com/office/drawing/2014/main" xmlns="" id="{C50B4ADC-F8C1-491E-881F-C99E394DD1BB}"/>
              </a:ext>
            </a:extLst>
          </p:cNvPr>
          <p:cNvGraphicFramePr/>
          <p:nvPr>
            <p:extLst>
              <p:ext uri="{D42A27DB-BD31-4B8C-83A1-F6EECF244321}">
                <p14:modId xmlns:p14="http://schemas.microsoft.com/office/powerpoint/2010/main" val="3575077100"/>
              </p:ext>
            </p:extLst>
          </p:nvPr>
        </p:nvGraphicFramePr>
        <p:xfrm>
          <a:off x="1580225" y="899313"/>
          <a:ext cx="7563035" cy="575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xmlns="" id="{8C1CFA08-08B3-4ACB-858F-D9B64CA6ECAA}"/>
              </a:ext>
            </a:extLst>
          </p:cNvPr>
          <p:cNvPicPr>
            <a:picLocks noChangeAspect="1"/>
          </p:cNvPicPr>
          <p:nvPr/>
        </p:nvPicPr>
        <p:blipFill>
          <a:blip r:embed="rId7"/>
          <a:stretch>
            <a:fillRect/>
          </a:stretch>
        </p:blipFill>
        <p:spPr>
          <a:xfrm>
            <a:off x="1919796" y="890435"/>
            <a:ext cx="1682829" cy="10096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xmlns="" id="{62FBAA0C-AAA5-4B77-9FC3-AC0F386E6B18}"/>
              </a:ext>
            </a:extLst>
          </p:cNvPr>
          <p:cNvPicPr>
            <a:picLocks noChangeAspect="1"/>
          </p:cNvPicPr>
          <p:nvPr/>
        </p:nvPicPr>
        <p:blipFill>
          <a:blip r:embed="rId8"/>
          <a:stretch>
            <a:fillRect/>
          </a:stretch>
        </p:blipFill>
        <p:spPr>
          <a:xfrm>
            <a:off x="2070764" y="2006923"/>
            <a:ext cx="1531861" cy="10835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xmlns="" id="{C47681DC-C5C0-4997-8B32-3D252E893E31}"/>
              </a:ext>
            </a:extLst>
          </p:cNvPr>
          <p:cNvPicPr>
            <a:picLocks noChangeAspect="1"/>
          </p:cNvPicPr>
          <p:nvPr/>
        </p:nvPicPr>
        <p:blipFill>
          <a:blip r:embed="rId9"/>
          <a:stretch>
            <a:fillRect/>
          </a:stretch>
        </p:blipFill>
        <p:spPr>
          <a:xfrm>
            <a:off x="2030839" y="3226807"/>
            <a:ext cx="1554589" cy="10835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xmlns="" id="{D02A33FE-DDCD-4812-AA72-90A2E6FF3C78}"/>
              </a:ext>
            </a:extLst>
          </p:cNvPr>
          <p:cNvPicPr>
            <a:picLocks noChangeAspect="1"/>
          </p:cNvPicPr>
          <p:nvPr/>
        </p:nvPicPr>
        <p:blipFill>
          <a:blip r:embed="rId10"/>
          <a:stretch>
            <a:fillRect/>
          </a:stretch>
        </p:blipFill>
        <p:spPr>
          <a:xfrm>
            <a:off x="2106652" y="4428942"/>
            <a:ext cx="1479930" cy="11435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a:extLst>
              <a:ext uri="{FF2B5EF4-FFF2-40B4-BE49-F238E27FC236}">
                <a16:creationId xmlns:a16="http://schemas.microsoft.com/office/drawing/2014/main" xmlns="" id="{2BA5C234-5757-4D7C-BBA0-89DC27BC93A1}"/>
              </a:ext>
            </a:extLst>
          </p:cNvPr>
          <p:cNvPicPr>
            <a:picLocks noChangeAspect="1"/>
          </p:cNvPicPr>
          <p:nvPr/>
        </p:nvPicPr>
        <p:blipFill>
          <a:blip r:embed="rId11"/>
          <a:stretch>
            <a:fillRect/>
          </a:stretch>
        </p:blipFill>
        <p:spPr>
          <a:xfrm>
            <a:off x="2115452" y="5723403"/>
            <a:ext cx="1442483" cy="9259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7690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227FEBC-A5C3-4F55-9C35-EAA64B4690EF}"/>
              </a:ext>
            </a:extLst>
          </p:cNvPr>
          <p:cNvGrpSpPr/>
          <p:nvPr/>
        </p:nvGrpSpPr>
        <p:grpSpPr>
          <a:xfrm>
            <a:off x="181139" y="159732"/>
            <a:ext cx="5029418" cy="927838"/>
            <a:chOff x="1498767" y="1502"/>
            <a:chExt cx="5029418" cy="927838"/>
          </a:xfrm>
        </p:grpSpPr>
        <p:sp>
          <p:nvSpPr>
            <p:cNvPr id="3" name="Arrow: Pentagon 2">
              <a:extLst>
                <a:ext uri="{FF2B5EF4-FFF2-40B4-BE49-F238E27FC236}">
                  <a16:creationId xmlns:a16="http://schemas.microsoft.com/office/drawing/2014/main" xmlns="" id="{FB5008F8-5B80-4037-93BA-0859E9717E98}"/>
                </a:ext>
              </a:extLst>
            </p:cNvPr>
            <p:cNvSpPr/>
            <p:nvPr/>
          </p:nvSpPr>
          <p:spPr>
            <a:xfrm rot="10800000">
              <a:off x="1498767" y="1502"/>
              <a:ext cx="5029418" cy="92783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Arrow: Pentagon 4">
              <a:extLst>
                <a:ext uri="{FF2B5EF4-FFF2-40B4-BE49-F238E27FC236}">
                  <a16:creationId xmlns:a16="http://schemas.microsoft.com/office/drawing/2014/main" xmlns="" id="{0232C964-01C4-453B-ACAD-4E83530FAD91}"/>
                </a:ext>
              </a:extLst>
            </p:cNvPr>
            <p:cNvSpPr txBox="1"/>
            <p:nvPr/>
          </p:nvSpPr>
          <p:spPr>
            <a:xfrm rot="21600000">
              <a:off x="1730726" y="1502"/>
              <a:ext cx="4797459" cy="927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9151" tIns="102870" rIns="192024" bIns="102870" numCol="1" spcCol="1270" anchor="ctr" anchorCtr="0">
              <a:noAutofit/>
            </a:bodyPr>
            <a:lstStyle/>
            <a:p>
              <a:pPr marL="0" lvl="0" indent="0" algn="ctr" defTabSz="1200150">
                <a:lnSpc>
                  <a:spcPct val="90000"/>
                </a:lnSpc>
                <a:spcBef>
                  <a:spcPct val="0"/>
                </a:spcBef>
                <a:spcAft>
                  <a:spcPct val="35000"/>
                </a:spcAft>
                <a:buNone/>
              </a:pPr>
              <a:r>
                <a:rPr lang="en-IN" sz="2700" b="1" i="0" kern="1200"/>
                <a:t>Individual (civil) rights</a:t>
              </a:r>
              <a:endParaRPr lang="en-IN" sz="2700" kern="1200"/>
            </a:p>
          </p:txBody>
        </p:sp>
      </p:grpSp>
      <p:sp>
        <p:nvSpPr>
          <p:cNvPr id="6" name="TextBox 5">
            <a:extLst>
              <a:ext uri="{FF2B5EF4-FFF2-40B4-BE49-F238E27FC236}">
                <a16:creationId xmlns:a16="http://schemas.microsoft.com/office/drawing/2014/main" xmlns="" id="{FD07FA57-A855-4E8A-9E2F-52AD0970115B}"/>
              </a:ext>
            </a:extLst>
          </p:cNvPr>
          <p:cNvSpPr txBox="1"/>
          <p:nvPr/>
        </p:nvSpPr>
        <p:spPr>
          <a:xfrm>
            <a:off x="508242" y="1543792"/>
            <a:ext cx="6094520" cy="1200329"/>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life, liberty, and security of the person; privacy and freedom </a:t>
            </a:r>
          </a:p>
          <a:p>
            <a:r>
              <a:rPr lang="en-US" b="0" i="0" dirty="0">
                <a:solidFill>
                  <a:srgbClr val="000000"/>
                </a:solidFill>
                <a:effectLst/>
                <a:latin typeface="Times New Roman" panose="02020603050405020304" pitchFamily="18" charset="0"/>
              </a:rPr>
              <a:t>of movement; ownership of property; freedom of thought, conscience, and religious belief and practice; prohibition of slavery, torture, and cruel or degrading punishment.</a:t>
            </a:r>
            <a:endParaRPr lang="en-IN" dirty="0"/>
          </a:p>
        </p:txBody>
      </p:sp>
      <p:pic>
        <p:nvPicPr>
          <p:cNvPr id="8" name="Picture 7">
            <a:extLst>
              <a:ext uri="{FF2B5EF4-FFF2-40B4-BE49-F238E27FC236}">
                <a16:creationId xmlns:a16="http://schemas.microsoft.com/office/drawing/2014/main" xmlns="" id="{66C07FF9-C5D4-4882-91C0-BF5D96632F66}"/>
              </a:ext>
            </a:extLst>
          </p:cNvPr>
          <p:cNvPicPr>
            <a:picLocks noChangeAspect="1"/>
          </p:cNvPicPr>
          <p:nvPr/>
        </p:nvPicPr>
        <p:blipFill>
          <a:blip r:embed="rId2"/>
          <a:stretch>
            <a:fillRect/>
          </a:stretch>
        </p:blipFill>
        <p:spPr>
          <a:xfrm>
            <a:off x="6247662" y="2070856"/>
            <a:ext cx="4834400" cy="2900640"/>
          </a:xfrm>
          <a:prstGeom prst="rect">
            <a:avLst/>
          </a:prstGeom>
        </p:spPr>
      </p:pic>
    </p:spTree>
    <p:extLst>
      <p:ext uri="{BB962C8B-B14F-4D97-AF65-F5344CB8AC3E}">
        <p14:creationId xmlns:p14="http://schemas.microsoft.com/office/powerpoint/2010/main" val="246093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10EA0BD-0F90-43F3-9AF2-BAFEE0268041}"/>
              </a:ext>
            </a:extLst>
          </p:cNvPr>
          <p:cNvGrpSpPr/>
          <p:nvPr/>
        </p:nvGrpSpPr>
        <p:grpSpPr>
          <a:xfrm>
            <a:off x="332057" y="213001"/>
            <a:ext cx="5029418" cy="927838"/>
            <a:chOff x="1498767" y="1206307"/>
            <a:chExt cx="5029418" cy="927838"/>
          </a:xfrm>
        </p:grpSpPr>
        <p:sp>
          <p:nvSpPr>
            <p:cNvPr id="5" name="Arrow: Pentagon 4">
              <a:extLst>
                <a:ext uri="{FF2B5EF4-FFF2-40B4-BE49-F238E27FC236}">
                  <a16:creationId xmlns:a16="http://schemas.microsoft.com/office/drawing/2014/main" xmlns="" id="{C92B4F0F-1BB4-490A-8D85-45FD0FF59CD6}"/>
                </a:ext>
              </a:extLst>
            </p:cNvPr>
            <p:cNvSpPr/>
            <p:nvPr/>
          </p:nvSpPr>
          <p:spPr>
            <a:xfrm rot="10800000">
              <a:off x="1498767" y="1206307"/>
              <a:ext cx="5029418" cy="92783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Arrow: Pentagon 4">
              <a:extLst>
                <a:ext uri="{FF2B5EF4-FFF2-40B4-BE49-F238E27FC236}">
                  <a16:creationId xmlns:a16="http://schemas.microsoft.com/office/drawing/2014/main" xmlns="" id="{882754A4-D6D6-4859-948C-DCA793A1FB0A}"/>
                </a:ext>
              </a:extLst>
            </p:cNvPr>
            <p:cNvSpPr txBox="1"/>
            <p:nvPr/>
          </p:nvSpPr>
          <p:spPr>
            <a:xfrm rot="21600000">
              <a:off x="1730726" y="1206307"/>
              <a:ext cx="4797459" cy="927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9151" tIns="102870" rIns="192024" bIns="102870" numCol="1" spcCol="1270" anchor="ctr" anchorCtr="0">
              <a:noAutofit/>
            </a:bodyPr>
            <a:lstStyle/>
            <a:p>
              <a:pPr marL="0" lvl="0" indent="0" algn="ctr" defTabSz="1200150">
                <a:lnSpc>
                  <a:spcPct val="90000"/>
                </a:lnSpc>
                <a:spcBef>
                  <a:spcPct val="0"/>
                </a:spcBef>
                <a:spcAft>
                  <a:spcPct val="35000"/>
                </a:spcAft>
                <a:buNone/>
              </a:pPr>
              <a:r>
                <a:rPr lang="en-IN" sz="2700" b="1" i="0" kern="1200" dirty="0"/>
                <a:t>Rule of law</a:t>
              </a:r>
              <a:endParaRPr lang="en-IN" sz="2700" kern="1200" dirty="0"/>
            </a:p>
          </p:txBody>
        </p:sp>
      </p:grpSp>
      <p:sp>
        <p:nvSpPr>
          <p:cNvPr id="8" name="TextBox 7">
            <a:extLst>
              <a:ext uri="{FF2B5EF4-FFF2-40B4-BE49-F238E27FC236}">
                <a16:creationId xmlns:a16="http://schemas.microsoft.com/office/drawing/2014/main" xmlns="" id="{FCAB015F-C048-4C75-9F3C-23856DDD4693}"/>
              </a:ext>
            </a:extLst>
          </p:cNvPr>
          <p:cNvSpPr txBox="1"/>
          <p:nvPr/>
        </p:nvSpPr>
        <p:spPr>
          <a:xfrm>
            <a:off x="863350" y="1437261"/>
            <a:ext cx="6094520" cy="1200329"/>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equal recognition before the law and equal protection of </a:t>
            </a:r>
          </a:p>
          <a:p>
            <a:r>
              <a:rPr lang="en-US" b="0" i="0" dirty="0">
                <a:solidFill>
                  <a:srgbClr val="000000"/>
                </a:solidFill>
                <a:effectLst/>
                <a:latin typeface="Times New Roman" panose="02020603050405020304" pitchFamily="18" charset="0"/>
              </a:rPr>
              <a:t>the law; effective legal remedy for violation of rights; </a:t>
            </a:r>
          </a:p>
          <a:p>
            <a:r>
              <a:rPr lang="en-US" b="0" i="0" dirty="0">
                <a:solidFill>
                  <a:srgbClr val="000000"/>
                </a:solidFill>
                <a:effectLst/>
                <a:latin typeface="Times New Roman" panose="02020603050405020304" pitchFamily="18" charset="0"/>
              </a:rPr>
              <a:t>impartial hearing and trial; presumption of innocence; and prohibition of arbitrary arrest.</a:t>
            </a:r>
            <a:endParaRPr lang="en-IN" dirty="0"/>
          </a:p>
        </p:txBody>
      </p:sp>
      <p:pic>
        <p:nvPicPr>
          <p:cNvPr id="10" name="Picture 9">
            <a:extLst>
              <a:ext uri="{FF2B5EF4-FFF2-40B4-BE49-F238E27FC236}">
                <a16:creationId xmlns:a16="http://schemas.microsoft.com/office/drawing/2014/main" xmlns="" id="{BA0E5716-FE36-4377-90B3-4CE2A483C2F2}"/>
              </a:ext>
            </a:extLst>
          </p:cNvPr>
          <p:cNvPicPr>
            <a:picLocks noChangeAspect="1"/>
          </p:cNvPicPr>
          <p:nvPr/>
        </p:nvPicPr>
        <p:blipFill>
          <a:blip r:embed="rId2"/>
          <a:stretch>
            <a:fillRect/>
          </a:stretch>
        </p:blipFill>
        <p:spPr>
          <a:xfrm>
            <a:off x="5733683" y="2054672"/>
            <a:ext cx="4914900" cy="3476625"/>
          </a:xfrm>
          <a:prstGeom prst="rect">
            <a:avLst/>
          </a:prstGeom>
        </p:spPr>
      </p:pic>
    </p:spTree>
    <p:extLst>
      <p:ext uri="{BB962C8B-B14F-4D97-AF65-F5344CB8AC3E}">
        <p14:creationId xmlns:p14="http://schemas.microsoft.com/office/powerpoint/2010/main" val="112689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98F3BDC-82C7-4C07-90AC-878563D5A489}"/>
              </a:ext>
            </a:extLst>
          </p:cNvPr>
          <p:cNvGrpSpPr/>
          <p:nvPr/>
        </p:nvGrpSpPr>
        <p:grpSpPr>
          <a:xfrm>
            <a:off x="394201" y="603617"/>
            <a:ext cx="5029418" cy="927838"/>
            <a:chOff x="1498767" y="2411111"/>
            <a:chExt cx="5029418" cy="927838"/>
          </a:xfrm>
        </p:grpSpPr>
        <p:sp>
          <p:nvSpPr>
            <p:cNvPr id="3" name="Arrow: Pentagon 2">
              <a:extLst>
                <a:ext uri="{FF2B5EF4-FFF2-40B4-BE49-F238E27FC236}">
                  <a16:creationId xmlns:a16="http://schemas.microsoft.com/office/drawing/2014/main" xmlns="" id="{5DC39735-EF37-4D5B-A9C3-676A3C3E8937}"/>
                </a:ext>
              </a:extLst>
            </p:cNvPr>
            <p:cNvSpPr/>
            <p:nvPr/>
          </p:nvSpPr>
          <p:spPr>
            <a:xfrm rot="10800000">
              <a:off x="1498767" y="2411111"/>
              <a:ext cx="5029418" cy="92783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Arrow: Pentagon 4">
              <a:extLst>
                <a:ext uri="{FF2B5EF4-FFF2-40B4-BE49-F238E27FC236}">
                  <a16:creationId xmlns:a16="http://schemas.microsoft.com/office/drawing/2014/main" xmlns="" id="{6A088C55-6E26-4418-BCCF-E5DACB546433}"/>
                </a:ext>
              </a:extLst>
            </p:cNvPr>
            <p:cNvSpPr txBox="1"/>
            <p:nvPr/>
          </p:nvSpPr>
          <p:spPr>
            <a:xfrm rot="21600000">
              <a:off x="1730726" y="2411111"/>
              <a:ext cx="4797459" cy="927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9151" tIns="102870" rIns="192024" bIns="102870" numCol="1" spcCol="1270" anchor="ctr" anchorCtr="0">
              <a:noAutofit/>
            </a:bodyPr>
            <a:lstStyle/>
            <a:p>
              <a:pPr marL="0" lvl="0" indent="0" algn="ctr" defTabSz="1200150">
                <a:lnSpc>
                  <a:spcPct val="90000"/>
                </a:lnSpc>
                <a:spcBef>
                  <a:spcPct val="0"/>
                </a:spcBef>
                <a:spcAft>
                  <a:spcPct val="35000"/>
                </a:spcAft>
                <a:buNone/>
              </a:pPr>
              <a:r>
                <a:rPr lang="en-IN" sz="2700" b="1" i="0" kern="1200"/>
                <a:t>Rights of political expression</a:t>
              </a:r>
              <a:endParaRPr lang="en-IN" sz="2700" kern="1200"/>
            </a:p>
          </p:txBody>
        </p:sp>
      </p:grpSp>
      <p:sp>
        <p:nvSpPr>
          <p:cNvPr id="6" name="TextBox 5">
            <a:extLst>
              <a:ext uri="{FF2B5EF4-FFF2-40B4-BE49-F238E27FC236}">
                <a16:creationId xmlns:a16="http://schemas.microsoft.com/office/drawing/2014/main" xmlns="" id="{87AC4177-D877-46DF-9DCE-213A0C8EC98A}"/>
              </a:ext>
            </a:extLst>
          </p:cNvPr>
          <p:cNvSpPr txBox="1"/>
          <p:nvPr/>
        </p:nvSpPr>
        <p:spPr>
          <a:xfrm>
            <a:off x="872227" y="1724888"/>
            <a:ext cx="6094520" cy="1477328"/>
          </a:xfrm>
          <a:prstGeom prst="rect">
            <a:avLst/>
          </a:prstGeom>
          <a:noFill/>
        </p:spPr>
        <p:txBody>
          <a:bodyPr wrap="square">
            <a:spAutoFit/>
          </a:bodyPr>
          <a:lstStyle/>
          <a:p>
            <a:pPr algn="l"/>
            <a:r>
              <a:rPr lang="en-US" b="0" i="0" dirty="0">
                <a:solidFill>
                  <a:srgbClr val="000000"/>
                </a:solidFill>
                <a:effectLst/>
                <a:latin typeface="Times New Roman" panose="02020603050405020304" pitchFamily="18" charset="0"/>
              </a:rPr>
              <a:t>freedom of expression, assembly, and association; the right to take part in government; and periodic and meaningful elections with universal and equal suffrage.</a:t>
            </a:r>
          </a:p>
          <a:p>
            <a:r>
              <a:rPr lang="en-US" dirty="0"/>
              <a:t/>
            </a:r>
            <a:br>
              <a:rPr lang="en-US" dirty="0"/>
            </a:br>
            <a:endParaRPr lang="en-IN" dirty="0"/>
          </a:p>
        </p:txBody>
      </p:sp>
      <p:pic>
        <p:nvPicPr>
          <p:cNvPr id="8" name="Picture 7">
            <a:extLst>
              <a:ext uri="{FF2B5EF4-FFF2-40B4-BE49-F238E27FC236}">
                <a16:creationId xmlns:a16="http://schemas.microsoft.com/office/drawing/2014/main" xmlns="" id="{B9CF9BB4-45ED-4D42-92D6-3E123BFFDBA9}"/>
              </a:ext>
            </a:extLst>
          </p:cNvPr>
          <p:cNvPicPr>
            <a:picLocks noChangeAspect="1"/>
          </p:cNvPicPr>
          <p:nvPr/>
        </p:nvPicPr>
        <p:blipFill>
          <a:blip r:embed="rId2"/>
          <a:stretch>
            <a:fillRect/>
          </a:stretch>
        </p:blipFill>
        <p:spPr>
          <a:xfrm>
            <a:off x="5098882" y="2394657"/>
            <a:ext cx="5438775" cy="3790950"/>
          </a:xfrm>
          <a:prstGeom prst="rect">
            <a:avLst/>
          </a:prstGeom>
        </p:spPr>
      </p:pic>
    </p:spTree>
    <p:extLst>
      <p:ext uri="{BB962C8B-B14F-4D97-AF65-F5344CB8AC3E}">
        <p14:creationId xmlns:p14="http://schemas.microsoft.com/office/powerpoint/2010/main" val="409588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4A58F03-9690-447E-A8CA-6A9A709032D2}"/>
              </a:ext>
            </a:extLst>
          </p:cNvPr>
          <p:cNvGrpSpPr/>
          <p:nvPr/>
        </p:nvGrpSpPr>
        <p:grpSpPr>
          <a:xfrm>
            <a:off x="500733" y="754540"/>
            <a:ext cx="5029418" cy="927838"/>
            <a:chOff x="1498767" y="3615916"/>
            <a:chExt cx="5029418" cy="927838"/>
          </a:xfrm>
        </p:grpSpPr>
        <p:sp>
          <p:nvSpPr>
            <p:cNvPr id="3" name="Arrow: Pentagon 2">
              <a:extLst>
                <a:ext uri="{FF2B5EF4-FFF2-40B4-BE49-F238E27FC236}">
                  <a16:creationId xmlns:a16="http://schemas.microsoft.com/office/drawing/2014/main" xmlns="" id="{91352279-EC3D-4241-845E-57D471B68727}"/>
                </a:ext>
              </a:extLst>
            </p:cNvPr>
            <p:cNvSpPr/>
            <p:nvPr/>
          </p:nvSpPr>
          <p:spPr>
            <a:xfrm rot="10800000">
              <a:off x="1498767" y="3615916"/>
              <a:ext cx="5029418" cy="92783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Arrow: Pentagon 4">
              <a:extLst>
                <a:ext uri="{FF2B5EF4-FFF2-40B4-BE49-F238E27FC236}">
                  <a16:creationId xmlns:a16="http://schemas.microsoft.com/office/drawing/2014/main" xmlns="" id="{6A1D6E36-C056-41FF-A6A0-31591843F012}"/>
                </a:ext>
              </a:extLst>
            </p:cNvPr>
            <p:cNvSpPr txBox="1"/>
            <p:nvPr/>
          </p:nvSpPr>
          <p:spPr>
            <a:xfrm rot="21600000">
              <a:off x="1730726" y="3615916"/>
              <a:ext cx="4797459" cy="927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9151" tIns="102870" rIns="192024" bIns="102870" numCol="1" spcCol="1270" anchor="ctr" anchorCtr="0">
              <a:noAutofit/>
            </a:bodyPr>
            <a:lstStyle/>
            <a:p>
              <a:pPr marL="0" lvl="0" indent="0" algn="ctr" defTabSz="1200150">
                <a:lnSpc>
                  <a:spcPct val="90000"/>
                </a:lnSpc>
                <a:spcBef>
                  <a:spcPct val="0"/>
                </a:spcBef>
                <a:spcAft>
                  <a:spcPct val="35000"/>
                </a:spcAft>
                <a:buNone/>
              </a:pPr>
              <a:r>
                <a:rPr lang="en-IN" sz="2700" b="1" i="0" kern="1200" dirty="0"/>
                <a:t>Economic and social rights</a:t>
              </a:r>
              <a:endParaRPr lang="en-IN" sz="2700" kern="1200" dirty="0"/>
            </a:p>
          </p:txBody>
        </p:sp>
      </p:grpSp>
      <p:sp>
        <p:nvSpPr>
          <p:cNvPr id="6" name="TextBox 5">
            <a:extLst>
              <a:ext uri="{FF2B5EF4-FFF2-40B4-BE49-F238E27FC236}">
                <a16:creationId xmlns:a16="http://schemas.microsoft.com/office/drawing/2014/main" xmlns="" id="{D3FFB5AF-B3B9-48AF-934A-B51781AC6441}"/>
              </a:ext>
            </a:extLst>
          </p:cNvPr>
          <p:cNvSpPr txBox="1"/>
          <p:nvPr/>
        </p:nvSpPr>
        <p:spPr>
          <a:xfrm>
            <a:off x="952127" y="1992970"/>
            <a:ext cx="6094520" cy="2308324"/>
          </a:xfrm>
          <a:prstGeom prst="rect">
            <a:avLst/>
          </a:prstGeom>
          <a:noFill/>
        </p:spPr>
        <p:txBody>
          <a:bodyPr wrap="square">
            <a:spAutoFit/>
          </a:bodyPr>
          <a:lstStyle/>
          <a:p>
            <a:pPr algn="l"/>
            <a:r>
              <a:rPr lang="en-US" b="0" i="0" dirty="0">
                <a:solidFill>
                  <a:srgbClr val="000000"/>
                </a:solidFill>
                <a:effectLst/>
                <a:latin typeface="Times New Roman" panose="02020603050405020304" pitchFamily="18" charset="0"/>
              </a:rPr>
              <a:t>An adequate standard of living; free choice of employment; protection against unemployment; "just and favorable remuneration"; the right to form and join trade unions; "reasonable limitation of working hours"; free elementary education; social security; and the "highest attainable standard of physical and mental health."</a:t>
            </a:r>
          </a:p>
          <a:p>
            <a:r>
              <a:rPr lang="en-US" dirty="0"/>
              <a:t/>
            </a:r>
            <a:br>
              <a:rPr lang="en-US" dirty="0"/>
            </a:br>
            <a:endParaRPr lang="en-IN" dirty="0"/>
          </a:p>
        </p:txBody>
      </p:sp>
      <p:pic>
        <p:nvPicPr>
          <p:cNvPr id="8" name="Picture 7">
            <a:extLst>
              <a:ext uri="{FF2B5EF4-FFF2-40B4-BE49-F238E27FC236}">
                <a16:creationId xmlns:a16="http://schemas.microsoft.com/office/drawing/2014/main" xmlns="" id="{FBD9DECE-53C8-477C-BA63-639EE39EECC2}"/>
              </a:ext>
            </a:extLst>
          </p:cNvPr>
          <p:cNvPicPr>
            <a:picLocks noChangeAspect="1"/>
          </p:cNvPicPr>
          <p:nvPr/>
        </p:nvPicPr>
        <p:blipFill>
          <a:blip r:embed="rId2"/>
          <a:stretch>
            <a:fillRect/>
          </a:stretch>
        </p:blipFill>
        <p:spPr>
          <a:xfrm>
            <a:off x="7123687" y="2423374"/>
            <a:ext cx="3981450" cy="3076575"/>
          </a:xfrm>
          <a:prstGeom prst="rect">
            <a:avLst/>
          </a:prstGeom>
        </p:spPr>
      </p:pic>
    </p:spTree>
    <p:extLst>
      <p:ext uri="{BB962C8B-B14F-4D97-AF65-F5344CB8AC3E}">
        <p14:creationId xmlns:p14="http://schemas.microsoft.com/office/powerpoint/2010/main" val="43364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2D091A5-0BB2-47CC-AF2F-9C4E00506CC9}"/>
              </a:ext>
            </a:extLst>
          </p:cNvPr>
          <p:cNvGrpSpPr/>
          <p:nvPr/>
        </p:nvGrpSpPr>
        <p:grpSpPr>
          <a:xfrm>
            <a:off x="243280" y="426063"/>
            <a:ext cx="5029418" cy="927838"/>
            <a:chOff x="1498767" y="4820721"/>
            <a:chExt cx="5029418" cy="927838"/>
          </a:xfrm>
        </p:grpSpPr>
        <p:sp>
          <p:nvSpPr>
            <p:cNvPr id="3" name="Arrow: Pentagon 2">
              <a:extLst>
                <a:ext uri="{FF2B5EF4-FFF2-40B4-BE49-F238E27FC236}">
                  <a16:creationId xmlns:a16="http://schemas.microsoft.com/office/drawing/2014/main" xmlns="" id="{A310F754-2A88-409E-8CA9-6196B7C4AB2C}"/>
                </a:ext>
              </a:extLst>
            </p:cNvPr>
            <p:cNvSpPr/>
            <p:nvPr/>
          </p:nvSpPr>
          <p:spPr>
            <a:xfrm rot="10800000">
              <a:off x="1498767" y="4820721"/>
              <a:ext cx="5029418" cy="92783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Arrow: Pentagon 4">
              <a:extLst>
                <a:ext uri="{FF2B5EF4-FFF2-40B4-BE49-F238E27FC236}">
                  <a16:creationId xmlns:a16="http://schemas.microsoft.com/office/drawing/2014/main" xmlns="" id="{9323A143-DF5C-4869-ACF3-0D4A26C6F911}"/>
                </a:ext>
              </a:extLst>
            </p:cNvPr>
            <p:cNvSpPr txBox="1"/>
            <p:nvPr/>
          </p:nvSpPr>
          <p:spPr>
            <a:xfrm rot="21600000">
              <a:off x="1730726" y="4820721"/>
              <a:ext cx="4797459" cy="927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9151" tIns="102870" rIns="192024" bIns="102870" numCol="1" spcCol="1270" anchor="ctr" anchorCtr="0">
              <a:noAutofit/>
            </a:bodyPr>
            <a:lstStyle/>
            <a:p>
              <a:pPr marL="0" lvl="0" indent="0" algn="ctr" defTabSz="1200150">
                <a:lnSpc>
                  <a:spcPct val="90000"/>
                </a:lnSpc>
                <a:spcBef>
                  <a:spcPct val="0"/>
                </a:spcBef>
                <a:spcAft>
                  <a:spcPct val="35000"/>
                </a:spcAft>
                <a:buNone/>
              </a:pPr>
              <a:r>
                <a:rPr lang="en-IN" sz="2700" b="1" i="0" kern="1200" dirty="0"/>
                <a:t>Rights of communities</a:t>
              </a:r>
              <a:endParaRPr lang="en-IN" sz="2700" kern="1200" dirty="0"/>
            </a:p>
          </p:txBody>
        </p:sp>
      </p:grpSp>
      <p:sp>
        <p:nvSpPr>
          <p:cNvPr id="6" name="TextBox 5">
            <a:extLst>
              <a:ext uri="{FF2B5EF4-FFF2-40B4-BE49-F238E27FC236}">
                <a16:creationId xmlns:a16="http://schemas.microsoft.com/office/drawing/2014/main" xmlns="" id="{9A18B7DB-CCE0-4E1B-9296-9D0DBC380811}"/>
              </a:ext>
            </a:extLst>
          </p:cNvPr>
          <p:cNvSpPr txBox="1"/>
          <p:nvPr/>
        </p:nvSpPr>
        <p:spPr>
          <a:xfrm>
            <a:off x="685796" y="1584637"/>
            <a:ext cx="6094520" cy="923330"/>
          </a:xfrm>
          <a:prstGeom prst="rect">
            <a:avLst/>
          </a:prstGeom>
          <a:noFill/>
        </p:spPr>
        <p:txBody>
          <a:bodyPr wrap="square">
            <a:spAutoFit/>
          </a:bodyPr>
          <a:lstStyle/>
          <a:p>
            <a:pPr algn="l"/>
            <a:r>
              <a:rPr lang="en-US" b="0" i="0" dirty="0">
                <a:solidFill>
                  <a:srgbClr val="000000"/>
                </a:solidFill>
                <a:effectLst/>
                <a:latin typeface="Times New Roman" panose="02020603050405020304" pitchFamily="18" charset="0"/>
              </a:rPr>
              <a:t>self-determination and protection of minority cultures.</a:t>
            </a:r>
          </a:p>
          <a:p>
            <a:r>
              <a:rPr lang="en-US" dirty="0"/>
              <a:t/>
            </a:r>
            <a:br>
              <a:rPr lang="en-US" dirty="0"/>
            </a:br>
            <a:endParaRPr lang="en-IN" dirty="0"/>
          </a:p>
        </p:txBody>
      </p:sp>
      <p:pic>
        <p:nvPicPr>
          <p:cNvPr id="8" name="Picture 7">
            <a:extLst>
              <a:ext uri="{FF2B5EF4-FFF2-40B4-BE49-F238E27FC236}">
                <a16:creationId xmlns:a16="http://schemas.microsoft.com/office/drawing/2014/main" xmlns="" id="{72ECCDDF-38BC-43B3-8271-FFB9AF3D69C8}"/>
              </a:ext>
            </a:extLst>
          </p:cNvPr>
          <p:cNvPicPr>
            <a:picLocks noChangeAspect="1"/>
          </p:cNvPicPr>
          <p:nvPr/>
        </p:nvPicPr>
        <p:blipFill>
          <a:blip r:embed="rId2"/>
          <a:stretch>
            <a:fillRect/>
          </a:stretch>
        </p:blipFill>
        <p:spPr>
          <a:xfrm>
            <a:off x="5269037" y="2677820"/>
            <a:ext cx="5133975" cy="3295650"/>
          </a:xfrm>
          <a:prstGeom prst="rect">
            <a:avLst/>
          </a:prstGeom>
        </p:spPr>
      </p:pic>
    </p:spTree>
    <p:extLst>
      <p:ext uri="{BB962C8B-B14F-4D97-AF65-F5344CB8AC3E}">
        <p14:creationId xmlns:p14="http://schemas.microsoft.com/office/powerpoint/2010/main" val="114747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1DDBB7A-AEFB-4C31-8819-68D8811DB6CE}"/>
              </a:ext>
            </a:extLst>
          </p:cNvPr>
          <p:cNvPicPr>
            <a:picLocks noChangeAspect="1"/>
          </p:cNvPicPr>
          <p:nvPr/>
        </p:nvPicPr>
        <p:blipFill>
          <a:blip r:embed="rId2"/>
          <a:stretch>
            <a:fillRect/>
          </a:stretch>
        </p:blipFill>
        <p:spPr>
          <a:xfrm>
            <a:off x="2840854" y="1358283"/>
            <a:ext cx="6604987" cy="4608050"/>
          </a:xfrm>
          <a:prstGeom prst="rect">
            <a:avLst/>
          </a:prstGeom>
        </p:spPr>
      </p:pic>
    </p:spTree>
    <p:extLst>
      <p:ext uri="{BB962C8B-B14F-4D97-AF65-F5344CB8AC3E}">
        <p14:creationId xmlns:p14="http://schemas.microsoft.com/office/powerpoint/2010/main" val="3253565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1485</Words>
  <Application>Microsoft Office PowerPoint</Application>
  <PresentationFormat>Custom</PresentationFormat>
  <Paragraphs>135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RAMAKRISHNA SARADA MISSION VIVEKANANDA VIDYABHAVAN</vt:lpstr>
      <vt:lpstr>classification of  human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Generations of Human Rights </vt:lpstr>
      <vt:lpstr> </vt:lpstr>
      <vt:lpstr>PowerPoint Presentation</vt:lpstr>
      <vt:lpstr>PowerPoint Presentation</vt:lpstr>
      <vt:lpstr>Second Generation</vt:lpstr>
      <vt:lpstr>PowerPoint Presentation</vt:lpstr>
      <vt:lpstr>PowerPoint Presentation</vt:lpstr>
      <vt:lpstr>   Negative         &amp;             Positive              Rights</vt:lpstr>
      <vt:lpstr>Third Generation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Mousumi Mukherjee</dc:creator>
  <cp:lastModifiedBy>user</cp:lastModifiedBy>
  <cp:revision>36</cp:revision>
  <dcterms:created xsi:type="dcterms:W3CDTF">2020-12-19T10:49:34Z</dcterms:created>
  <dcterms:modified xsi:type="dcterms:W3CDTF">2024-07-02T03:59:19Z</dcterms:modified>
</cp:coreProperties>
</file>