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9" r:id="rId4"/>
    <p:sldId id="258" r:id="rId5"/>
    <p:sldId id="259" r:id="rId6"/>
    <p:sldId id="260" r:id="rId7"/>
    <p:sldId id="261" r:id="rId8"/>
    <p:sldId id="263" r:id="rId9"/>
    <p:sldId id="266"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900C3-108C-407F-BEE1-AC5917B089FC}" type="datetimeFigureOut">
              <a:rPr lang="en-IN" smtClean="0"/>
              <a:t>18-09-2023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FF84F-EE7E-4799-A672-A83C2EEC0CC9}" type="slidenum">
              <a:rPr lang="en-IN" smtClean="0"/>
              <a:t>‹#›</a:t>
            </a:fld>
            <a:endParaRPr lang="en-IN"/>
          </a:p>
        </p:txBody>
      </p:sp>
    </p:spTree>
    <p:extLst>
      <p:ext uri="{BB962C8B-B14F-4D97-AF65-F5344CB8AC3E}">
        <p14:creationId xmlns:p14="http://schemas.microsoft.com/office/powerpoint/2010/main" val="50709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28FF84F-EE7E-4799-A672-A83C2EEC0CC9}" type="slidenum">
              <a:rPr lang="en-IN" smtClean="0"/>
              <a:t>2</a:t>
            </a:fld>
            <a:endParaRPr lang="en-IN"/>
          </a:p>
        </p:txBody>
      </p:sp>
    </p:spTree>
    <p:extLst>
      <p:ext uri="{BB962C8B-B14F-4D97-AF65-F5344CB8AC3E}">
        <p14:creationId xmlns:p14="http://schemas.microsoft.com/office/powerpoint/2010/main" val="1060668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C01CE1A-E159-42B1-8317-4BE1D052281A}" type="datetimeFigureOut">
              <a:rPr lang="en-IN" smtClean="0"/>
              <a:t>18-09-2023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67292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01CE1A-E159-42B1-8317-4BE1D052281A}" type="datetimeFigureOut">
              <a:rPr lang="en-IN" smtClean="0"/>
              <a:t>18-09-2023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99496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01CE1A-E159-42B1-8317-4BE1D052281A}" type="datetimeFigureOut">
              <a:rPr lang="en-IN" smtClean="0"/>
              <a:t>18-09-2023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135393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01CE1A-E159-42B1-8317-4BE1D052281A}" type="datetimeFigureOut">
              <a:rPr lang="en-IN" smtClean="0"/>
              <a:t>18-09-2023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149744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1CE1A-E159-42B1-8317-4BE1D052281A}" type="datetimeFigureOut">
              <a:rPr lang="en-IN" smtClean="0"/>
              <a:t>18-09-2023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46660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C01CE1A-E159-42B1-8317-4BE1D052281A}" type="datetimeFigureOut">
              <a:rPr lang="en-IN" smtClean="0"/>
              <a:t>18-09-2023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2828052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C01CE1A-E159-42B1-8317-4BE1D052281A}" type="datetimeFigureOut">
              <a:rPr lang="en-IN" smtClean="0"/>
              <a:t>18-09-2023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148102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C01CE1A-E159-42B1-8317-4BE1D052281A}" type="datetimeFigureOut">
              <a:rPr lang="en-IN" smtClean="0"/>
              <a:t>18-09-2023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101934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1CE1A-E159-42B1-8317-4BE1D052281A}" type="datetimeFigureOut">
              <a:rPr lang="en-IN" smtClean="0"/>
              <a:t>18-09-2023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297227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1CE1A-E159-42B1-8317-4BE1D052281A}" type="datetimeFigureOut">
              <a:rPr lang="en-IN" smtClean="0"/>
              <a:t>18-09-2023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54952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1CE1A-E159-42B1-8317-4BE1D052281A}" type="datetimeFigureOut">
              <a:rPr lang="en-IN" smtClean="0"/>
              <a:t>18-09-2023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3F0177-9696-4003-BD4D-92119FB06730}" type="slidenum">
              <a:rPr lang="en-IN" smtClean="0"/>
              <a:t>‹#›</a:t>
            </a:fld>
            <a:endParaRPr lang="en-IN"/>
          </a:p>
        </p:txBody>
      </p:sp>
    </p:spTree>
    <p:extLst>
      <p:ext uri="{BB962C8B-B14F-4D97-AF65-F5344CB8AC3E}">
        <p14:creationId xmlns:p14="http://schemas.microsoft.com/office/powerpoint/2010/main" val="278862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1CE1A-E159-42B1-8317-4BE1D052281A}" type="datetimeFigureOut">
              <a:rPr lang="en-IN" smtClean="0"/>
              <a:t>18-09-2023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F0177-9696-4003-BD4D-92119FB06730}" type="slidenum">
              <a:rPr lang="en-IN" smtClean="0"/>
              <a:t>‹#›</a:t>
            </a:fld>
            <a:endParaRPr lang="en-IN"/>
          </a:p>
        </p:txBody>
      </p:sp>
    </p:spTree>
    <p:extLst>
      <p:ext uri="{BB962C8B-B14F-4D97-AF65-F5344CB8AC3E}">
        <p14:creationId xmlns:p14="http://schemas.microsoft.com/office/powerpoint/2010/main" val="1450051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1470025"/>
          </a:xfrm>
        </p:spPr>
        <p:txBody>
          <a:bodyPr/>
          <a:lstStyle/>
          <a:p>
            <a:r>
              <a:rPr lang="en-US" dirty="0" smtClean="0"/>
              <a:t>ECONOMICS HONS.</a:t>
            </a:r>
            <a:r>
              <a:rPr lang="en-US" dirty="0" smtClean="0">
                <a:solidFill>
                  <a:schemeClr val="tx1"/>
                </a:solidFill>
              </a:rPr>
              <a:t> </a:t>
            </a:r>
            <a:br>
              <a:rPr lang="en-US" dirty="0" smtClean="0">
                <a:solidFill>
                  <a:schemeClr val="tx1"/>
                </a:solidFill>
              </a:rPr>
            </a:br>
            <a:r>
              <a:rPr lang="en-US" dirty="0" smtClean="0">
                <a:solidFill>
                  <a:schemeClr val="tx1"/>
                </a:solidFill>
              </a:rPr>
              <a:t>Sem-6</a:t>
            </a:r>
            <a:endParaRPr lang="en-IN" dirty="0"/>
          </a:p>
        </p:txBody>
      </p:sp>
      <p:sp>
        <p:nvSpPr>
          <p:cNvPr id="3" name="Subtitle 2"/>
          <p:cNvSpPr>
            <a:spLocks noGrp="1"/>
          </p:cNvSpPr>
          <p:nvPr>
            <p:ph type="subTitle" idx="1"/>
          </p:nvPr>
        </p:nvSpPr>
        <p:spPr>
          <a:xfrm>
            <a:off x="467544" y="2348880"/>
            <a:ext cx="8424936" cy="3816424"/>
          </a:xfrm>
        </p:spPr>
        <p:txBody>
          <a:bodyPr>
            <a:normAutofit fontScale="70000" lnSpcReduction="20000"/>
          </a:bodyPr>
          <a:lstStyle/>
          <a:p>
            <a:r>
              <a:rPr lang="en-US" dirty="0" smtClean="0">
                <a:solidFill>
                  <a:schemeClr val="tx1"/>
                </a:solidFill>
              </a:rPr>
              <a:t>DSE Course-Group B(a) (ECOADSE04T )</a:t>
            </a:r>
          </a:p>
          <a:p>
            <a:r>
              <a:rPr lang="en-IN" dirty="0" smtClean="0">
                <a:solidFill>
                  <a:schemeClr val="tx1"/>
                </a:solidFill>
              </a:rPr>
              <a:t>CONTEMPORARY DEVELOPMENT ECONOMICS</a:t>
            </a:r>
          </a:p>
          <a:p>
            <a:endParaRPr lang="en-US" dirty="0">
              <a:solidFill>
                <a:schemeClr val="tx1"/>
              </a:solidFill>
            </a:endParaRPr>
          </a:p>
          <a:p>
            <a:r>
              <a:rPr lang="en-IN" dirty="0" smtClean="0">
                <a:solidFill>
                  <a:schemeClr val="tx1"/>
                </a:solidFill>
              </a:rPr>
              <a:t>Topic: Meaning of Economic Development</a:t>
            </a:r>
          </a:p>
          <a:p>
            <a:r>
              <a:rPr lang="en-US" dirty="0" smtClean="0">
                <a:solidFill>
                  <a:schemeClr val="tx1"/>
                </a:solidFill>
              </a:rPr>
              <a:t>Sub Topic: Construction and Interpretation of HDI</a:t>
            </a:r>
          </a:p>
          <a:p>
            <a:endParaRPr lang="en-US" dirty="0" smtClean="0">
              <a:solidFill>
                <a:schemeClr val="tx1"/>
              </a:solidFill>
            </a:endParaRPr>
          </a:p>
          <a:p>
            <a:r>
              <a:rPr lang="en-US" dirty="0" smtClean="0">
                <a:solidFill>
                  <a:schemeClr val="tx1"/>
                </a:solidFill>
              </a:rPr>
              <a:t>Created </a:t>
            </a:r>
            <a:r>
              <a:rPr lang="en-US" dirty="0" smtClean="0">
                <a:solidFill>
                  <a:schemeClr val="tx1"/>
                </a:solidFill>
              </a:rPr>
              <a:t>by:</a:t>
            </a:r>
          </a:p>
          <a:p>
            <a:r>
              <a:rPr lang="en-US" dirty="0" smtClean="0">
                <a:solidFill>
                  <a:schemeClr val="tx1"/>
                </a:solidFill>
              </a:rPr>
              <a:t>Dr. </a:t>
            </a:r>
            <a:r>
              <a:rPr lang="en-US" dirty="0" err="1">
                <a:solidFill>
                  <a:schemeClr val="tx1"/>
                </a:solidFill>
              </a:rPr>
              <a:t>S</a:t>
            </a:r>
            <a:r>
              <a:rPr lang="en-US" dirty="0" err="1" smtClean="0">
                <a:solidFill>
                  <a:schemeClr val="tx1"/>
                </a:solidFill>
              </a:rPr>
              <a:t>anchali</a:t>
            </a:r>
            <a:r>
              <a:rPr lang="en-US" dirty="0" smtClean="0">
                <a:solidFill>
                  <a:schemeClr val="tx1"/>
                </a:solidFill>
              </a:rPr>
              <a:t> Bhattacharya,</a:t>
            </a:r>
          </a:p>
          <a:p>
            <a:r>
              <a:rPr lang="en-US" dirty="0" smtClean="0">
                <a:solidFill>
                  <a:schemeClr val="tx1"/>
                </a:solidFill>
              </a:rPr>
              <a:t>Assistant Professor, Department of Economics,</a:t>
            </a:r>
          </a:p>
          <a:p>
            <a:r>
              <a:rPr lang="en-US" dirty="0" smtClean="0">
                <a:solidFill>
                  <a:schemeClr val="tx1"/>
                </a:solidFill>
              </a:rPr>
              <a:t>Ramakrishna </a:t>
            </a:r>
            <a:r>
              <a:rPr lang="en-US" dirty="0" err="1" smtClean="0">
                <a:solidFill>
                  <a:schemeClr val="tx1"/>
                </a:solidFill>
              </a:rPr>
              <a:t>Sarada</a:t>
            </a:r>
            <a:r>
              <a:rPr lang="en-US" dirty="0" smtClean="0">
                <a:solidFill>
                  <a:schemeClr val="tx1"/>
                </a:solidFill>
              </a:rPr>
              <a:t> Mission Vivekananda </a:t>
            </a:r>
            <a:r>
              <a:rPr lang="en-US" dirty="0" err="1" smtClean="0">
                <a:solidFill>
                  <a:schemeClr val="tx1"/>
                </a:solidFill>
              </a:rPr>
              <a:t>Vidyabhavan</a:t>
            </a:r>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291655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28343"/>
            <a:ext cx="8496944" cy="4801314"/>
          </a:xfrm>
          <a:prstGeom prst="rect">
            <a:avLst/>
          </a:prstGeom>
        </p:spPr>
        <p:txBody>
          <a:bodyPr wrap="square">
            <a:spAutoFit/>
          </a:bodyPr>
          <a:lstStyle/>
          <a:p>
            <a:pPr algn="ctr"/>
            <a:r>
              <a:rPr lang="en-US" b="1" dirty="0" smtClean="0"/>
              <a:t>References:</a:t>
            </a:r>
          </a:p>
          <a:p>
            <a:pPr algn="ctr"/>
            <a:endParaRPr lang="en-US" b="1" dirty="0" smtClean="0"/>
          </a:p>
          <a:p>
            <a:pPr algn="just"/>
            <a:r>
              <a:rPr lang="en-US" dirty="0" err="1"/>
              <a:t>Dasgupta</a:t>
            </a:r>
            <a:r>
              <a:rPr lang="en-US" dirty="0"/>
              <a:t>, P. (1993). An Enquiry into Well-being and Destitution, Clarendon Press, Oxford.</a:t>
            </a:r>
            <a:endParaRPr lang="en-US" dirty="0" smtClean="0"/>
          </a:p>
          <a:p>
            <a:pPr algn="just"/>
            <a:r>
              <a:rPr lang="en-US" dirty="0" smtClean="0"/>
              <a:t>Planning </a:t>
            </a:r>
            <a:r>
              <a:rPr lang="en-US" dirty="0"/>
              <a:t>Commission of India (2011). India Human Development Report, Government of </a:t>
            </a:r>
            <a:r>
              <a:rPr lang="en-US" dirty="0" smtClean="0"/>
              <a:t>				India</a:t>
            </a:r>
            <a:r>
              <a:rPr lang="en-US" dirty="0"/>
              <a:t>, Oxford University Press.</a:t>
            </a:r>
          </a:p>
          <a:p>
            <a:pPr algn="just"/>
            <a:r>
              <a:rPr lang="en-US" dirty="0" err="1" smtClean="0"/>
              <a:t>Sen</a:t>
            </a:r>
            <a:r>
              <a:rPr lang="en-US" dirty="0"/>
              <a:t>, A. (1981). Poverty and Famines: An Essay on Entitlement and Deprivation, Oxford </a:t>
            </a:r>
            <a:r>
              <a:rPr lang="en-US" dirty="0" smtClean="0"/>
              <a:t>			University </a:t>
            </a:r>
            <a:r>
              <a:rPr lang="en-US" dirty="0"/>
              <a:t>Press.</a:t>
            </a:r>
          </a:p>
          <a:p>
            <a:pPr algn="just"/>
            <a:r>
              <a:rPr lang="en-US" dirty="0" smtClean="0"/>
              <a:t>	(</a:t>
            </a:r>
            <a:r>
              <a:rPr lang="en-US" dirty="0"/>
              <a:t>1984). Resources, Values and Development, Basil Blackwell Publisher Ltd.</a:t>
            </a:r>
          </a:p>
          <a:p>
            <a:pPr algn="just"/>
            <a:r>
              <a:rPr lang="en-US" dirty="0" smtClean="0"/>
              <a:t>	(</a:t>
            </a:r>
            <a:r>
              <a:rPr lang="en-US" dirty="0"/>
              <a:t>1985). Commodities and Capabilities, North – Holland Publisher.</a:t>
            </a:r>
          </a:p>
          <a:p>
            <a:pPr algn="just"/>
            <a:r>
              <a:rPr lang="en-US" dirty="0" smtClean="0"/>
              <a:t>	(</a:t>
            </a:r>
            <a:r>
              <a:rPr lang="en-US" dirty="0"/>
              <a:t>1992). Inequality Re-examined, Harvard University Press.</a:t>
            </a:r>
          </a:p>
          <a:p>
            <a:pPr algn="just"/>
            <a:r>
              <a:rPr lang="en-US" dirty="0" smtClean="0"/>
              <a:t>	(</a:t>
            </a:r>
            <a:r>
              <a:rPr lang="en-US" dirty="0"/>
              <a:t>1999). Development As Freedom, Oxford University Press.</a:t>
            </a:r>
          </a:p>
          <a:p>
            <a:pPr algn="just"/>
            <a:r>
              <a:rPr lang="en-US" dirty="0" smtClean="0"/>
              <a:t>	(</a:t>
            </a:r>
            <a:r>
              <a:rPr lang="en-US" dirty="0"/>
              <a:t>2002). Rationality and Freedom, Belknap Press of </a:t>
            </a:r>
            <a:r>
              <a:rPr lang="en-US" dirty="0" err="1"/>
              <a:t>Havard</a:t>
            </a:r>
            <a:r>
              <a:rPr lang="en-US" dirty="0"/>
              <a:t> University Press.</a:t>
            </a:r>
          </a:p>
          <a:p>
            <a:pPr algn="just"/>
            <a:r>
              <a:rPr lang="en-US" dirty="0" err="1"/>
              <a:t>Sen</a:t>
            </a:r>
            <a:r>
              <a:rPr lang="en-US" dirty="0"/>
              <a:t>, A. and Nussbaum, M.C. (Eds.). (1993). The Quality of Life, Oxford University Press.</a:t>
            </a:r>
          </a:p>
          <a:p>
            <a:pPr algn="just"/>
            <a:r>
              <a:rPr lang="en-US" dirty="0" err="1"/>
              <a:t>Sengupta</a:t>
            </a:r>
            <a:r>
              <a:rPr lang="en-US" dirty="0"/>
              <a:t>, R. (2002). Human Well-Being and Sustainable Development, EPW, Oct. 19, </a:t>
            </a:r>
            <a:r>
              <a:rPr lang="en-US" dirty="0" smtClean="0"/>
              <a:t>			2002.</a:t>
            </a:r>
          </a:p>
          <a:p>
            <a:pPr algn="just"/>
            <a:r>
              <a:rPr lang="en-US" dirty="0"/>
              <a:t>UNDP </a:t>
            </a:r>
            <a:r>
              <a:rPr lang="en-US" dirty="0" smtClean="0"/>
              <a:t>(from 1990 to 2021-22 different year issues). </a:t>
            </a:r>
            <a:r>
              <a:rPr lang="en-US" dirty="0"/>
              <a:t>Human Development Reports, </a:t>
            </a:r>
            <a:r>
              <a:rPr lang="en-US" dirty="0" smtClean="0"/>
              <a:t>				Human </a:t>
            </a:r>
            <a:r>
              <a:rPr lang="en-US" dirty="0"/>
              <a:t>Development Report Office of the UNDP.</a:t>
            </a:r>
            <a:endParaRPr lang="en-IN" dirty="0"/>
          </a:p>
        </p:txBody>
      </p:sp>
    </p:spTree>
    <p:extLst>
      <p:ext uri="{BB962C8B-B14F-4D97-AF65-F5344CB8AC3E}">
        <p14:creationId xmlns:p14="http://schemas.microsoft.com/office/powerpoint/2010/main" val="122963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280920" cy="6093976"/>
          </a:xfrm>
          <a:prstGeom prst="rect">
            <a:avLst/>
          </a:prstGeom>
        </p:spPr>
        <p:txBody>
          <a:bodyPr wrap="square">
            <a:spAutoFit/>
          </a:bodyPr>
          <a:lstStyle/>
          <a:p>
            <a:pPr algn="ctr"/>
            <a:endParaRPr lang="en-US" sz="1950" b="1" dirty="0" smtClean="0"/>
          </a:p>
          <a:p>
            <a:pPr algn="ctr"/>
            <a:r>
              <a:rPr lang="en-US" sz="1950" b="1" dirty="0" smtClean="0"/>
              <a:t>Basic </a:t>
            </a:r>
            <a:r>
              <a:rPr lang="en-US" sz="1950" b="1" dirty="0" smtClean="0"/>
              <a:t>Concept of HDI (Human Development Index</a:t>
            </a:r>
            <a:r>
              <a:rPr lang="en-US" sz="1950" b="1" dirty="0" smtClean="0"/>
              <a:t>)</a:t>
            </a:r>
          </a:p>
          <a:p>
            <a:pPr algn="ctr"/>
            <a:endParaRPr lang="en-US" sz="1950" b="1" dirty="0" smtClean="0"/>
          </a:p>
          <a:p>
            <a:pPr marL="342900" indent="-342900" algn="just">
              <a:buFont typeface="Arial" pitchFamily="34" charset="0"/>
              <a:buChar char="•"/>
            </a:pPr>
            <a:r>
              <a:rPr lang="en-US" sz="1950" dirty="0" smtClean="0"/>
              <a:t>The concept of different human development indicators are explained and suggested by the United Nations Development Program’s (UNDP’s) Human Development Reports (HDRs). Human Development Index (HDI) is the universally accepted measure of the quality of life published in UNDP annually. </a:t>
            </a:r>
            <a:endParaRPr lang="en-US" sz="1950" dirty="0" smtClean="0"/>
          </a:p>
          <a:p>
            <a:pPr marL="342900" indent="-342900" algn="just">
              <a:buFont typeface="Arial" pitchFamily="34" charset="0"/>
              <a:buChar char="•"/>
            </a:pPr>
            <a:endParaRPr lang="en-US" sz="1950" dirty="0"/>
          </a:p>
          <a:p>
            <a:pPr marL="342900" indent="-342900" algn="just">
              <a:buFont typeface="Arial" pitchFamily="34" charset="0"/>
              <a:buChar char="•"/>
            </a:pPr>
            <a:endParaRPr lang="en-US" sz="1950" dirty="0"/>
          </a:p>
          <a:p>
            <a:pPr marL="342900" indent="-342900" algn="just">
              <a:buFont typeface="Arial" pitchFamily="34" charset="0"/>
              <a:buChar char="•"/>
            </a:pPr>
            <a:r>
              <a:rPr lang="en-US" sz="1950" dirty="0" smtClean="0"/>
              <a:t>HDI is a composite index measuring average achievement in three basic dimensions of human development – longevity, i.e., a long and healthy life which is measured by life expectancy at birth; knowledge which is measured by mean years of schooling and expected years of schooling and finally, decent standard of living which is captured by Gross National Income (GNI) per capita (PPP </a:t>
            </a:r>
            <a:r>
              <a:rPr lang="en-US" sz="1950" dirty="0"/>
              <a:t>$). </a:t>
            </a:r>
            <a:r>
              <a:rPr lang="en-US" sz="1950" dirty="0" smtClean="0"/>
              <a:t>PPP, i.e., Purchasing </a:t>
            </a:r>
            <a:r>
              <a:rPr lang="en-US" sz="1950" dirty="0"/>
              <a:t>power parity (PPP) measures how much a currency can buy in terms of an international benchmark (usually </a:t>
            </a:r>
            <a:r>
              <a:rPr lang="en-US" sz="1950" dirty="0" smtClean="0"/>
              <a:t>in dollars $), </a:t>
            </a:r>
            <a:r>
              <a:rPr lang="en-US" sz="1950" dirty="0"/>
              <a:t>since the cost of goods and services differs between countries. </a:t>
            </a:r>
            <a:r>
              <a:rPr lang="en-US" sz="1950" dirty="0" smtClean="0"/>
              <a:t>So GNI per capita is measured in PPP $.</a:t>
            </a:r>
          </a:p>
          <a:p>
            <a:pPr algn="just"/>
            <a:endParaRPr lang="en-IN" sz="1950" dirty="0"/>
          </a:p>
        </p:txBody>
      </p:sp>
    </p:spTree>
    <p:extLst>
      <p:ext uri="{BB962C8B-B14F-4D97-AF65-F5344CB8AC3E}">
        <p14:creationId xmlns:p14="http://schemas.microsoft.com/office/powerpoint/2010/main" val="237168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80728"/>
            <a:ext cx="7344816" cy="2793072"/>
          </a:xfrm>
          <a:prstGeom prst="rect">
            <a:avLst/>
          </a:prstGeom>
          <a:noFill/>
        </p:spPr>
        <p:txBody>
          <a:bodyPr wrap="square" rtlCol="0">
            <a:spAutoFit/>
          </a:bodyPr>
          <a:lstStyle/>
          <a:p>
            <a:pPr marL="342900" lvl="0" indent="-342900" algn="just">
              <a:buFont typeface="Arial" pitchFamily="34" charset="0"/>
              <a:buChar char="•"/>
            </a:pPr>
            <a:r>
              <a:rPr lang="en-US" sz="1950" dirty="0">
                <a:solidFill>
                  <a:prstClr val="black"/>
                </a:solidFill>
              </a:rPr>
              <a:t>Three separate dimension indices on health, knowledge and income are constructed. Then geometric mean of three dimension indices of the three indicators gives the HDI</a:t>
            </a:r>
            <a:r>
              <a:rPr lang="en-US" sz="1950" dirty="0" smtClean="0">
                <a:solidFill>
                  <a:prstClr val="black"/>
                </a:solidFill>
              </a:rPr>
              <a:t>.</a:t>
            </a:r>
          </a:p>
          <a:p>
            <a:pPr lvl="0" algn="just"/>
            <a:endParaRPr lang="en-US" sz="1950" dirty="0">
              <a:solidFill>
                <a:prstClr val="black"/>
              </a:solidFill>
            </a:endParaRPr>
          </a:p>
          <a:p>
            <a:pPr marL="342900" lvl="0" indent="-342900" algn="just">
              <a:buFont typeface="Arial" pitchFamily="34" charset="0"/>
              <a:buChar char="•"/>
            </a:pPr>
            <a:r>
              <a:rPr lang="en-US" sz="1950" dirty="0">
                <a:solidFill>
                  <a:prstClr val="black"/>
                </a:solidFill>
              </a:rPr>
              <a:t>The Human Development Index (HDI) is a summary measure of achievements in three key dimensions of human development: a long and healthy life, access to knowledge and a decent standard of living. The HDI is the geometric mean of normalized indices for each of the three dimensions. </a:t>
            </a:r>
            <a:endParaRPr lang="en-IN" sz="1950" dirty="0">
              <a:solidFill>
                <a:prstClr val="black"/>
              </a:solidFill>
            </a:endParaRPr>
          </a:p>
        </p:txBody>
      </p:sp>
    </p:spTree>
    <p:extLst>
      <p:ext uri="{BB962C8B-B14F-4D97-AF65-F5344CB8AC3E}">
        <p14:creationId xmlns:p14="http://schemas.microsoft.com/office/powerpoint/2010/main" val="235226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208912" cy="3785652"/>
          </a:xfrm>
          <a:prstGeom prst="rect">
            <a:avLst/>
          </a:prstGeom>
        </p:spPr>
        <p:txBody>
          <a:bodyPr wrap="square">
            <a:spAutoFit/>
          </a:bodyPr>
          <a:lstStyle/>
          <a:p>
            <a:pPr algn="ctr"/>
            <a:r>
              <a:rPr lang="en-US" sz="2000" b="1" dirty="0" smtClean="0"/>
              <a:t>Steps to Calculate Human Development Index Values</a:t>
            </a:r>
          </a:p>
          <a:p>
            <a:pPr algn="ctr"/>
            <a:endParaRPr lang="en-US" sz="2000" b="1" dirty="0"/>
          </a:p>
          <a:p>
            <a:pPr algn="just"/>
            <a:r>
              <a:rPr lang="en-US" sz="2000" dirty="0" smtClean="0"/>
              <a:t>There are two steps to calculating HDI values.</a:t>
            </a:r>
          </a:p>
          <a:p>
            <a:pPr algn="just"/>
            <a:r>
              <a:rPr lang="en-US" sz="2000" b="1" dirty="0" smtClean="0"/>
              <a:t>Step 1. Creating the dimension indices </a:t>
            </a:r>
          </a:p>
          <a:p>
            <a:pPr algn="just"/>
            <a:r>
              <a:rPr lang="en-US" sz="2000" dirty="0" smtClean="0"/>
              <a:t>Minimum and maximum values (goalposts) are set in order to transform the indicators expressed in different units into indices between 0 and 1. Minimum goalpost is set as zero for Educational Indicators and very low values for others; Maximum goalpost is set at achievable target. Using these Maximum and Minimum values component indicators are standardized (see equation 1 below). They are set at the following values: </a:t>
            </a:r>
          </a:p>
          <a:p>
            <a:pPr algn="just"/>
            <a:endParaRPr lang="en-US" sz="2000" b="1" dirty="0" smtClean="0"/>
          </a:p>
          <a:p>
            <a:pPr algn="just"/>
            <a:r>
              <a:rPr lang="en-US" sz="2000" b="1" dirty="0" smtClean="0"/>
              <a:t> </a:t>
            </a:r>
            <a:endParaRPr lang="en-IN" sz="2000" b="1" dirty="0"/>
          </a:p>
        </p:txBody>
      </p:sp>
      <p:graphicFrame>
        <p:nvGraphicFramePr>
          <p:cNvPr id="3" name="Table 2"/>
          <p:cNvGraphicFramePr>
            <a:graphicFrameLocks noGrp="1"/>
          </p:cNvGraphicFramePr>
          <p:nvPr>
            <p:extLst>
              <p:ext uri="{D42A27DB-BD31-4B8C-83A1-F6EECF244321}">
                <p14:modId xmlns:p14="http://schemas.microsoft.com/office/powerpoint/2010/main" val="2883161803"/>
              </p:ext>
            </p:extLst>
          </p:nvPr>
        </p:nvGraphicFramePr>
        <p:xfrm>
          <a:off x="1259632" y="3573016"/>
          <a:ext cx="6624736" cy="2664295"/>
        </p:xfrm>
        <a:graphic>
          <a:graphicData uri="http://schemas.openxmlformats.org/drawingml/2006/table">
            <a:tbl>
              <a:tblPr firstRow="1" firstCol="1" bandRow="1">
                <a:tableStyleId>{5C22544A-7EE6-4342-B048-85BDC9FD1C3A}</a:tableStyleId>
              </a:tblPr>
              <a:tblGrid>
                <a:gridCol w="1656184"/>
                <a:gridCol w="1656184"/>
                <a:gridCol w="1656184"/>
                <a:gridCol w="1656184"/>
              </a:tblGrid>
              <a:tr h="288043">
                <a:tc>
                  <a:txBody>
                    <a:bodyPr/>
                    <a:lstStyle/>
                    <a:p>
                      <a:pPr algn="just">
                        <a:lnSpc>
                          <a:spcPct val="115000"/>
                        </a:lnSpc>
                        <a:spcAft>
                          <a:spcPts val="0"/>
                        </a:spcAft>
                      </a:pPr>
                      <a:r>
                        <a:rPr lang="en-US" sz="1400" dirty="0">
                          <a:effectLst/>
                        </a:rPr>
                        <a:t>Dimension</a:t>
                      </a:r>
                      <a:endParaRPr lang="en-IN"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Indicator</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Minimum</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Maximum</a:t>
                      </a:r>
                      <a:endParaRPr lang="en-IN" sz="1100">
                        <a:effectLst/>
                        <a:latin typeface="Calibri"/>
                        <a:ea typeface="Calibri"/>
                        <a:cs typeface="Times New Roman"/>
                      </a:endParaRPr>
                    </a:p>
                  </a:txBody>
                  <a:tcPr marL="68580" marR="68580" marT="0" marB="0"/>
                </a:tc>
              </a:tr>
              <a:tr h="594063">
                <a:tc>
                  <a:txBody>
                    <a:bodyPr/>
                    <a:lstStyle/>
                    <a:p>
                      <a:pPr algn="just">
                        <a:lnSpc>
                          <a:spcPct val="115000"/>
                        </a:lnSpc>
                        <a:spcAft>
                          <a:spcPts val="0"/>
                        </a:spcAft>
                      </a:pPr>
                      <a:r>
                        <a:rPr lang="en-US" sz="1400">
                          <a:effectLst/>
                        </a:rPr>
                        <a:t>Health</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Life expectancy (years)</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20</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85</a:t>
                      </a:r>
                      <a:endParaRPr lang="en-IN" sz="1100">
                        <a:effectLst/>
                        <a:latin typeface="Calibri"/>
                        <a:ea typeface="Calibri"/>
                        <a:cs typeface="Times New Roman"/>
                      </a:endParaRPr>
                    </a:p>
                  </a:txBody>
                  <a:tcPr marL="68580" marR="68580" marT="0" marB="0"/>
                </a:tc>
              </a:tr>
              <a:tr h="594063">
                <a:tc rowSpan="2">
                  <a:txBody>
                    <a:bodyPr/>
                    <a:lstStyle/>
                    <a:p>
                      <a:pPr algn="just">
                        <a:lnSpc>
                          <a:spcPct val="115000"/>
                        </a:lnSpc>
                        <a:spcAft>
                          <a:spcPts val="0"/>
                        </a:spcAft>
                      </a:pPr>
                      <a:r>
                        <a:rPr lang="en-US" sz="1400">
                          <a:effectLst/>
                        </a:rPr>
                        <a:t>Education</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Expected years of schooling (years)</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0</a:t>
                      </a:r>
                      <a:endParaRPr lang="en-IN"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18</a:t>
                      </a:r>
                      <a:endParaRPr lang="en-IN" sz="1100">
                        <a:effectLst/>
                        <a:latin typeface="Calibri"/>
                        <a:ea typeface="Calibri"/>
                        <a:cs typeface="Times New Roman"/>
                      </a:endParaRPr>
                    </a:p>
                  </a:txBody>
                  <a:tcPr marL="68580" marR="68580" marT="0" marB="0"/>
                </a:tc>
              </a:tr>
              <a:tr h="594063">
                <a:tc vMerge="1">
                  <a:txBody>
                    <a:bodyPr/>
                    <a:lstStyle/>
                    <a:p>
                      <a:endParaRPr lang="en-IN"/>
                    </a:p>
                  </a:txBody>
                  <a:tcPr/>
                </a:tc>
                <a:tc>
                  <a:txBody>
                    <a:bodyPr/>
                    <a:lstStyle/>
                    <a:p>
                      <a:pPr algn="just">
                        <a:lnSpc>
                          <a:spcPct val="115000"/>
                        </a:lnSpc>
                        <a:spcAft>
                          <a:spcPts val="0"/>
                        </a:spcAft>
                      </a:pPr>
                      <a:r>
                        <a:rPr lang="en-US" sz="1400">
                          <a:effectLst/>
                        </a:rPr>
                        <a:t>Mean years of schooling (years)</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0</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15</a:t>
                      </a:r>
                      <a:endParaRPr lang="en-IN" sz="1100">
                        <a:effectLst/>
                        <a:latin typeface="Calibri"/>
                        <a:ea typeface="Calibri"/>
                        <a:cs typeface="Times New Roman"/>
                      </a:endParaRPr>
                    </a:p>
                  </a:txBody>
                  <a:tcPr marL="68580" marR="68580" marT="0" marB="0"/>
                </a:tc>
              </a:tr>
              <a:tr h="594063">
                <a:tc>
                  <a:txBody>
                    <a:bodyPr/>
                    <a:lstStyle/>
                    <a:p>
                      <a:pPr algn="just">
                        <a:lnSpc>
                          <a:spcPct val="115000"/>
                        </a:lnSpc>
                        <a:spcAft>
                          <a:spcPts val="0"/>
                        </a:spcAft>
                      </a:pPr>
                      <a:r>
                        <a:rPr lang="en-US" sz="1400">
                          <a:effectLst/>
                        </a:rPr>
                        <a:t>Standard of living</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GNI per capita (2017 PPP$)</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100</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75,000</a:t>
                      </a:r>
                      <a:endParaRPr lang="en-IN"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4644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640960" cy="5355312"/>
          </a:xfrm>
          <a:prstGeom prst="rect">
            <a:avLst/>
          </a:prstGeom>
        </p:spPr>
        <p:txBody>
          <a:bodyPr wrap="square">
            <a:spAutoFit/>
          </a:bodyPr>
          <a:lstStyle/>
          <a:p>
            <a:pPr algn="just"/>
            <a:r>
              <a:rPr lang="en-US" dirty="0" smtClean="0"/>
              <a:t>The justification for placing the natural zero for life expectancy at 20 years is based on historical evidence that no country in the 20th century had a life expectancy of less than 20 years. Maximum life expectancy is set at 85, a realistic aspirational target for many countries over the last 30 years. Due to constantly improving living conditions and medical advances, life expectancy has already come very close to 85 years in several economies: 84.9 years in Hong Kong, China (Special Administrative Region) and 84.6 years in Japan. </a:t>
            </a:r>
          </a:p>
          <a:p>
            <a:pPr algn="just"/>
            <a:endParaRPr lang="en-US" dirty="0"/>
          </a:p>
          <a:p>
            <a:pPr algn="just"/>
            <a:endParaRPr lang="en-US" dirty="0" smtClean="0"/>
          </a:p>
          <a:p>
            <a:pPr algn="just"/>
            <a:r>
              <a:rPr lang="en-US" dirty="0" smtClean="0"/>
              <a:t>Societies can subsist without formal education, justifying the education minimum of 0 years. The maximum for expected years of schooling, 18, is equivalent to achieving a master’s degree in most countries. The maximum for mean years of schooling, 15, is the projected maximum of this indicator for 2025. </a:t>
            </a:r>
          </a:p>
          <a:p>
            <a:pPr algn="just"/>
            <a:endParaRPr lang="en-US" dirty="0"/>
          </a:p>
          <a:p>
            <a:pPr algn="just"/>
            <a:endParaRPr lang="en-US" dirty="0" smtClean="0"/>
          </a:p>
          <a:p>
            <a:pPr algn="just"/>
            <a:r>
              <a:rPr lang="en-US" dirty="0" smtClean="0"/>
              <a:t>The low minimum value for gross national income (GNI) per capita, $100, is justified by the considerable amount of unmeasured subsistence and nonmarket production in economies close to the minimum, which is not captured in the official data. The maximum is set at $75,000 per capita. </a:t>
            </a:r>
          </a:p>
          <a:p>
            <a:pPr algn="just"/>
            <a:endParaRPr lang="en-IN" dirty="0"/>
          </a:p>
        </p:txBody>
      </p:sp>
    </p:spTree>
    <p:extLst>
      <p:ext uri="{BB962C8B-B14F-4D97-AF65-F5344CB8AC3E}">
        <p14:creationId xmlns:p14="http://schemas.microsoft.com/office/powerpoint/2010/main" val="180806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51520" y="1196752"/>
                <a:ext cx="8712968" cy="3629455"/>
              </a:xfrm>
              <a:prstGeom prst="rect">
                <a:avLst/>
              </a:prstGeom>
            </p:spPr>
            <p:txBody>
              <a:bodyPr wrap="square">
                <a:spAutoFit/>
              </a:bodyPr>
              <a:lstStyle/>
              <a:p>
                <a:pPr algn="just"/>
                <a:r>
                  <a:rPr lang="en-US" dirty="0" smtClean="0"/>
                  <a:t>Having defined the minimum and maximum values, the dimension indices are calculated as: </a:t>
                </a:r>
              </a:p>
              <a:p>
                <a:endParaRPr lang="en-US" dirty="0"/>
              </a:p>
              <a:p>
                <a:pPr algn="just">
                  <a:lnSpc>
                    <a:spcPct val="115000"/>
                  </a:lnSpc>
                  <a:spcAft>
                    <a:spcPts val="2100"/>
                  </a:spcAft>
                  <a:tabLst>
                    <a:tab pos="1419225" algn="l"/>
                  </a:tabLst>
                </a:pPr>
                <a14:m>
                  <m:oMath xmlns:m="http://schemas.openxmlformats.org/officeDocument/2006/math">
                    <m:r>
                      <m:rPr>
                        <m:sty m:val="p"/>
                      </m:rPr>
                      <a:rPr lang="en-US" smtClean="0">
                        <a:solidFill>
                          <a:srgbClr val="000000"/>
                        </a:solidFill>
                        <a:effectLst/>
                        <a:latin typeface="Cambria Math"/>
                        <a:ea typeface="Calibri"/>
                        <a:cs typeface="Times New Roman"/>
                      </a:rPr>
                      <m:t>Dimension</m:t>
                    </m:r>
                    <m:r>
                      <a:rPr lang="en-US" smtClean="0">
                        <a:solidFill>
                          <a:srgbClr val="000000"/>
                        </a:solidFill>
                        <a:effectLst/>
                        <a:latin typeface="Cambria Math"/>
                        <a:ea typeface="Calibri"/>
                        <a:cs typeface="Times New Roman"/>
                      </a:rPr>
                      <m:t> </m:t>
                    </m:r>
                    <m:r>
                      <m:rPr>
                        <m:sty m:val="p"/>
                      </m:rPr>
                      <a:rPr lang="en-US" smtClean="0">
                        <a:solidFill>
                          <a:srgbClr val="000000"/>
                        </a:solidFill>
                        <a:effectLst/>
                        <a:latin typeface="Cambria Math"/>
                        <a:ea typeface="Calibri"/>
                        <a:cs typeface="Times New Roman"/>
                      </a:rPr>
                      <m:t>index</m:t>
                    </m:r>
                    <m:r>
                      <a:rPr lang="en-US" smtClean="0">
                        <a:solidFill>
                          <a:srgbClr val="000000"/>
                        </a:solidFill>
                        <a:effectLst/>
                        <a:latin typeface="Cambria Math"/>
                        <a:ea typeface="Calibri"/>
                        <a:cs typeface="Times New Roman"/>
                      </a:rPr>
                      <m:t>=</m:t>
                    </m:r>
                    <m:f>
                      <m:fPr>
                        <m:ctrlPr>
                          <a:rPr lang="en-IN" i="1">
                            <a:solidFill>
                              <a:srgbClr val="000000"/>
                            </a:solidFill>
                            <a:effectLst/>
                            <a:latin typeface="Cambria Math"/>
                            <a:ea typeface="Calibri"/>
                            <a:cs typeface="Times New Roman"/>
                          </a:rPr>
                        </m:ctrlPr>
                      </m:fPr>
                      <m:num>
                        <m:r>
                          <m:rPr>
                            <m:sty m:val="p"/>
                          </m:rPr>
                          <a:rPr lang="en-US">
                            <a:solidFill>
                              <a:srgbClr val="000000"/>
                            </a:solidFill>
                            <a:effectLst/>
                            <a:latin typeface="Cambria Math"/>
                            <a:ea typeface="Calibri"/>
                            <a:cs typeface="Times New Roman"/>
                          </a:rPr>
                          <m:t>actual</m:t>
                        </m:r>
                        <m:r>
                          <a:rPr lang="en-US">
                            <a:solidFill>
                              <a:srgbClr val="000000"/>
                            </a:solidFill>
                            <a:effectLst/>
                            <a:latin typeface="Cambria Math"/>
                            <a:ea typeface="Calibri"/>
                            <a:cs typeface="Times New Roman"/>
                          </a:rPr>
                          <m:t> </m:t>
                        </m:r>
                        <m:r>
                          <m:rPr>
                            <m:sty m:val="p"/>
                          </m:rPr>
                          <a:rPr lang="en-US">
                            <a:solidFill>
                              <a:srgbClr val="000000"/>
                            </a:solidFill>
                            <a:effectLst/>
                            <a:latin typeface="Cambria Math"/>
                            <a:ea typeface="Calibri"/>
                            <a:cs typeface="Times New Roman"/>
                          </a:rPr>
                          <m:t>value</m:t>
                        </m:r>
                        <m:r>
                          <a:rPr lang="en-US">
                            <a:solidFill>
                              <a:srgbClr val="000000"/>
                            </a:solidFill>
                            <a:effectLst/>
                            <a:latin typeface="Cambria Math"/>
                            <a:ea typeface="Calibri"/>
                            <a:cs typeface="Times New Roman"/>
                          </a:rPr>
                          <m:t> – </m:t>
                        </m:r>
                        <m:r>
                          <m:rPr>
                            <m:sty m:val="p"/>
                          </m:rPr>
                          <a:rPr lang="en-US">
                            <a:solidFill>
                              <a:srgbClr val="000000"/>
                            </a:solidFill>
                            <a:effectLst/>
                            <a:latin typeface="Cambria Math"/>
                            <a:ea typeface="Calibri"/>
                            <a:cs typeface="Times New Roman"/>
                          </a:rPr>
                          <m:t>minimum</m:t>
                        </m:r>
                        <m:r>
                          <a:rPr lang="en-US">
                            <a:solidFill>
                              <a:srgbClr val="000000"/>
                            </a:solidFill>
                            <a:effectLst/>
                            <a:latin typeface="Cambria Math"/>
                            <a:ea typeface="Calibri"/>
                            <a:cs typeface="Times New Roman"/>
                          </a:rPr>
                          <m:t> </m:t>
                        </m:r>
                        <m:r>
                          <m:rPr>
                            <m:sty m:val="p"/>
                          </m:rPr>
                          <a:rPr lang="en-US">
                            <a:solidFill>
                              <a:srgbClr val="000000"/>
                            </a:solidFill>
                            <a:effectLst/>
                            <a:latin typeface="Cambria Math"/>
                            <a:ea typeface="Calibri"/>
                            <a:cs typeface="Times New Roman"/>
                          </a:rPr>
                          <m:t>value</m:t>
                        </m:r>
                        <m:r>
                          <a:rPr lang="en-US">
                            <a:solidFill>
                              <a:srgbClr val="000000"/>
                            </a:solidFill>
                            <a:effectLst/>
                            <a:latin typeface="Cambria Math"/>
                            <a:ea typeface="Calibri"/>
                            <a:cs typeface="Times New Roman"/>
                          </a:rPr>
                          <m:t> </m:t>
                        </m:r>
                      </m:num>
                      <m:den>
                        <m:r>
                          <m:rPr>
                            <m:sty m:val="p"/>
                          </m:rPr>
                          <a:rPr lang="en-US">
                            <a:solidFill>
                              <a:srgbClr val="000000"/>
                            </a:solidFill>
                            <a:effectLst/>
                            <a:latin typeface="Cambria Math"/>
                            <a:ea typeface="Calibri"/>
                            <a:cs typeface="Times New Roman"/>
                          </a:rPr>
                          <m:t>maximum</m:t>
                        </m:r>
                        <m:r>
                          <a:rPr lang="en-US">
                            <a:solidFill>
                              <a:srgbClr val="000000"/>
                            </a:solidFill>
                            <a:effectLst/>
                            <a:latin typeface="Cambria Math"/>
                            <a:ea typeface="Calibri"/>
                            <a:cs typeface="Times New Roman"/>
                          </a:rPr>
                          <m:t> </m:t>
                        </m:r>
                        <m:r>
                          <m:rPr>
                            <m:sty m:val="p"/>
                          </m:rPr>
                          <a:rPr lang="en-US">
                            <a:solidFill>
                              <a:srgbClr val="000000"/>
                            </a:solidFill>
                            <a:effectLst/>
                            <a:latin typeface="Cambria Math"/>
                            <a:ea typeface="Calibri"/>
                            <a:cs typeface="Times New Roman"/>
                          </a:rPr>
                          <m:t>value</m:t>
                        </m:r>
                        <m:r>
                          <a:rPr lang="en-US">
                            <a:solidFill>
                              <a:srgbClr val="000000"/>
                            </a:solidFill>
                            <a:effectLst/>
                            <a:latin typeface="Cambria Math"/>
                            <a:ea typeface="Calibri"/>
                            <a:cs typeface="Times New Roman"/>
                          </a:rPr>
                          <m:t> – </m:t>
                        </m:r>
                        <m:r>
                          <m:rPr>
                            <m:sty m:val="p"/>
                          </m:rPr>
                          <a:rPr lang="en-US">
                            <a:solidFill>
                              <a:srgbClr val="000000"/>
                            </a:solidFill>
                            <a:effectLst/>
                            <a:latin typeface="Cambria Math"/>
                            <a:ea typeface="Calibri"/>
                            <a:cs typeface="Times New Roman"/>
                          </a:rPr>
                          <m:t>minimum</m:t>
                        </m:r>
                        <m:r>
                          <a:rPr lang="en-US">
                            <a:solidFill>
                              <a:srgbClr val="000000"/>
                            </a:solidFill>
                            <a:effectLst/>
                            <a:latin typeface="Cambria Math"/>
                            <a:ea typeface="Calibri"/>
                            <a:cs typeface="Times New Roman"/>
                          </a:rPr>
                          <m:t> </m:t>
                        </m:r>
                        <m:r>
                          <m:rPr>
                            <m:sty m:val="p"/>
                          </m:rPr>
                          <a:rPr lang="en-US">
                            <a:solidFill>
                              <a:srgbClr val="000000"/>
                            </a:solidFill>
                            <a:effectLst/>
                            <a:latin typeface="Cambria Math"/>
                            <a:ea typeface="Calibri"/>
                            <a:cs typeface="Times New Roman"/>
                          </a:rPr>
                          <m:t>value</m:t>
                        </m:r>
                      </m:den>
                    </m:f>
                  </m:oMath>
                </a14:m>
                <a:r>
                  <a:rPr lang="en-US" dirty="0">
                    <a:solidFill>
                      <a:srgbClr val="000000"/>
                    </a:solidFill>
                    <a:effectLst/>
                    <a:latin typeface="Times New Roman"/>
                    <a:ea typeface="Times New Roman"/>
                    <a:cs typeface="Times New Roman"/>
                  </a:rPr>
                  <a:t>	</a:t>
                </a:r>
                <a:r>
                  <a:rPr lang="en-US" dirty="0">
                    <a:solidFill>
                      <a:srgbClr val="000000"/>
                    </a:solidFill>
                    <a:effectLst/>
                    <a:latin typeface="Times New Roman"/>
                    <a:ea typeface="Calibri"/>
                    <a:cs typeface="Times New Roman"/>
                  </a:rPr>
                  <a:t>(1)</a:t>
                </a:r>
                <a:endParaRPr lang="en-IN" sz="1400" dirty="0">
                  <a:ea typeface="Calibri"/>
                  <a:cs typeface="Times New Roman"/>
                </a:endParaRPr>
              </a:p>
              <a:p>
                <a:pPr algn="just"/>
                <a:r>
                  <a:rPr lang="en-US" dirty="0" smtClean="0"/>
                  <a:t>For the education dimension, equation 1 is first applied to each of the two indicators, and then the arithmetic mean of the two resulting indices is taken. </a:t>
                </a:r>
                <a:r>
                  <a:rPr lang="en-US" dirty="0"/>
                  <a:t>E</a:t>
                </a:r>
                <a:r>
                  <a:rPr lang="en-US" dirty="0" smtClean="0"/>
                  <a:t>xpected </a:t>
                </a:r>
                <a:r>
                  <a:rPr lang="en-US" dirty="0"/>
                  <a:t>years of schooling and mean years of </a:t>
                </a:r>
                <a:r>
                  <a:rPr lang="en-US" dirty="0" smtClean="0"/>
                  <a:t>schooling are perfectly substitute, so arithmetic mean of the two education indices is used as average. </a:t>
                </a:r>
              </a:p>
              <a:p>
                <a:pPr algn="just"/>
                <a:endParaRPr lang="en-US" dirty="0"/>
              </a:p>
              <a:p>
                <a:pPr algn="just"/>
                <a:r>
                  <a:rPr lang="en-US" dirty="0" smtClean="0"/>
                  <a:t>Each additional dollar of income has a smaller effect on expanding capabilities. Thus for income the natural logarithm of the actual, minimum and maximum values is used.</a:t>
                </a:r>
                <a:endParaRPr lang="en-IN" dirty="0"/>
              </a:p>
            </p:txBody>
          </p:sp>
        </mc:Choice>
        <mc:Fallback xmlns="">
          <p:sp>
            <p:nvSpPr>
              <p:cNvPr id="2" name="Rectangle 1"/>
              <p:cNvSpPr>
                <a:spLocks noRot="1" noChangeAspect="1" noMove="1" noResize="1" noEditPoints="1" noAdjustHandles="1" noChangeArrowheads="1" noChangeShapeType="1" noTextEdit="1"/>
              </p:cNvSpPr>
              <p:nvPr/>
            </p:nvSpPr>
            <p:spPr>
              <a:xfrm>
                <a:off x="251520" y="1196752"/>
                <a:ext cx="8712968" cy="3629455"/>
              </a:xfrm>
              <a:prstGeom prst="rect">
                <a:avLst/>
              </a:prstGeom>
              <a:blipFill rotWithShape="1">
                <a:blip r:embed="rId2"/>
                <a:stretch>
                  <a:fillRect l="-559" t="-839" r="-1119" b="-1678"/>
                </a:stretch>
              </a:blipFill>
            </p:spPr>
            <p:txBody>
              <a:bodyPr/>
              <a:lstStyle/>
              <a:p>
                <a:r>
                  <a:rPr lang="en-IN">
                    <a:noFill/>
                  </a:rPr>
                  <a:t> </a:t>
                </a:r>
              </a:p>
            </p:txBody>
          </p:sp>
        </mc:Fallback>
      </mc:AlternateContent>
    </p:spTree>
    <p:extLst>
      <p:ext uri="{BB962C8B-B14F-4D97-AF65-F5344CB8AC3E}">
        <p14:creationId xmlns:p14="http://schemas.microsoft.com/office/powerpoint/2010/main" val="184824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51520" y="260648"/>
                <a:ext cx="8712968" cy="6667595"/>
              </a:xfrm>
              <a:prstGeom prst="rect">
                <a:avLst/>
              </a:prstGeom>
            </p:spPr>
            <p:txBody>
              <a:bodyPr wrap="square">
                <a:spAutoFit/>
              </a:bodyPr>
              <a:lstStyle/>
              <a:p>
                <a:r>
                  <a:rPr lang="en-US" b="1" dirty="0" smtClean="0"/>
                  <a:t>Step 2. Aggregating the dimensional indices </a:t>
                </a:r>
              </a:p>
              <a:p>
                <a:endParaRPr lang="en-US" b="1" dirty="0" smtClean="0"/>
              </a:p>
              <a:p>
                <a:r>
                  <a:rPr lang="en-US" dirty="0" smtClean="0"/>
                  <a:t>The HDI is the geometric mean of the three dimensional indices: </a:t>
                </a:r>
              </a:p>
              <a:p>
                <a:r>
                  <a:rPr lang="en-US" i="1" dirty="0" smtClean="0"/>
                  <a:t>HDI </a:t>
                </a:r>
                <a:r>
                  <a:rPr lang="en-US" i="1" dirty="0"/>
                  <a:t>= (</a:t>
                </a:r>
                <a:r>
                  <a:rPr lang="en-US" i="1" dirty="0" err="1"/>
                  <a:t>I</a:t>
                </a:r>
                <a:r>
                  <a:rPr lang="en-US" i="1" baseline="-25000" dirty="0" err="1"/>
                  <a:t>Health</a:t>
                </a:r>
                <a:r>
                  <a:rPr lang="en-US" i="1" dirty="0"/>
                  <a:t> . </a:t>
                </a:r>
                <a:r>
                  <a:rPr lang="en-US" i="1" dirty="0" err="1"/>
                  <a:t>I</a:t>
                </a:r>
                <a:r>
                  <a:rPr lang="en-US" i="1" baseline="-25000" dirty="0" err="1"/>
                  <a:t>Education</a:t>
                </a:r>
                <a:r>
                  <a:rPr lang="en-US" i="1" dirty="0"/>
                  <a:t> . </a:t>
                </a:r>
                <a:r>
                  <a:rPr lang="en-US" i="1" dirty="0" err="1"/>
                  <a:t>I</a:t>
                </a:r>
                <a:r>
                  <a:rPr lang="en-US" i="1" baseline="-25000" dirty="0" err="1"/>
                  <a:t>Income</a:t>
                </a:r>
                <a:r>
                  <a:rPr lang="en-US" i="1" dirty="0"/>
                  <a:t> ) </a:t>
                </a:r>
                <a:r>
                  <a:rPr lang="en-US" i="1" baseline="30000" dirty="0"/>
                  <a:t>1/3</a:t>
                </a:r>
                <a:endParaRPr lang="en-IN" dirty="0"/>
              </a:p>
              <a:p>
                <a:r>
                  <a:rPr lang="en-US" dirty="0" smtClean="0"/>
                  <a:t>Example: Sudan (from Technical Notes, HDR)</a:t>
                </a: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Note: Values are rounded. </a:t>
                </a:r>
              </a:p>
              <a:p>
                <a14:m>
                  <m:oMath xmlns:m="http://schemas.openxmlformats.org/officeDocument/2006/math">
                    <m:r>
                      <m:rPr>
                        <m:sty m:val="p"/>
                      </m:rPr>
                      <a:rPr lang="en-US">
                        <a:latin typeface="Cambria Math"/>
                      </a:rPr>
                      <m:t>Health</m:t>
                    </m:r>
                    <m:r>
                      <a:rPr lang="en-US">
                        <a:latin typeface="Cambria Math"/>
                      </a:rPr>
                      <m:t> </m:t>
                    </m:r>
                    <m:r>
                      <m:rPr>
                        <m:sty m:val="p"/>
                      </m:rPr>
                      <a:rPr lang="en-US">
                        <a:latin typeface="Cambria Math"/>
                      </a:rPr>
                      <m:t>index</m:t>
                    </m:r>
                    <m:r>
                      <a:rPr lang="en-US">
                        <a:latin typeface="Cambria Math"/>
                      </a:rPr>
                      <m:t> =</m:t>
                    </m:r>
                    <m:f>
                      <m:fPr>
                        <m:ctrlPr>
                          <a:rPr lang="en-IN" i="1">
                            <a:latin typeface="Cambria Math"/>
                          </a:rPr>
                        </m:ctrlPr>
                      </m:fPr>
                      <m:num>
                        <m:r>
                          <a:rPr lang="en-US">
                            <a:latin typeface="Cambria Math"/>
                          </a:rPr>
                          <m:t>65.3 – 20</m:t>
                        </m:r>
                      </m:num>
                      <m:den>
                        <m:r>
                          <a:rPr lang="en-US">
                            <a:latin typeface="Cambria Math"/>
                          </a:rPr>
                          <m:t>85 – 20</m:t>
                        </m:r>
                      </m:den>
                    </m:f>
                  </m:oMath>
                </a14:m>
                <a:r>
                  <a:rPr lang="en-US" dirty="0"/>
                  <a:t>  = </a:t>
                </a:r>
                <a:r>
                  <a:rPr lang="en-US" dirty="0" smtClean="0"/>
                  <a:t>0.6971</a:t>
                </a:r>
                <a:r>
                  <a:rPr lang="en-US" dirty="0"/>
                  <a:t> </a:t>
                </a:r>
                <a:endParaRPr lang="en-IN" dirty="0"/>
              </a:p>
              <a:p>
                <a14:m>
                  <m:oMath xmlns:m="http://schemas.openxmlformats.org/officeDocument/2006/math">
                    <m:r>
                      <m:rPr>
                        <m:sty m:val="p"/>
                      </m:rPr>
                      <a:rPr lang="en-US">
                        <a:latin typeface="Cambria Math"/>
                      </a:rPr>
                      <m:t>Expected</m:t>
                    </m:r>
                    <m:r>
                      <a:rPr lang="en-US">
                        <a:latin typeface="Cambria Math"/>
                      </a:rPr>
                      <m:t> </m:t>
                    </m:r>
                    <m:r>
                      <m:rPr>
                        <m:sty m:val="p"/>
                      </m:rPr>
                      <a:rPr lang="en-US">
                        <a:latin typeface="Cambria Math"/>
                      </a:rPr>
                      <m:t>years</m:t>
                    </m:r>
                    <m:r>
                      <a:rPr lang="en-US">
                        <a:latin typeface="Cambria Math"/>
                      </a:rPr>
                      <m:t> </m:t>
                    </m:r>
                    <m:r>
                      <m:rPr>
                        <m:sty m:val="p"/>
                      </m:rPr>
                      <a:rPr lang="en-US">
                        <a:latin typeface="Cambria Math"/>
                      </a:rPr>
                      <m:t>of</m:t>
                    </m:r>
                    <m:r>
                      <a:rPr lang="en-US">
                        <a:latin typeface="Cambria Math"/>
                      </a:rPr>
                      <m:t> </m:t>
                    </m:r>
                    <m:r>
                      <m:rPr>
                        <m:sty m:val="p"/>
                      </m:rPr>
                      <a:rPr lang="en-US">
                        <a:latin typeface="Cambria Math"/>
                      </a:rPr>
                      <m:t>schooling</m:t>
                    </m:r>
                    <m:r>
                      <a:rPr lang="en-US">
                        <a:latin typeface="Cambria Math"/>
                      </a:rPr>
                      <m:t> </m:t>
                    </m:r>
                    <m:r>
                      <m:rPr>
                        <m:sty m:val="p"/>
                      </m:rPr>
                      <a:rPr lang="en-US">
                        <a:latin typeface="Cambria Math"/>
                      </a:rPr>
                      <m:t>index</m:t>
                    </m:r>
                    <m:r>
                      <a:rPr lang="en-US">
                        <a:latin typeface="Cambria Math"/>
                      </a:rPr>
                      <m:t>  =</m:t>
                    </m:r>
                    <m:f>
                      <m:fPr>
                        <m:ctrlPr>
                          <a:rPr lang="en-IN" i="1">
                            <a:latin typeface="Cambria Math"/>
                          </a:rPr>
                        </m:ctrlPr>
                      </m:fPr>
                      <m:num>
                        <m:r>
                          <a:rPr lang="en-US">
                            <a:latin typeface="Cambria Math"/>
                          </a:rPr>
                          <m:t>7.9 – 0</m:t>
                        </m:r>
                      </m:num>
                      <m:den>
                        <m:r>
                          <a:rPr lang="en-US">
                            <a:latin typeface="Cambria Math"/>
                          </a:rPr>
                          <m:t>18 – 0 </m:t>
                        </m:r>
                      </m:den>
                    </m:f>
                  </m:oMath>
                </a14:m>
                <a:r>
                  <a:rPr lang="en-US" dirty="0"/>
                  <a:t>  = 0.4380  </a:t>
                </a:r>
                <a:endParaRPr lang="en-IN" dirty="0"/>
              </a:p>
              <a:p>
                <a14:m>
                  <m:oMath xmlns:m="http://schemas.openxmlformats.org/officeDocument/2006/math">
                    <m:r>
                      <m:rPr>
                        <m:sty m:val="p"/>
                      </m:rPr>
                      <a:rPr lang="en-US">
                        <a:latin typeface="Cambria Math"/>
                      </a:rPr>
                      <m:t>Mean</m:t>
                    </m:r>
                    <m:r>
                      <a:rPr lang="en-US">
                        <a:latin typeface="Cambria Math"/>
                      </a:rPr>
                      <m:t> </m:t>
                    </m:r>
                    <m:r>
                      <m:rPr>
                        <m:sty m:val="p"/>
                      </m:rPr>
                      <a:rPr lang="en-US">
                        <a:latin typeface="Cambria Math"/>
                      </a:rPr>
                      <m:t>years</m:t>
                    </m:r>
                    <m:r>
                      <a:rPr lang="en-US">
                        <a:latin typeface="Cambria Math"/>
                      </a:rPr>
                      <m:t> </m:t>
                    </m:r>
                    <m:r>
                      <m:rPr>
                        <m:sty m:val="p"/>
                      </m:rPr>
                      <a:rPr lang="en-US">
                        <a:latin typeface="Cambria Math"/>
                      </a:rPr>
                      <m:t>of</m:t>
                    </m:r>
                    <m:r>
                      <a:rPr lang="en-US">
                        <a:latin typeface="Cambria Math"/>
                      </a:rPr>
                      <m:t> </m:t>
                    </m:r>
                    <m:r>
                      <m:rPr>
                        <m:sty m:val="p"/>
                      </m:rPr>
                      <a:rPr lang="en-US">
                        <a:latin typeface="Cambria Math"/>
                      </a:rPr>
                      <m:t>schooling</m:t>
                    </m:r>
                    <m:r>
                      <a:rPr lang="en-US">
                        <a:latin typeface="Cambria Math"/>
                      </a:rPr>
                      <m:t> </m:t>
                    </m:r>
                    <m:r>
                      <m:rPr>
                        <m:sty m:val="p"/>
                      </m:rPr>
                      <a:rPr lang="en-US">
                        <a:latin typeface="Cambria Math"/>
                      </a:rPr>
                      <m:t>index</m:t>
                    </m:r>
                    <m:r>
                      <a:rPr lang="en-US">
                        <a:latin typeface="Cambria Math"/>
                      </a:rPr>
                      <m:t> =</m:t>
                    </m:r>
                    <m:f>
                      <m:fPr>
                        <m:ctrlPr>
                          <a:rPr lang="en-IN" i="1">
                            <a:latin typeface="Cambria Math"/>
                          </a:rPr>
                        </m:ctrlPr>
                      </m:fPr>
                      <m:num>
                        <m:r>
                          <a:rPr lang="en-US">
                            <a:latin typeface="Cambria Math"/>
                          </a:rPr>
                          <m:t>3.8 – 0 </m:t>
                        </m:r>
                      </m:num>
                      <m:den>
                        <m:r>
                          <a:rPr lang="en-US">
                            <a:latin typeface="Cambria Math"/>
                          </a:rPr>
                          <m:t>15 – 0</m:t>
                        </m:r>
                      </m:den>
                    </m:f>
                  </m:oMath>
                </a14:m>
                <a:r>
                  <a:rPr lang="en-US" dirty="0"/>
                  <a:t>  = </a:t>
                </a:r>
                <a:r>
                  <a:rPr lang="en-US" dirty="0" smtClean="0"/>
                  <a:t>0.2513</a:t>
                </a:r>
                <a:r>
                  <a:rPr lang="en-US" dirty="0"/>
                  <a:t> </a:t>
                </a:r>
                <a:endParaRPr lang="en-IN" dirty="0"/>
              </a:p>
              <a:p>
                <a14:m>
                  <m:oMath xmlns:m="http://schemas.openxmlformats.org/officeDocument/2006/math">
                    <m:r>
                      <m:rPr>
                        <m:sty m:val="p"/>
                      </m:rPr>
                      <a:rPr lang="en-US">
                        <a:latin typeface="Cambria Math"/>
                      </a:rPr>
                      <m:t>Education</m:t>
                    </m:r>
                    <m:r>
                      <a:rPr lang="en-US">
                        <a:latin typeface="Cambria Math"/>
                      </a:rPr>
                      <m:t> </m:t>
                    </m:r>
                    <m:r>
                      <m:rPr>
                        <m:sty m:val="p"/>
                      </m:rPr>
                      <a:rPr lang="en-US">
                        <a:latin typeface="Cambria Math"/>
                      </a:rPr>
                      <m:t>index</m:t>
                    </m:r>
                    <m:r>
                      <a:rPr lang="en-US">
                        <a:latin typeface="Cambria Math"/>
                      </a:rPr>
                      <m:t> =</m:t>
                    </m:r>
                    <m:f>
                      <m:fPr>
                        <m:ctrlPr>
                          <a:rPr lang="en-IN" i="1">
                            <a:latin typeface="Cambria Math"/>
                          </a:rPr>
                        </m:ctrlPr>
                      </m:fPr>
                      <m:num>
                        <m:r>
                          <a:rPr lang="en-US">
                            <a:latin typeface="Cambria Math"/>
                          </a:rPr>
                          <m:t>0.4380 + 0.2513</m:t>
                        </m:r>
                      </m:num>
                      <m:den>
                        <m:r>
                          <a:rPr lang="en-US">
                            <a:latin typeface="Cambria Math"/>
                          </a:rPr>
                          <m:t>2</m:t>
                        </m:r>
                      </m:den>
                    </m:f>
                  </m:oMath>
                </a14:m>
                <a:r>
                  <a:rPr lang="en-US" dirty="0"/>
                  <a:t>  = </a:t>
                </a:r>
                <a:r>
                  <a:rPr lang="en-US" dirty="0" smtClean="0"/>
                  <a:t>0.3447</a:t>
                </a:r>
              </a:p>
              <a:p>
                <a14:m>
                  <m:oMath xmlns:m="http://schemas.openxmlformats.org/officeDocument/2006/math">
                    <m:r>
                      <m:rPr>
                        <m:sty m:val="p"/>
                      </m:rPr>
                      <a:rPr lang="en-US">
                        <a:latin typeface="Cambria Math"/>
                      </a:rPr>
                      <m:t>Income</m:t>
                    </m:r>
                    <m:r>
                      <a:rPr lang="en-US">
                        <a:latin typeface="Cambria Math"/>
                      </a:rPr>
                      <m:t> </m:t>
                    </m:r>
                    <m:r>
                      <m:rPr>
                        <m:sty m:val="p"/>
                      </m:rPr>
                      <a:rPr lang="en-US">
                        <a:latin typeface="Cambria Math"/>
                      </a:rPr>
                      <m:t>index</m:t>
                    </m:r>
                    <m:r>
                      <a:rPr lang="en-US">
                        <a:latin typeface="Cambria Math"/>
                      </a:rPr>
                      <m:t> =</m:t>
                    </m:r>
                    <m:f>
                      <m:fPr>
                        <m:ctrlPr>
                          <a:rPr lang="en-IN" i="1">
                            <a:latin typeface="Cambria Math"/>
                          </a:rPr>
                        </m:ctrlPr>
                      </m:fPr>
                      <m:num>
                        <m:r>
                          <m:rPr>
                            <m:sty m:val="p"/>
                          </m:rPr>
                          <a:rPr lang="en-US">
                            <a:latin typeface="Cambria Math"/>
                          </a:rPr>
                          <m:t>ln</m:t>
                        </m:r>
                        <m:r>
                          <a:rPr lang="en-US">
                            <a:latin typeface="Cambria Math"/>
                          </a:rPr>
                          <m:t>(3,829) – </m:t>
                        </m:r>
                        <m:r>
                          <m:rPr>
                            <m:sty m:val="p"/>
                          </m:rPr>
                          <a:rPr lang="en-US">
                            <a:latin typeface="Cambria Math"/>
                          </a:rPr>
                          <m:t>ln</m:t>
                        </m:r>
                        <m:r>
                          <a:rPr lang="en-US">
                            <a:latin typeface="Cambria Math"/>
                          </a:rPr>
                          <m:t>(100)</m:t>
                        </m:r>
                      </m:num>
                      <m:den>
                        <m:r>
                          <m:rPr>
                            <m:sty m:val="p"/>
                          </m:rPr>
                          <a:rPr lang="en-US">
                            <a:latin typeface="Cambria Math"/>
                          </a:rPr>
                          <m:t>ln</m:t>
                        </m:r>
                        <m:r>
                          <a:rPr lang="en-US">
                            <a:latin typeface="Cambria Math"/>
                          </a:rPr>
                          <m:t>(75,000) – </m:t>
                        </m:r>
                        <m:r>
                          <m:rPr>
                            <m:sty m:val="p"/>
                          </m:rPr>
                          <a:rPr lang="en-US">
                            <a:latin typeface="Cambria Math"/>
                          </a:rPr>
                          <m:t>ln</m:t>
                        </m:r>
                        <m:r>
                          <a:rPr lang="en-US">
                            <a:latin typeface="Cambria Math"/>
                          </a:rPr>
                          <m:t>(100) </m:t>
                        </m:r>
                      </m:den>
                    </m:f>
                  </m:oMath>
                </a14:m>
                <a:r>
                  <a:rPr lang="en-US" dirty="0"/>
                  <a:t>  =  </a:t>
                </a:r>
                <a:r>
                  <a:rPr lang="en-US" dirty="0" smtClean="0"/>
                  <a:t>0.5506</a:t>
                </a:r>
                <a:r>
                  <a:rPr lang="en-US" dirty="0"/>
                  <a:t> </a:t>
                </a:r>
                <a:endParaRPr lang="en-IN" dirty="0"/>
              </a:p>
              <a:p>
                <a:r>
                  <a:rPr lang="en-US" dirty="0"/>
                  <a:t>Human Development Index =  (0.6971 . 0.3447 . 0.5506)</a:t>
                </a:r>
                <a:r>
                  <a:rPr lang="en-US" baseline="30000" dirty="0"/>
                  <a:t>1/3</a:t>
                </a:r>
                <a:r>
                  <a:rPr lang="en-US" dirty="0"/>
                  <a:t>  =  0.510</a:t>
                </a:r>
                <a:endParaRPr lang="en-IN" dirty="0"/>
              </a:p>
              <a:p>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251520" y="260648"/>
                <a:ext cx="8712968" cy="6667595"/>
              </a:xfrm>
              <a:prstGeom prst="rect">
                <a:avLst/>
              </a:prstGeom>
              <a:blipFill rotWithShape="1">
                <a:blip r:embed="rId2"/>
                <a:stretch>
                  <a:fillRect l="-559" t="-457" b="-366"/>
                </a:stretch>
              </a:blipFill>
            </p:spPr>
            <p:txBody>
              <a:bodyPr/>
              <a:lstStyle/>
              <a:p>
                <a:r>
                  <a:rPr lang="en-IN">
                    <a:noFill/>
                  </a:rPr>
                  <a:t> </a:t>
                </a:r>
              </a:p>
            </p:txBody>
          </p:sp>
        </mc:Fallback>
      </mc:AlternateContent>
      <p:graphicFrame>
        <p:nvGraphicFramePr>
          <p:cNvPr id="3" name="Table 2"/>
          <p:cNvGraphicFramePr>
            <a:graphicFrameLocks noGrp="1"/>
          </p:cNvGraphicFramePr>
          <p:nvPr>
            <p:extLst>
              <p:ext uri="{D42A27DB-BD31-4B8C-83A1-F6EECF244321}">
                <p14:modId xmlns:p14="http://schemas.microsoft.com/office/powerpoint/2010/main" val="1665028642"/>
              </p:ext>
            </p:extLst>
          </p:nvPr>
        </p:nvGraphicFramePr>
        <p:xfrm>
          <a:off x="611560" y="1844824"/>
          <a:ext cx="6624736" cy="1728192"/>
        </p:xfrm>
        <a:graphic>
          <a:graphicData uri="http://schemas.openxmlformats.org/drawingml/2006/table">
            <a:tbl>
              <a:tblPr firstRow="1" firstCol="1" bandRow="1">
                <a:tableStyleId>{5C22544A-7EE6-4342-B048-85BDC9FD1C3A}</a:tableStyleId>
              </a:tblPr>
              <a:tblGrid>
                <a:gridCol w="3312368"/>
                <a:gridCol w="3312368"/>
              </a:tblGrid>
              <a:tr h="288032">
                <a:tc>
                  <a:txBody>
                    <a:bodyPr/>
                    <a:lstStyle/>
                    <a:p>
                      <a:pPr algn="just">
                        <a:lnSpc>
                          <a:spcPct val="115000"/>
                        </a:lnSpc>
                        <a:spcAft>
                          <a:spcPts val="0"/>
                        </a:spcAft>
                      </a:pPr>
                      <a:r>
                        <a:rPr lang="en-US" sz="1400" dirty="0">
                          <a:effectLst/>
                        </a:rPr>
                        <a:t>Indicator</a:t>
                      </a:r>
                      <a:endParaRPr lang="en-IN"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Value</a:t>
                      </a:r>
                      <a:endParaRPr lang="en-IN" sz="1100">
                        <a:effectLst/>
                        <a:latin typeface="Calibri"/>
                        <a:ea typeface="Calibri"/>
                        <a:cs typeface="Times New Roman"/>
                      </a:endParaRPr>
                    </a:p>
                  </a:txBody>
                  <a:tcPr marL="68580" marR="68580" marT="0" marB="0"/>
                </a:tc>
              </a:tr>
              <a:tr h="288032">
                <a:tc>
                  <a:txBody>
                    <a:bodyPr/>
                    <a:lstStyle/>
                    <a:p>
                      <a:pPr algn="just">
                        <a:lnSpc>
                          <a:spcPct val="115000"/>
                        </a:lnSpc>
                        <a:spcAft>
                          <a:spcPts val="0"/>
                        </a:spcAft>
                      </a:pPr>
                      <a:r>
                        <a:rPr lang="en-US" sz="1400">
                          <a:effectLst/>
                        </a:rPr>
                        <a:t>Life expectancy at birth (years)</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65.3</a:t>
                      </a:r>
                      <a:endParaRPr lang="en-IN" sz="1100">
                        <a:effectLst/>
                        <a:latin typeface="Calibri"/>
                        <a:ea typeface="Calibri"/>
                        <a:cs typeface="Times New Roman"/>
                      </a:endParaRPr>
                    </a:p>
                  </a:txBody>
                  <a:tcPr marL="68580" marR="68580" marT="0" marB="0"/>
                </a:tc>
              </a:tr>
              <a:tr h="288032">
                <a:tc>
                  <a:txBody>
                    <a:bodyPr/>
                    <a:lstStyle/>
                    <a:p>
                      <a:pPr algn="just">
                        <a:lnSpc>
                          <a:spcPct val="115000"/>
                        </a:lnSpc>
                        <a:spcAft>
                          <a:spcPts val="0"/>
                        </a:spcAft>
                      </a:pPr>
                      <a:r>
                        <a:rPr lang="en-US" sz="1400">
                          <a:effectLst/>
                        </a:rPr>
                        <a:t>Expected years of schooling (years)</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7.9</a:t>
                      </a:r>
                      <a:endParaRPr lang="en-IN" sz="1100">
                        <a:effectLst/>
                        <a:latin typeface="Calibri"/>
                        <a:ea typeface="Calibri"/>
                        <a:cs typeface="Times New Roman"/>
                      </a:endParaRPr>
                    </a:p>
                  </a:txBody>
                  <a:tcPr marL="68580" marR="68580" marT="0" marB="0"/>
                </a:tc>
              </a:tr>
              <a:tr h="288032">
                <a:tc>
                  <a:txBody>
                    <a:bodyPr/>
                    <a:lstStyle/>
                    <a:p>
                      <a:pPr algn="just">
                        <a:lnSpc>
                          <a:spcPct val="115000"/>
                        </a:lnSpc>
                        <a:spcAft>
                          <a:spcPts val="0"/>
                        </a:spcAft>
                      </a:pPr>
                      <a:r>
                        <a:rPr lang="en-US" sz="1400">
                          <a:effectLst/>
                        </a:rPr>
                        <a:t>Mean years of schooling (years)</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3.8</a:t>
                      </a:r>
                      <a:endParaRPr lang="en-IN" sz="1100">
                        <a:effectLst/>
                        <a:latin typeface="Calibri"/>
                        <a:ea typeface="Calibri"/>
                        <a:cs typeface="Times New Roman"/>
                      </a:endParaRPr>
                    </a:p>
                  </a:txBody>
                  <a:tcPr marL="68580" marR="68580" marT="0" marB="0"/>
                </a:tc>
              </a:tr>
              <a:tr h="576064">
                <a:tc>
                  <a:txBody>
                    <a:bodyPr/>
                    <a:lstStyle/>
                    <a:p>
                      <a:pPr algn="just">
                        <a:lnSpc>
                          <a:spcPct val="115000"/>
                        </a:lnSpc>
                        <a:spcAft>
                          <a:spcPts val="0"/>
                        </a:spcAft>
                      </a:pPr>
                      <a:r>
                        <a:rPr lang="en-US" sz="1400">
                          <a:effectLst/>
                        </a:rPr>
                        <a:t>Gross national income per capita (2017 PPP $)</a:t>
                      </a:r>
                      <a:endParaRPr lang="en-IN"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3,829</a:t>
                      </a:r>
                      <a:endParaRPr lang="en-IN"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3341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712968" cy="3785652"/>
          </a:xfrm>
          <a:prstGeom prst="rect">
            <a:avLst/>
          </a:prstGeom>
        </p:spPr>
        <p:txBody>
          <a:bodyPr wrap="square">
            <a:spAutoFit/>
          </a:bodyPr>
          <a:lstStyle/>
          <a:p>
            <a:pPr algn="ctr"/>
            <a:r>
              <a:rPr lang="en-IN" sz="2000" b="1" dirty="0" smtClean="0"/>
              <a:t>Human Development Categories</a:t>
            </a:r>
          </a:p>
          <a:p>
            <a:pPr algn="ctr"/>
            <a:endParaRPr lang="en-US" sz="2000" b="1" dirty="0"/>
          </a:p>
          <a:p>
            <a:pPr algn="just"/>
            <a:r>
              <a:rPr lang="en-US" sz="2000" dirty="0" smtClean="0"/>
              <a:t>The 2014 Human development Report introduced a system of fixed cutoff points for the four categories of human development achievements. The cutoff points (COP) are the HDI values calculated using the quartiles (q) from the distributions of the component indicators averaged over 2004–2013: </a:t>
            </a:r>
          </a:p>
          <a:p>
            <a:pPr algn="just"/>
            <a:r>
              <a:rPr lang="en-US" sz="2000" dirty="0" err="1" smtClean="0"/>
              <a:t>COPq</a:t>
            </a:r>
            <a:r>
              <a:rPr lang="en-US" sz="2000" dirty="0" smtClean="0"/>
              <a:t> = HDI (</a:t>
            </a:r>
            <a:r>
              <a:rPr lang="en-US" sz="2000" dirty="0" err="1" smtClean="0"/>
              <a:t>LEq</a:t>
            </a:r>
            <a:r>
              <a:rPr lang="en-US" sz="2000" dirty="0" smtClean="0"/>
              <a:t> , </a:t>
            </a:r>
            <a:r>
              <a:rPr lang="en-US" sz="2000" dirty="0" err="1" smtClean="0"/>
              <a:t>EYSq</a:t>
            </a:r>
            <a:r>
              <a:rPr lang="en-US" sz="2000" dirty="0" smtClean="0"/>
              <a:t> , </a:t>
            </a:r>
            <a:r>
              <a:rPr lang="en-US" sz="2000" dirty="0" err="1" smtClean="0"/>
              <a:t>MYSq</a:t>
            </a:r>
            <a:r>
              <a:rPr lang="en-US" sz="2000" dirty="0" smtClean="0"/>
              <a:t> , </a:t>
            </a:r>
            <a:r>
              <a:rPr lang="en-US" sz="2000" dirty="0" err="1" smtClean="0"/>
              <a:t>GNIpcq</a:t>
            </a:r>
            <a:r>
              <a:rPr lang="en-US" sz="2000" dirty="0" smtClean="0"/>
              <a:t>), q = 1,2,3. </a:t>
            </a:r>
          </a:p>
          <a:p>
            <a:pPr algn="just"/>
            <a:r>
              <a:rPr lang="en-US" sz="2000" dirty="0" smtClean="0"/>
              <a:t>For example, LE1, LE2 and LE3 denote three quartiles of the distribution of life expectancy across countries. </a:t>
            </a:r>
          </a:p>
          <a:p>
            <a:pPr algn="just"/>
            <a:r>
              <a:rPr lang="en-US" sz="2000" dirty="0" smtClean="0"/>
              <a:t>This Report keeps the same cutoff points on the HDI for grouping countries that were introduced in the 2014 Report: </a:t>
            </a:r>
          </a:p>
          <a:p>
            <a:pPr algn="just"/>
            <a:endParaRPr lang="en-IN" sz="2000" dirty="0"/>
          </a:p>
        </p:txBody>
      </p:sp>
      <p:graphicFrame>
        <p:nvGraphicFramePr>
          <p:cNvPr id="3" name="Table 2"/>
          <p:cNvGraphicFramePr>
            <a:graphicFrameLocks noGrp="1"/>
          </p:cNvGraphicFramePr>
          <p:nvPr>
            <p:extLst>
              <p:ext uri="{D42A27DB-BD31-4B8C-83A1-F6EECF244321}">
                <p14:modId xmlns:p14="http://schemas.microsoft.com/office/powerpoint/2010/main" val="3939981021"/>
              </p:ext>
            </p:extLst>
          </p:nvPr>
        </p:nvGraphicFramePr>
        <p:xfrm>
          <a:off x="1118996" y="3933056"/>
          <a:ext cx="6978015" cy="2650968"/>
        </p:xfrm>
        <a:graphic>
          <a:graphicData uri="http://schemas.openxmlformats.org/drawingml/2006/table">
            <a:tbl>
              <a:tblPr firstRow="1" firstCol="1" bandRow="1">
                <a:tableStyleId>{69012ECD-51FC-41F1-AA8D-1B2483CD663E}</a:tableStyleId>
              </a:tblPr>
              <a:tblGrid>
                <a:gridCol w="2325723"/>
                <a:gridCol w="2326146"/>
                <a:gridCol w="2326146"/>
              </a:tblGrid>
              <a:tr h="288032">
                <a:tc>
                  <a:txBody>
                    <a:bodyPr/>
                    <a:lstStyle/>
                    <a:p>
                      <a:pPr algn="ctr">
                        <a:lnSpc>
                          <a:spcPct val="115000"/>
                        </a:lnSpc>
                        <a:spcAft>
                          <a:spcPts val="0"/>
                        </a:spcAft>
                      </a:pPr>
                      <a:r>
                        <a:rPr lang="en-US" sz="1400" dirty="0" smtClean="0">
                          <a:effectLst/>
                          <a:latin typeface="Calibri"/>
                          <a:ea typeface="Calibri"/>
                          <a:cs typeface="Times New Roman"/>
                        </a:rPr>
                        <a:t>Level of Development</a:t>
                      </a:r>
                      <a:endParaRPr lang="en-IN"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dirty="0" smtClean="0">
                          <a:effectLst/>
                          <a:latin typeface="Calibri"/>
                          <a:ea typeface="Calibri"/>
                          <a:cs typeface="Times New Roman"/>
                        </a:rPr>
                        <a:t>HDI Score</a:t>
                      </a:r>
                      <a:endParaRPr lang="en-IN"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dirty="0" smtClean="0">
                          <a:effectLst/>
                          <a:latin typeface="Calibri"/>
                          <a:ea typeface="Calibri"/>
                          <a:cs typeface="Times New Roman"/>
                        </a:rPr>
                        <a:t>Countries for Example</a:t>
                      </a:r>
                    </a:p>
                    <a:p>
                      <a:pPr algn="ctr">
                        <a:lnSpc>
                          <a:spcPct val="115000"/>
                        </a:lnSpc>
                        <a:spcAft>
                          <a:spcPts val="0"/>
                        </a:spcAft>
                      </a:pPr>
                      <a:r>
                        <a:rPr lang="en-US" sz="1400" dirty="0" smtClean="0">
                          <a:effectLst/>
                          <a:latin typeface="Calibri"/>
                          <a:ea typeface="Calibri"/>
                          <a:cs typeface="Times New Roman"/>
                        </a:rPr>
                        <a:t>(from HDR 2021-22)</a:t>
                      </a:r>
                      <a:endParaRPr lang="en-IN"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060">
                <a:tc>
                  <a:txBody>
                    <a:bodyPr/>
                    <a:lstStyle/>
                    <a:p>
                      <a:pPr algn="ctr">
                        <a:lnSpc>
                          <a:spcPct val="115000"/>
                        </a:lnSpc>
                        <a:spcAft>
                          <a:spcPts val="0"/>
                        </a:spcAft>
                      </a:pPr>
                      <a:r>
                        <a:rPr lang="en-US" sz="1400" dirty="0">
                          <a:effectLst/>
                        </a:rPr>
                        <a:t>Very high human development</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dirty="0">
                          <a:effectLst/>
                        </a:rPr>
                        <a:t>0.800 and above</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100" dirty="0" smtClean="0">
                          <a:effectLst/>
                          <a:latin typeface="Calibri"/>
                          <a:ea typeface="Calibri"/>
                          <a:cs typeface="Times New Roman"/>
                        </a:rPr>
                        <a:t>Switzerland, Norway,</a:t>
                      </a:r>
                      <a:r>
                        <a:rPr lang="en-US" sz="1100" baseline="0" dirty="0" smtClean="0">
                          <a:effectLst/>
                          <a:latin typeface="Calibri"/>
                          <a:ea typeface="Calibri"/>
                          <a:cs typeface="Times New Roman"/>
                        </a:rPr>
                        <a:t> Iceland, Australia</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060">
                <a:tc>
                  <a:txBody>
                    <a:bodyPr/>
                    <a:lstStyle/>
                    <a:p>
                      <a:pPr algn="ctr">
                        <a:lnSpc>
                          <a:spcPct val="115000"/>
                        </a:lnSpc>
                        <a:spcAft>
                          <a:spcPts val="0"/>
                        </a:spcAft>
                      </a:pPr>
                      <a:r>
                        <a:rPr lang="en-US" sz="1400">
                          <a:effectLst/>
                        </a:rPr>
                        <a:t>High human development</a:t>
                      </a:r>
                      <a:endParaRPr lang="en-IN"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a:effectLst/>
                        </a:rPr>
                        <a:t>0.700–0.799</a:t>
                      </a:r>
                      <a:endParaRPr lang="en-IN"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100" dirty="0" smtClean="0">
                          <a:effectLst/>
                          <a:latin typeface="Calibri"/>
                          <a:ea typeface="Calibri"/>
                          <a:cs typeface="Times New Roman"/>
                        </a:rPr>
                        <a:t>Maldives, Mexico, Tunisia, Colombia </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060">
                <a:tc>
                  <a:txBody>
                    <a:bodyPr/>
                    <a:lstStyle/>
                    <a:p>
                      <a:pPr algn="ctr">
                        <a:lnSpc>
                          <a:spcPct val="115000"/>
                        </a:lnSpc>
                        <a:spcAft>
                          <a:spcPts val="0"/>
                        </a:spcAft>
                      </a:pPr>
                      <a:r>
                        <a:rPr lang="en-US" sz="1400">
                          <a:effectLst/>
                        </a:rPr>
                        <a:t>Medium human development</a:t>
                      </a:r>
                      <a:endParaRPr lang="en-IN"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dirty="0">
                          <a:effectLst/>
                        </a:rPr>
                        <a:t>0.550–0.699</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100" dirty="0" smtClean="0">
                          <a:effectLst/>
                          <a:latin typeface="Calibri"/>
                          <a:ea typeface="Calibri"/>
                          <a:cs typeface="Times New Roman"/>
                        </a:rPr>
                        <a:t>India, Bangladesh, Bhutan,</a:t>
                      </a:r>
                      <a:r>
                        <a:rPr lang="en-US" sz="1100" baseline="0" dirty="0" smtClean="0">
                          <a:effectLst/>
                          <a:latin typeface="Calibri"/>
                          <a:ea typeface="Calibri"/>
                          <a:cs typeface="Times New Roman"/>
                        </a:rPr>
                        <a:t> Ghana</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060">
                <a:tc>
                  <a:txBody>
                    <a:bodyPr/>
                    <a:lstStyle/>
                    <a:p>
                      <a:pPr algn="ctr">
                        <a:lnSpc>
                          <a:spcPct val="115000"/>
                        </a:lnSpc>
                        <a:spcAft>
                          <a:spcPts val="0"/>
                        </a:spcAft>
                      </a:pPr>
                      <a:r>
                        <a:rPr lang="en-US" sz="1400">
                          <a:effectLst/>
                        </a:rPr>
                        <a:t>Low human development</a:t>
                      </a:r>
                      <a:endParaRPr lang="en-IN"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dirty="0">
                          <a:effectLst/>
                        </a:rPr>
                        <a:t>Below 0.550</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100" dirty="0" smtClean="0">
                          <a:effectLst/>
                          <a:latin typeface="Calibri"/>
                          <a:ea typeface="Calibri"/>
                          <a:cs typeface="Times New Roman"/>
                        </a:rPr>
                        <a:t>Afghanistan, Mali, Niger, Guinea</a:t>
                      </a:r>
                      <a:endParaRPr lang="en-IN"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8566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768" y="692696"/>
            <a:ext cx="8352928" cy="5632311"/>
          </a:xfrm>
          <a:prstGeom prst="rect">
            <a:avLst/>
          </a:prstGeom>
        </p:spPr>
        <p:txBody>
          <a:bodyPr wrap="square">
            <a:spAutoFit/>
          </a:bodyPr>
          <a:lstStyle/>
          <a:p>
            <a:pPr algn="ctr"/>
            <a:r>
              <a:rPr lang="en-US" b="1" dirty="0" smtClean="0"/>
              <a:t>Criticism </a:t>
            </a:r>
            <a:r>
              <a:rPr lang="en-US" b="1" dirty="0"/>
              <a:t>of the </a:t>
            </a:r>
            <a:r>
              <a:rPr lang="en-US" b="1" dirty="0" smtClean="0"/>
              <a:t>Concept </a:t>
            </a:r>
            <a:r>
              <a:rPr lang="en-US" b="1" dirty="0"/>
              <a:t>of </a:t>
            </a:r>
            <a:r>
              <a:rPr lang="en-US" b="1" dirty="0" smtClean="0"/>
              <a:t>HDI:</a:t>
            </a:r>
          </a:p>
          <a:p>
            <a:pPr algn="ctr"/>
            <a:endParaRPr lang="en-US" b="1" dirty="0"/>
          </a:p>
          <a:p>
            <a:pPr marL="285750" indent="-285750" algn="just">
              <a:buFont typeface="Arial" pitchFamily="34" charset="0"/>
              <a:buChar char="•"/>
            </a:pPr>
            <a:r>
              <a:rPr lang="en-US" dirty="0" smtClean="0"/>
              <a:t>HDI implicitly </a:t>
            </a:r>
            <a:r>
              <a:rPr lang="en-US" dirty="0"/>
              <a:t>assumes trade-offs between its components. For example, the HDI measures health using life expectancy at birth and measures economic conditions using GDP per capita. So the same HDI score can be achieved with different combinations of the two.</a:t>
            </a:r>
            <a:endParaRPr lang="en-US" dirty="0" smtClean="0"/>
          </a:p>
          <a:p>
            <a:pPr marL="285750" indent="-285750" algn="just">
              <a:buFont typeface="Arial" pitchFamily="34" charset="0"/>
              <a:buChar char="•"/>
            </a:pPr>
            <a:r>
              <a:rPr lang="en-US" dirty="0"/>
              <a:t>HDI does not take into account </a:t>
            </a:r>
            <a:r>
              <a:rPr lang="en-US" dirty="0" smtClean="0"/>
              <a:t>human rights and freedom as mostly </a:t>
            </a:r>
            <a:r>
              <a:rPr lang="en-US" dirty="0"/>
              <a:t>important factor of the quality of </a:t>
            </a:r>
            <a:r>
              <a:rPr lang="en-US" dirty="0" smtClean="0"/>
              <a:t>life. Providing </a:t>
            </a:r>
            <a:r>
              <a:rPr lang="en-US" dirty="0"/>
              <a:t>health attainments, educational attainments and improved GDP per capita are necessary to enjoy a decent standard of living for an individual and also the socio-political environment of the economy where these facilities are being provided is very much important in the question of quality of life of an economy. </a:t>
            </a:r>
            <a:endParaRPr lang="en-US" dirty="0" smtClean="0"/>
          </a:p>
          <a:p>
            <a:pPr marL="285750" indent="-285750" algn="just">
              <a:buFont typeface="Arial" pitchFamily="34" charset="0"/>
              <a:buChar char="•"/>
            </a:pPr>
            <a:r>
              <a:rPr lang="en-US" dirty="0" smtClean="0"/>
              <a:t>Another important </a:t>
            </a:r>
            <a:r>
              <a:rPr lang="en-US" dirty="0"/>
              <a:t>drawback of HDI is that it does not consider </a:t>
            </a:r>
            <a:r>
              <a:rPr lang="en-US" dirty="0" smtClean="0"/>
              <a:t>sustainable </a:t>
            </a:r>
            <a:r>
              <a:rPr lang="en-US" dirty="0"/>
              <a:t>development as the </a:t>
            </a:r>
            <a:r>
              <a:rPr lang="en-US" dirty="0" smtClean="0"/>
              <a:t>component </a:t>
            </a:r>
            <a:r>
              <a:rPr lang="en-US" dirty="0"/>
              <a:t>of human development. </a:t>
            </a:r>
            <a:r>
              <a:rPr lang="en-US" dirty="0" smtClean="0"/>
              <a:t>The </a:t>
            </a:r>
            <a:r>
              <a:rPr lang="en-US" dirty="0"/>
              <a:t>concept of sustainable development which can be defined as a concept of </a:t>
            </a:r>
            <a:r>
              <a:rPr lang="en-US" dirty="0" smtClean="0"/>
              <a:t>inter-temporal </a:t>
            </a:r>
            <a:r>
              <a:rPr lang="en-US" dirty="0"/>
              <a:t>resource use based on the theory of inter-generational equity, i.e., future generations have enough resources so that they will be able to attain at least the same level of social well-beings as enjoyed by the present generation. </a:t>
            </a:r>
            <a:r>
              <a:rPr lang="en-US" dirty="0" smtClean="0"/>
              <a:t>As </a:t>
            </a:r>
            <a:r>
              <a:rPr lang="en-US" dirty="0"/>
              <a:t>a measure of human </a:t>
            </a:r>
            <a:r>
              <a:rPr lang="en-US" dirty="0" smtClean="0"/>
              <a:t>development, </a:t>
            </a:r>
            <a:r>
              <a:rPr lang="en-US" dirty="0"/>
              <a:t>HDI must be concerned with the fact that whether the developments sustain overtime or it is just the development for the time being</a:t>
            </a:r>
            <a:r>
              <a:rPr lang="en-US" dirty="0" smtClean="0"/>
              <a:t>.</a:t>
            </a:r>
            <a:endParaRPr lang="en-US" dirty="0"/>
          </a:p>
        </p:txBody>
      </p:sp>
    </p:spTree>
    <p:extLst>
      <p:ext uri="{BB962C8B-B14F-4D97-AF65-F5344CB8AC3E}">
        <p14:creationId xmlns:p14="http://schemas.microsoft.com/office/powerpoint/2010/main" val="3439943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1212</Words>
  <Application>Microsoft Office PowerPoint</Application>
  <PresentationFormat>On-screen Show (4:3)</PresentationFormat>
  <Paragraphs>132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ECONOMICS HONS.  Sem-6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HONS.  Sem-6</dc:title>
  <dc:creator>Mithun</dc:creator>
  <cp:lastModifiedBy>Mithun</cp:lastModifiedBy>
  <cp:revision>24</cp:revision>
  <dcterms:created xsi:type="dcterms:W3CDTF">2021-12-15T15:25:20Z</dcterms:created>
  <dcterms:modified xsi:type="dcterms:W3CDTF">2023-09-18T14:18:21Z</dcterms:modified>
</cp:coreProperties>
</file>