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59" r:id="rId5"/>
    <p:sldId id="260" r:id="rId6"/>
  </p:sldIdLst>
  <p:sldSz cx="12192000" cy="69119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8178" autoAdjust="0"/>
  </p:normalViewPr>
  <p:slideViewPr>
    <p:cSldViewPr snapToGrid="0">
      <p:cViewPr varScale="1">
        <p:scale>
          <a:sx n="67" d="100"/>
          <a:sy n="67" d="100"/>
        </p:scale>
        <p:origin x="1296" y="53"/>
      </p:cViewPr>
      <p:guideLst>
        <p:guide orient="horz" pos="217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31197"/>
            <a:ext cx="9144000" cy="240639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30388"/>
            <a:ext cx="9144000" cy="1668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F265-F1B7-4A17-9CDD-82420F6CAD04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3EF38-C7DE-44C3-8001-798C731486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3264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F265-F1B7-4A17-9CDD-82420F6CAD04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3EF38-C7DE-44C3-8001-798C731486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32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7999"/>
            <a:ext cx="2628900" cy="58575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7999"/>
            <a:ext cx="7734300" cy="58575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F265-F1B7-4A17-9CDD-82420F6CAD04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3EF38-C7DE-44C3-8001-798C731486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4985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F265-F1B7-4A17-9CDD-82420F6CAD04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3EF38-C7DE-44C3-8001-798C731486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709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23195"/>
            <a:ext cx="10515600" cy="287518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625584"/>
            <a:ext cx="10515600" cy="151199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F265-F1B7-4A17-9CDD-82420F6CAD04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3EF38-C7DE-44C3-8001-798C731486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4842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39993"/>
            <a:ext cx="5181600" cy="43855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39993"/>
            <a:ext cx="5181600" cy="43855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F265-F1B7-4A17-9CDD-82420F6CAD04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3EF38-C7DE-44C3-8001-798C731486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3293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7999"/>
            <a:ext cx="10515600" cy="13359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94395"/>
            <a:ext cx="5157787" cy="83039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24791"/>
            <a:ext cx="5157787" cy="3713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94395"/>
            <a:ext cx="5183188" cy="83039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24791"/>
            <a:ext cx="5183188" cy="3713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F265-F1B7-4A17-9CDD-82420F6CAD04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3EF38-C7DE-44C3-8001-798C731486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89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F265-F1B7-4A17-9CDD-82420F6CAD04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3EF38-C7DE-44C3-8001-798C731486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7103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F265-F1B7-4A17-9CDD-82420F6CAD04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3EF38-C7DE-44C3-8001-798C731486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1590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60798"/>
            <a:ext cx="3932237" cy="161279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95197"/>
            <a:ext cx="6172200" cy="491198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73592"/>
            <a:ext cx="3932237" cy="3841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F265-F1B7-4A17-9CDD-82420F6CAD04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3EF38-C7DE-44C3-8001-798C731486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6628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60798"/>
            <a:ext cx="3932237" cy="161279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95197"/>
            <a:ext cx="6172200" cy="491198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73592"/>
            <a:ext cx="3932237" cy="3841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F265-F1B7-4A17-9CDD-82420F6CAD04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3EF38-C7DE-44C3-8001-798C731486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820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7999"/>
            <a:ext cx="10515600" cy="13359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39993"/>
            <a:ext cx="10515600" cy="4385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06377"/>
            <a:ext cx="2743200" cy="367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8F265-F1B7-4A17-9CDD-82420F6CAD04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06377"/>
            <a:ext cx="4114800" cy="367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06377"/>
            <a:ext cx="2743200" cy="367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3EF38-C7DE-44C3-8001-798C731486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8055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A8652-60C2-984B-5104-48FB0B83C7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Equivalence Relation &amp; Partitions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712E2F-6E4D-D7CB-A1AD-122C7940B5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22247"/>
            <a:ext cx="9144000" cy="1655762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0F324CB-BFDB-CCA8-7985-F508A75FB5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988"/>
            <a:ext cx="1219200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3D3A87A-DC04-A52B-D78F-5A8BBD15DA7E}"/>
              </a:ext>
            </a:extLst>
          </p:cNvPr>
          <p:cNvSpPr/>
          <p:nvPr/>
        </p:nvSpPr>
        <p:spPr>
          <a:xfrm>
            <a:off x="1212713" y="2994323"/>
            <a:ext cx="97665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</a:rPr>
              <a:t>Equivalence Relations &amp; Partitions</a:t>
            </a:r>
          </a:p>
        </p:txBody>
      </p:sp>
    </p:spTree>
    <p:extLst>
      <p:ext uri="{BB962C8B-B14F-4D97-AF65-F5344CB8AC3E}">
        <p14:creationId xmlns:p14="http://schemas.microsoft.com/office/powerpoint/2010/main" val="2480380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F5BF0-021B-4609-3A2B-6B9BB6561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B3DD1FD-931B-34B5-209A-A7AA7815B5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987"/>
            <a:ext cx="12192000" cy="6858000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29F5E4A-C33B-3BAD-6A59-5E5D16801B60}"/>
              </a:ext>
            </a:extLst>
          </p:cNvPr>
          <p:cNvSpPr/>
          <p:nvPr/>
        </p:nvSpPr>
        <p:spPr>
          <a:xfrm>
            <a:off x="1" y="2994322"/>
            <a:ext cx="113537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6167882-C7E9-C361-BB7E-1E2D2827F6F4}"/>
              </a:ext>
            </a:extLst>
          </p:cNvPr>
          <p:cNvSpPr txBox="1"/>
          <p:nvPr/>
        </p:nvSpPr>
        <p:spPr>
          <a:xfrm>
            <a:off x="0" y="1466175"/>
            <a:ext cx="125264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>
                <a:solidFill>
                  <a:srgbClr val="002060"/>
                </a:solidFill>
              </a:rPr>
              <a:t>Definition(Different Types of Relations):</a:t>
            </a:r>
          </a:p>
          <a:p>
            <a:endParaRPr lang="en-IN" sz="3200" dirty="0">
              <a:solidFill>
                <a:srgbClr val="002060"/>
              </a:solidFill>
            </a:endParaRPr>
          </a:p>
          <a:p>
            <a:r>
              <a:rPr lang="en-IN" sz="2400" dirty="0">
                <a:solidFill>
                  <a:srgbClr val="0070C0"/>
                </a:solidFill>
              </a:rPr>
              <a:t>Let A be a non-empty set and </a:t>
            </a:r>
            <a:r>
              <a:rPr lang="el-GR" sz="2400" dirty="0">
                <a:solidFill>
                  <a:srgbClr val="0070C0"/>
                </a:solidFill>
              </a:rPr>
              <a:t>ρ</a:t>
            </a:r>
            <a:r>
              <a:rPr lang="en-IN" sz="2400" dirty="0">
                <a:solidFill>
                  <a:srgbClr val="0070C0"/>
                </a:solidFill>
              </a:rPr>
              <a:t> be a relation on A . Then </a:t>
            </a:r>
            <a:r>
              <a:rPr lang="el-GR" sz="2400" dirty="0">
                <a:solidFill>
                  <a:srgbClr val="0070C0"/>
                </a:solidFill>
              </a:rPr>
              <a:t>ρ</a:t>
            </a:r>
            <a:r>
              <a:rPr lang="en-IN" sz="2400" dirty="0">
                <a:solidFill>
                  <a:srgbClr val="0070C0"/>
                </a:solidFill>
              </a:rPr>
              <a:t> is said to be a</a:t>
            </a:r>
          </a:p>
          <a:p>
            <a:endParaRPr lang="en-IN" sz="2400" dirty="0">
              <a:solidFill>
                <a:srgbClr val="0070C0"/>
              </a:solidFill>
            </a:endParaRPr>
          </a:p>
          <a:p>
            <a:r>
              <a:rPr lang="en-IN" sz="2400" dirty="0">
                <a:solidFill>
                  <a:srgbClr val="0070C0"/>
                </a:solidFill>
              </a:rPr>
              <a:t>a)</a:t>
            </a:r>
            <a:r>
              <a:rPr lang="en-IN" sz="2400" u="sng" dirty="0">
                <a:solidFill>
                  <a:schemeClr val="accent1">
                    <a:lumMod val="50000"/>
                  </a:schemeClr>
                </a:solidFill>
              </a:rPr>
              <a:t>Reflexive Relation</a:t>
            </a:r>
            <a:r>
              <a:rPr lang="en-IN" sz="2400" dirty="0">
                <a:solidFill>
                  <a:srgbClr val="0070C0"/>
                </a:solidFill>
              </a:rPr>
              <a:t> if (</a:t>
            </a:r>
            <a:r>
              <a:rPr lang="en-IN" sz="2400" dirty="0" err="1">
                <a:solidFill>
                  <a:srgbClr val="0070C0"/>
                </a:solidFill>
              </a:rPr>
              <a:t>a,a</a:t>
            </a:r>
            <a:r>
              <a:rPr lang="en-IN" sz="2400" dirty="0">
                <a:solidFill>
                  <a:srgbClr val="0070C0"/>
                </a:solidFill>
              </a:rPr>
              <a:t>) </a:t>
            </a:r>
            <a:r>
              <a:rPr lang="el-GR" sz="2400" dirty="0">
                <a:solidFill>
                  <a:srgbClr val="0070C0"/>
                </a:solidFill>
              </a:rPr>
              <a:t>ϵ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l-GR" sz="2400" dirty="0">
                <a:solidFill>
                  <a:srgbClr val="0070C0"/>
                </a:solidFill>
              </a:rPr>
              <a:t>ρ</a:t>
            </a:r>
            <a:r>
              <a:rPr lang="en-IN" sz="2400" dirty="0">
                <a:solidFill>
                  <a:srgbClr val="0070C0"/>
                </a:solidFill>
              </a:rPr>
              <a:t> i.e.,</a:t>
            </a:r>
            <a:r>
              <a:rPr lang="en-IN" sz="2400" dirty="0" err="1">
                <a:solidFill>
                  <a:srgbClr val="0070C0"/>
                </a:solidFill>
              </a:rPr>
              <a:t>aρa,for</a:t>
            </a:r>
            <a:r>
              <a:rPr lang="en-IN" sz="2400" dirty="0">
                <a:solidFill>
                  <a:srgbClr val="0070C0"/>
                </a:solidFill>
              </a:rPr>
              <a:t> each a</a:t>
            </a:r>
            <a:r>
              <a:rPr lang="el-GR" sz="2400" dirty="0">
                <a:solidFill>
                  <a:srgbClr val="0070C0"/>
                </a:solidFill>
              </a:rPr>
              <a:t>ϵ</a:t>
            </a:r>
            <a:r>
              <a:rPr lang="en-IN" sz="2400" dirty="0">
                <a:solidFill>
                  <a:srgbClr val="0070C0"/>
                </a:solidFill>
              </a:rPr>
              <a:t>A ;</a:t>
            </a:r>
          </a:p>
          <a:p>
            <a:endParaRPr lang="en-IN" sz="2400" dirty="0">
              <a:solidFill>
                <a:srgbClr val="0070C0"/>
              </a:solidFill>
            </a:endParaRPr>
          </a:p>
          <a:p>
            <a:r>
              <a:rPr lang="en-IN" sz="2400" dirty="0">
                <a:solidFill>
                  <a:srgbClr val="0070C0"/>
                </a:solidFill>
              </a:rPr>
              <a:t>b)</a:t>
            </a:r>
            <a:r>
              <a:rPr lang="en-IN" sz="2400" u="sng" dirty="0">
                <a:solidFill>
                  <a:schemeClr val="accent1">
                    <a:lumMod val="50000"/>
                  </a:schemeClr>
                </a:solidFill>
              </a:rPr>
              <a:t>Symmetric Relation</a:t>
            </a:r>
            <a:r>
              <a:rPr lang="en-IN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IN" sz="2400" dirty="0">
                <a:solidFill>
                  <a:schemeClr val="accent5">
                    <a:lumMod val="75000"/>
                  </a:schemeClr>
                </a:solidFill>
              </a:rPr>
              <a:t>if (</a:t>
            </a:r>
            <a:r>
              <a:rPr lang="en-IN" sz="2400" dirty="0" err="1">
                <a:solidFill>
                  <a:schemeClr val="accent5">
                    <a:lumMod val="75000"/>
                  </a:schemeClr>
                </a:solidFill>
              </a:rPr>
              <a:t>a,b</a:t>
            </a:r>
            <a:r>
              <a:rPr lang="en-IN" sz="2400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el-GR" sz="2400" dirty="0">
                <a:solidFill>
                  <a:srgbClr val="0070C0"/>
                </a:solidFill>
              </a:rPr>
              <a:t> ϵ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l-GR" sz="2400" dirty="0">
                <a:solidFill>
                  <a:srgbClr val="0070C0"/>
                </a:solidFill>
              </a:rPr>
              <a:t>ρ</a:t>
            </a:r>
            <a:r>
              <a:rPr lang="en-IN" sz="2400" dirty="0">
                <a:solidFill>
                  <a:schemeClr val="accent5">
                    <a:lumMod val="75000"/>
                  </a:schemeClr>
                </a:solidFill>
              </a:rPr>
              <a:t> implies that (</a:t>
            </a:r>
            <a:r>
              <a:rPr lang="en-IN" sz="2400" dirty="0" err="1">
                <a:solidFill>
                  <a:schemeClr val="accent5">
                    <a:lumMod val="75000"/>
                  </a:schemeClr>
                </a:solidFill>
              </a:rPr>
              <a:t>b,a</a:t>
            </a:r>
            <a:r>
              <a:rPr lang="en-IN" sz="2400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el-GR" sz="2400" dirty="0">
                <a:solidFill>
                  <a:srgbClr val="0070C0"/>
                </a:solidFill>
              </a:rPr>
              <a:t> ϵ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l-GR" sz="2400" dirty="0">
                <a:solidFill>
                  <a:srgbClr val="0070C0"/>
                </a:solidFill>
              </a:rPr>
              <a:t>ρ</a:t>
            </a:r>
            <a:r>
              <a:rPr lang="en-IN" sz="2400" dirty="0">
                <a:solidFill>
                  <a:srgbClr val="0070C0"/>
                </a:solidFill>
              </a:rPr>
              <a:t> i.e., for any two elements </a:t>
            </a:r>
            <a:r>
              <a:rPr lang="en-IN" sz="2400" dirty="0" err="1">
                <a:solidFill>
                  <a:srgbClr val="0070C0"/>
                </a:solidFill>
              </a:rPr>
              <a:t>a,b</a:t>
            </a:r>
            <a:r>
              <a:rPr lang="el-GR" sz="2400" dirty="0">
                <a:solidFill>
                  <a:srgbClr val="0070C0"/>
                </a:solidFill>
              </a:rPr>
              <a:t> ϵ</a:t>
            </a:r>
            <a:r>
              <a:rPr lang="en-IN" sz="2400" dirty="0" err="1">
                <a:solidFill>
                  <a:srgbClr val="0070C0"/>
                </a:solidFill>
              </a:rPr>
              <a:t>A,whenever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</a:p>
          <a:p>
            <a:r>
              <a:rPr lang="en-IN" sz="2400" dirty="0">
                <a:solidFill>
                  <a:srgbClr val="0070C0"/>
                </a:solidFill>
              </a:rPr>
              <a:t>   a</a:t>
            </a:r>
            <a:r>
              <a:rPr lang="el-GR" sz="2400" dirty="0">
                <a:solidFill>
                  <a:srgbClr val="0070C0"/>
                </a:solidFill>
              </a:rPr>
              <a:t>ρ</a:t>
            </a:r>
            <a:r>
              <a:rPr lang="en-IN" sz="2400" dirty="0">
                <a:solidFill>
                  <a:srgbClr val="0070C0"/>
                </a:solidFill>
              </a:rPr>
              <a:t>b holds then b</a:t>
            </a:r>
            <a:r>
              <a:rPr lang="el-GR" sz="2400" dirty="0">
                <a:solidFill>
                  <a:srgbClr val="0070C0"/>
                </a:solidFill>
              </a:rPr>
              <a:t>ρ</a:t>
            </a:r>
            <a:r>
              <a:rPr lang="en-IN" sz="2400" dirty="0">
                <a:solidFill>
                  <a:srgbClr val="0070C0"/>
                </a:solidFill>
              </a:rPr>
              <a:t>a holds;</a:t>
            </a:r>
          </a:p>
          <a:p>
            <a:endParaRPr lang="en-IN" sz="2400" dirty="0">
              <a:solidFill>
                <a:srgbClr val="0070C0"/>
              </a:solidFill>
            </a:endParaRPr>
          </a:p>
          <a:p>
            <a:r>
              <a:rPr lang="en-IN" sz="2400" dirty="0">
                <a:solidFill>
                  <a:srgbClr val="0070C0"/>
                </a:solidFill>
              </a:rPr>
              <a:t>c)</a:t>
            </a:r>
            <a:r>
              <a:rPr lang="en-IN" sz="2400" u="sng" dirty="0">
                <a:solidFill>
                  <a:schemeClr val="accent1">
                    <a:lumMod val="50000"/>
                  </a:schemeClr>
                </a:solidFill>
              </a:rPr>
              <a:t>Transitive Relation</a:t>
            </a:r>
            <a:r>
              <a:rPr lang="en-IN" sz="2400" dirty="0">
                <a:solidFill>
                  <a:srgbClr val="0070C0"/>
                </a:solidFill>
              </a:rPr>
              <a:t> if for any three elements </a:t>
            </a:r>
            <a:r>
              <a:rPr lang="en-IN" sz="2400" dirty="0" err="1">
                <a:solidFill>
                  <a:srgbClr val="0070C0"/>
                </a:solidFill>
              </a:rPr>
              <a:t>a,b,c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l-GR" sz="2400" dirty="0">
                <a:solidFill>
                  <a:srgbClr val="0070C0"/>
                </a:solidFill>
              </a:rPr>
              <a:t>ϵ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A,whenever</a:t>
            </a:r>
            <a:r>
              <a:rPr lang="en-IN" sz="2400" dirty="0">
                <a:solidFill>
                  <a:srgbClr val="0070C0"/>
                </a:solidFill>
              </a:rPr>
              <a:t> a</a:t>
            </a:r>
            <a:r>
              <a:rPr lang="el-GR" sz="2400" dirty="0">
                <a:solidFill>
                  <a:srgbClr val="0070C0"/>
                </a:solidFill>
              </a:rPr>
              <a:t>ρ</a:t>
            </a:r>
            <a:r>
              <a:rPr lang="en-IN" sz="2400" dirty="0">
                <a:solidFill>
                  <a:srgbClr val="0070C0"/>
                </a:solidFill>
              </a:rPr>
              <a:t>b and b</a:t>
            </a:r>
            <a:r>
              <a:rPr lang="el-GR" sz="2400" dirty="0">
                <a:solidFill>
                  <a:srgbClr val="0070C0"/>
                </a:solidFill>
              </a:rPr>
              <a:t>ρ</a:t>
            </a:r>
            <a:r>
              <a:rPr lang="en-IN" sz="2400" dirty="0">
                <a:solidFill>
                  <a:srgbClr val="0070C0"/>
                </a:solidFill>
              </a:rPr>
              <a:t>c hold then a</a:t>
            </a:r>
            <a:r>
              <a:rPr lang="el-GR" sz="2400" dirty="0">
                <a:solidFill>
                  <a:srgbClr val="0070C0"/>
                </a:solidFill>
              </a:rPr>
              <a:t>ρ</a:t>
            </a:r>
            <a:r>
              <a:rPr lang="en-IN" sz="2400" dirty="0">
                <a:solidFill>
                  <a:srgbClr val="0070C0"/>
                </a:solidFill>
              </a:rPr>
              <a:t>c holds</a:t>
            </a:r>
            <a:endParaRPr lang="en-IN" sz="24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IN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520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E307DBA-F67B-CB9C-1D06-C1DE6395AA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408" y="594447"/>
            <a:ext cx="11783259" cy="6334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9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8B1B4-2CE9-78E3-11D7-34AD2311F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CB62220-ABDE-6CAA-F914-9A0E684ACF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0101" y="-315913"/>
            <a:ext cx="15622235" cy="75438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3E5431A-8EC6-B6AB-28B9-EAFBC8765944}"/>
              </a:ext>
            </a:extLst>
          </p:cNvPr>
          <p:cNvSpPr txBox="1"/>
          <p:nvPr/>
        </p:nvSpPr>
        <p:spPr>
          <a:xfrm>
            <a:off x="491067" y="3455987"/>
            <a:ext cx="136017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b="1" dirty="0" err="1">
                <a:solidFill>
                  <a:srgbClr val="002060"/>
                </a:solidFill>
              </a:rPr>
              <a:t>Equivalance</a:t>
            </a:r>
            <a:r>
              <a:rPr lang="en-IN" sz="4800" b="1" dirty="0">
                <a:solidFill>
                  <a:srgbClr val="002060"/>
                </a:solidFill>
              </a:rPr>
              <a:t> Relation</a:t>
            </a:r>
          </a:p>
          <a:p>
            <a:r>
              <a:rPr lang="en-IN" sz="3600" b="1" dirty="0">
                <a:solidFill>
                  <a:srgbClr val="00B0F0"/>
                </a:solidFill>
              </a:rPr>
              <a:t>The relation </a:t>
            </a:r>
            <a:r>
              <a:rPr lang="el-GR" sz="3600" b="1" dirty="0">
                <a:solidFill>
                  <a:srgbClr val="00B0F0"/>
                </a:solidFill>
              </a:rPr>
              <a:t>ρ</a:t>
            </a:r>
            <a:r>
              <a:rPr lang="en-IN" sz="3600" b="1" dirty="0">
                <a:solidFill>
                  <a:srgbClr val="00B0F0"/>
                </a:solidFill>
              </a:rPr>
              <a:t> is said to be </a:t>
            </a:r>
            <a:r>
              <a:rPr lang="en-IN" sz="3600" b="1" dirty="0" err="1">
                <a:solidFill>
                  <a:srgbClr val="00B0F0"/>
                </a:solidFill>
              </a:rPr>
              <a:t>equivalance</a:t>
            </a:r>
            <a:r>
              <a:rPr lang="en-IN" sz="3600" b="1" dirty="0">
                <a:solidFill>
                  <a:srgbClr val="00B0F0"/>
                </a:solidFill>
              </a:rPr>
              <a:t> if it is </a:t>
            </a:r>
            <a:r>
              <a:rPr lang="en-IN" sz="3600" b="1" dirty="0" err="1">
                <a:solidFill>
                  <a:srgbClr val="00B0F0"/>
                </a:solidFill>
              </a:rPr>
              <a:t>reflexive,symmetric</a:t>
            </a:r>
            <a:r>
              <a:rPr lang="en-IN" sz="3600" b="1" dirty="0">
                <a:solidFill>
                  <a:srgbClr val="00B0F0"/>
                </a:solidFill>
              </a:rPr>
              <a:t> &amp; transitive.</a:t>
            </a:r>
          </a:p>
        </p:txBody>
      </p:sp>
    </p:spTree>
    <p:extLst>
      <p:ext uri="{BB962C8B-B14F-4D97-AF65-F5344CB8AC3E}">
        <p14:creationId xmlns:p14="http://schemas.microsoft.com/office/powerpoint/2010/main" val="1342715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667F7-086F-C059-55C4-C8336831C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5E4B747-62AD-FFA3-C0D4-236211C380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358256" cy="6858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EB0E438-AEA7-1962-C082-6C802FB6EEE6}"/>
              </a:ext>
            </a:extLst>
          </p:cNvPr>
          <p:cNvSpPr txBox="1"/>
          <p:nvPr/>
        </p:nvSpPr>
        <p:spPr>
          <a:xfrm>
            <a:off x="91441" y="1454468"/>
            <a:ext cx="12191999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dirty="0">
                <a:solidFill>
                  <a:srgbClr val="002060"/>
                </a:solidFill>
              </a:rPr>
              <a:t>Examples:</a:t>
            </a:r>
          </a:p>
          <a:p>
            <a:pPr algn="ctr"/>
            <a:r>
              <a:rPr lang="en-IN" sz="2800" i="0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Question 1</a:t>
            </a:r>
            <a:r>
              <a:rPr lang="en-IN" sz="2800" b="1" i="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2800" dirty="0">
                <a:solidFill>
                  <a:srgbClr val="00B0F0"/>
                </a:solidFill>
              </a:rPr>
              <a:t>Let us assume that </a:t>
            </a:r>
            <a:r>
              <a:rPr lang="el-GR" sz="2800" dirty="0">
                <a:solidFill>
                  <a:srgbClr val="00B0F0"/>
                </a:solidFill>
              </a:rPr>
              <a:t>ρ</a:t>
            </a:r>
            <a:r>
              <a:rPr lang="en-US" sz="2800" dirty="0">
                <a:solidFill>
                  <a:srgbClr val="00B0F0"/>
                </a:solidFill>
              </a:rPr>
              <a:t> is a relation on the set </a:t>
            </a:r>
            <a:r>
              <a:rPr lang="en-US" sz="2800" b="1" dirty="0">
                <a:solidFill>
                  <a:srgbClr val="00B0F0"/>
                </a:solidFill>
              </a:rPr>
              <a:t>Z </a:t>
            </a:r>
            <a:r>
              <a:rPr lang="en-US" sz="2800" dirty="0">
                <a:solidFill>
                  <a:srgbClr val="00B0F0"/>
                </a:solidFill>
              </a:rPr>
              <a:t>of integers</a:t>
            </a:r>
          </a:p>
          <a:p>
            <a:pPr algn="ctr"/>
            <a:r>
              <a:rPr lang="en-US" sz="2800" dirty="0">
                <a:solidFill>
                  <a:srgbClr val="00B0F0"/>
                </a:solidFill>
              </a:rPr>
              <a:t> defined by x</a:t>
            </a:r>
            <a:r>
              <a:rPr lang="el-GR" sz="2800" dirty="0">
                <a:solidFill>
                  <a:srgbClr val="00B0F0"/>
                </a:solidFill>
              </a:rPr>
              <a:t>ρ</a:t>
            </a:r>
            <a:r>
              <a:rPr lang="en-US" sz="2800" dirty="0">
                <a:solidFill>
                  <a:srgbClr val="00B0F0"/>
                </a:solidFill>
              </a:rPr>
              <a:t>y if and only if x-y is an integer.                                                               Prove that </a:t>
            </a:r>
            <a:r>
              <a:rPr lang="el-GR" sz="2800" dirty="0">
                <a:solidFill>
                  <a:srgbClr val="00B0F0"/>
                </a:solidFill>
              </a:rPr>
              <a:t>ρ</a:t>
            </a:r>
            <a:r>
              <a:rPr lang="en-US" sz="2800" dirty="0">
                <a:solidFill>
                  <a:srgbClr val="00B0F0"/>
                </a:solidFill>
              </a:rPr>
              <a:t> is an equivalence relation on </a:t>
            </a:r>
            <a:r>
              <a:rPr lang="en-US" sz="2800" b="1" dirty="0">
                <a:solidFill>
                  <a:srgbClr val="00B0F0"/>
                </a:solidFill>
              </a:rPr>
              <a:t>Z.</a:t>
            </a:r>
          </a:p>
          <a:p>
            <a:pPr algn="l"/>
            <a:r>
              <a:rPr lang="en-US" sz="2800" u="sng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Solution:</a:t>
            </a:r>
            <a:r>
              <a:rPr lang="en-US" sz="2800" dirty="0" err="1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Reflexive</a:t>
            </a:r>
            <a:r>
              <a:rPr lang="en-US" sz="28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Consider x </a:t>
            </a:r>
            <a:r>
              <a:rPr lang="el-GR" sz="28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ϵ</a:t>
            </a:r>
            <a:r>
              <a:rPr lang="en-IN" sz="28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28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en-US" sz="28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,then x – x = 0 which is an integer. Therefore x</a:t>
            </a:r>
            <a:r>
              <a:rPr lang="el-GR" sz="28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ρ</a:t>
            </a:r>
            <a:r>
              <a:rPr lang="en-US" sz="28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x.</a:t>
            </a:r>
          </a:p>
          <a:p>
            <a:pPr algn="l"/>
            <a:r>
              <a:rPr lang="en-US" sz="28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Symmetric: Consider x , y </a:t>
            </a:r>
            <a:r>
              <a:rPr lang="el-GR" sz="28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ϵ</a:t>
            </a:r>
            <a:r>
              <a:rPr lang="en-US" sz="28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8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en-US" sz="28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and x</a:t>
            </a:r>
            <a:r>
              <a:rPr lang="el-GR" sz="28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ρ</a:t>
            </a:r>
            <a:r>
              <a:rPr lang="en-US" sz="2800" dirty="0" err="1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y.Then</a:t>
            </a:r>
            <a:r>
              <a:rPr lang="en-US" sz="28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x – y is an integer. Thus, y – x = – ( x – y), y – x is also an integer. Therefore y</a:t>
            </a:r>
            <a:r>
              <a:rPr lang="el-GR" sz="28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ρ</a:t>
            </a:r>
            <a:r>
              <a:rPr lang="en-US" sz="28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x.</a:t>
            </a:r>
          </a:p>
          <a:p>
            <a:pPr algn="l"/>
            <a:r>
              <a:rPr lang="en-US" sz="28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Transitive: Consider x , y </a:t>
            </a:r>
            <a:r>
              <a:rPr lang="el-GR" sz="28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ϵ</a:t>
            </a:r>
            <a:r>
              <a:rPr lang="en-US" sz="28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8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en-US" sz="28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x</a:t>
            </a:r>
            <a:r>
              <a:rPr lang="el-GR" sz="28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ρ</a:t>
            </a:r>
            <a:r>
              <a:rPr lang="en-US" sz="28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 and y</a:t>
            </a:r>
            <a:r>
              <a:rPr lang="el-GR" sz="28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ρ</a:t>
            </a:r>
            <a:r>
              <a:rPr lang="en-US" sz="28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z. Therefore x-y and y-z are integers. According to the transitive property, ( x – y ) + ( y – z ) = x – z is also an integer. So that x</a:t>
            </a:r>
            <a:r>
              <a:rPr lang="el-GR" sz="28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ρ</a:t>
            </a:r>
            <a:r>
              <a:rPr lang="en-US" sz="28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z.</a:t>
            </a:r>
          </a:p>
          <a:p>
            <a:pPr algn="l"/>
            <a:r>
              <a:rPr lang="en-US" sz="28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Thus, </a:t>
            </a:r>
            <a:r>
              <a:rPr lang="el-GR" sz="28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ρ </a:t>
            </a:r>
            <a:r>
              <a:rPr lang="en-US" sz="28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an equivalence relation on </a:t>
            </a:r>
            <a:r>
              <a:rPr lang="en-US" sz="28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en-US" sz="28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br>
              <a:rPr lang="en-US" sz="2800" dirty="0"/>
            </a:br>
            <a:endParaRPr lang="en-IN" sz="2800" dirty="0">
              <a:solidFill>
                <a:srgbClr val="00B0F0"/>
              </a:solidFill>
            </a:endParaRPr>
          </a:p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00870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323</TotalTime>
  <Words>173</Words>
  <Application>Microsoft Office PowerPoint</Application>
  <PresentationFormat>Custom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Equivalence Relation &amp; Partitions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Equivalence Relations &amp; Partitions</dc:title>
  <dc:creator>rksm vv</dc:creator>
  <cp:lastModifiedBy>Piyali2351@outlook.com</cp:lastModifiedBy>
  <cp:revision>17</cp:revision>
  <dcterms:created xsi:type="dcterms:W3CDTF">2023-11-24T14:04:12Z</dcterms:created>
  <dcterms:modified xsi:type="dcterms:W3CDTF">2024-02-20T06:18:38Z</dcterms:modified>
</cp:coreProperties>
</file>