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73" r:id="rId6"/>
    <p:sldId id="261" r:id="rId7"/>
    <p:sldId id="262" r:id="rId8"/>
    <p:sldId id="266" r:id="rId9"/>
    <p:sldId id="269"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468"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C30AD7-D237-4EDE-8217-73C06164D7A3}"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1AEF-FB23-4581-9E1C-93C026BF48C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30AD7-D237-4EDE-8217-73C06164D7A3}"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30AD7-D237-4EDE-8217-73C06164D7A3}"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C30AD7-D237-4EDE-8217-73C06164D7A3}"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1AEF-FB23-4581-9E1C-93C026BF48C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30AD7-D237-4EDE-8217-73C06164D7A3}"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C30AD7-D237-4EDE-8217-73C06164D7A3}"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1AEF-FB23-4581-9E1C-93C026BF48C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30AD7-D237-4EDE-8217-73C06164D7A3}"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91AEF-FB23-4581-9E1C-93C026BF48C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30AD7-D237-4EDE-8217-73C06164D7A3}"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30AD7-D237-4EDE-8217-73C06164D7A3}"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30AD7-D237-4EDE-8217-73C06164D7A3}"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1AEF-FB23-4581-9E1C-93C026BF48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30AD7-D237-4EDE-8217-73C06164D7A3}"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1AEF-FB23-4581-9E1C-93C026BF48C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C30AD7-D237-4EDE-8217-73C06164D7A3}" type="datetimeFigureOut">
              <a:rPr lang="en-US" smtClean="0"/>
              <a:t>7/2/2024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AC91AEF-FB23-4581-9E1C-93C026BF4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clearias.com/constitution-of-india/"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33386" cy="914400"/>
          </a:xfrm>
        </p:spPr>
        <p:txBody>
          <a:bodyPr>
            <a:normAutofit/>
          </a:bodyPr>
          <a:lstStyle/>
          <a:p>
            <a:r>
              <a:rPr lang="en-US" sz="5400" dirty="0" smtClean="0">
                <a:latin typeface="Andalus" panose="02020603050405020304" pitchFamily="18" charset="-78"/>
                <a:cs typeface="Andalus" panose="02020603050405020304" pitchFamily="18" charset="-78"/>
              </a:rPr>
              <a:t>FREEDOM OF RELIGION</a:t>
            </a:r>
            <a:endParaRPr lang="en-US" sz="5400" dirty="0">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918558"/>
            <a:ext cx="4876800" cy="4720242"/>
          </a:xfrm>
        </p:spPr>
      </p:pic>
      <p:sp>
        <p:nvSpPr>
          <p:cNvPr id="3" name="Text Placeholder 2"/>
          <p:cNvSpPr>
            <a:spLocks noGrp="1"/>
          </p:cNvSpPr>
          <p:nvPr>
            <p:ph type="body" sz="half" idx="2"/>
          </p:nvPr>
        </p:nvSpPr>
        <p:spPr>
          <a:xfrm>
            <a:off x="352426" y="990600"/>
            <a:ext cx="3381375" cy="4439602"/>
          </a:xfrm>
        </p:spPr>
        <p:txBody>
          <a:bodyPr>
            <a:normAutofit lnSpcReduction="10000"/>
          </a:bodyPr>
          <a:lstStyle/>
          <a:p>
            <a:endParaRPr lang="en-US" dirty="0" smtClean="0"/>
          </a:p>
          <a:p>
            <a:endParaRPr lang="en-US" dirty="0"/>
          </a:p>
          <a:p>
            <a:endParaRPr lang="en-US" dirty="0" smtClean="0"/>
          </a:p>
          <a:p>
            <a:endParaRPr lang="en-US" dirty="0" smtClean="0"/>
          </a:p>
          <a:p>
            <a:endParaRPr lang="en-US" dirty="0"/>
          </a:p>
          <a:p>
            <a:r>
              <a:rPr lang="en-US" sz="3200" dirty="0" smtClean="0">
                <a:latin typeface="Times New Roman" panose="02020603050405020304" pitchFamily="18" charset="0"/>
                <a:cs typeface="Times New Roman" panose="02020603050405020304" pitchFamily="18" charset="0"/>
              </a:rPr>
              <a:t>MOUMITA DE </a:t>
            </a:r>
          </a:p>
          <a:p>
            <a:r>
              <a:rPr lang="en-US" sz="3200" dirty="0" smtClean="0">
                <a:latin typeface="Times New Roman" panose="02020603050405020304" pitchFamily="18" charset="0"/>
                <a:cs typeface="Times New Roman" panose="02020603050405020304" pitchFamily="18" charset="0"/>
              </a:rPr>
              <a:t>RAMAKRISHNA SARADA MISSION VIVEKANANDA VIDYABHAVAN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97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410200"/>
            <a:ext cx="7198311" cy="1295400"/>
          </a:xfrm>
        </p:spPr>
        <p:txBody>
          <a:bodyPr/>
          <a:lstStyle/>
          <a:p>
            <a:r>
              <a:rPr lang="en-US" sz="7200" dirty="0" smtClean="0">
                <a:latin typeface="Andalus" panose="02020603050405020304" pitchFamily="18" charset="-78"/>
                <a:cs typeface="Andalus" panose="02020603050405020304" pitchFamily="18" charset="-78"/>
              </a:rPr>
              <a:t>ARTICLE 28</a:t>
            </a:r>
            <a:endParaRPr lang="en-US" sz="7200" dirty="0">
              <a:latin typeface="Andalus" panose="02020603050405020304" pitchFamily="18" charset="-78"/>
              <a:cs typeface="Andalus" panose="02020603050405020304" pitchFamily="18" charset="-78"/>
            </a:endParaRPr>
          </a:p>
        </p:txBody>
      </p:sp>
      <p:sp>
        <p:nvSpPr>
          <p:cNvPr id="3" name="Content Placeholder 2"/>
          <p:cNvSpPr>
            <a:spLocks noGrp="1"/>
          </p:cNvSpPr>
          <p:nvPr>
            <p:ph sz="quarter" idx="13"/>
          </p:nvPr>
        </p:nvSpPr>
        <p:spPr>
          <a:xfrm>
            <a:off x="0" y="0"/>
            <a:ext cx="8382000" cy="5105400"/>
          </a:xfrm>
        </p:spPr>
        <p:txBody>
          <a:bodyPr>
            <a:normAutofit/>
          </a:bodyPr>
          <a:lstStyle/>
          <a:p>
            <a:r>
              <a:rPr lang="en-US" sz="2800" dirty="0" smtClean="0">
                <a:latin typeface="Times New Roman" panose="02020603050405020304" pitchFamily="18" charset="0"/>
                <a:cs typeface="Times New Roman" panose="02020603050405020304" pitchFamily="18" charset="0"/>
              </a:rPr>
              <a:t>FREEDOM  AS TO THE ATTENDANCE AT RELIGIOUS INSTRUCTION IN CERTAIN EDUCATIONAL INSTITUTIONS</a:t>
            </a:r>
          </a:p>
          <a:p>
            <a:r>
              <a:rPr lang="en-US" sz="2800" dirty="0" smtClean="0">
                <a:latin typeface="Times New Roman" panose="02020603050405020304" pitchFamily="18" charset="0"/>
                <a:cs typeface="Times New Roman" panose="02020603050405020304" pitchFamily="18" charset="0"/>
              </a:rPr>
              <a:t>ARTICLE 28 divides educational institutions into 4 categories</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 wholly maintained by the state</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Recognized by the state </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Receiving and out of the state funds</a:t>
            </a:r>
          </a:p>
          <a:p>
            <a:pP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Administered by state, but established under a religious endowment.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51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0-01-12 at 9.01.28 P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097"/>
            <a:ext cx="9144000" cy="6013703"/>
          </a:xfrm>
          <a:prstGeom prst="rect">
            <a:avLst/>
          </a:prstGeom>
        </p:spPr>
      </p:pic>
    </p:spTree>
    <p:extLst>
      <p:ext uri="{BB962C8B-B14F-4D97-AF65-F5344CB8AC3E}">
        <p14:creationId xmlns:p14="http://schemas.microsoft.com/office/powerpoint/2010/main" val="654997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0-01-12 at 9.01.28 PM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019800"/>
          </a:xfrm>
          <a:prstGeom prst="rect">
            <a:avLst/>
          </a:prstGeom>
        </p:spPr>
      </p:pic>
    </p:spTree>
    <p:extLst>
      <p:ext uri="{BB962C8B-B14F-4D97-AF65-F5344CB8AC3E}">
        <p14:creationId xmlns:p14="http://schemas.microsoft.com/office/powerpoint/2010/main" val="825040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063255"/>
          </a:xfrm>
        </p:spPr>
        <p:txBody>
          <a:bodyPr/>
          <a:lstStyle/>
          <a:p>
            <a:r>
              <a:rPr lang="en-US" sz="6000" dirty="0" smtClean="0">
                <a:latin typeface="Andalus" panose="02020603050405020304" pitchFamily="18" charset="-78"/>
                <a:cs typeface="Andalus" panose="02020603050405020304" pitchFamily="18" charset="-78"/>
              </a:rPr>
              <a:t>FUNDAMENTAL RIGHTS</a:t>
            </a:r>
            <a:endParaRPr lang="en-US" sz="6000" dirty="0">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3005" y="914400"/>
            <a:ext cx="4330995" cy="5257800"/>
          </a:xfrm>
        </p:spPr>
      </p:pic>
      <p:sp>
        <p:nvSpPr>
          <p:cNvPr id="4" name="Text Placeholder 3"/>
          <p:cNvSpPr>
            <a:spLocks noGrp="1"/>
          </p:cNvSpPr>
          <p:nvPr>
            <p:ph type="body" sz="half" idx="2"/>
          </p:nvPr>
        </p:nvSpPr>
        <p:spPr>
          <a:xfrm>
            <a:off x="0" y="990600"/>
            <a:ext cx="4800600" cy="5867400"/>
          </a:xfrm>
        </p:spPr>
        <p:txBody>
          <a:bodyPr>
            <a:normAutofit/>
          </a:bodyPr>
          <a:lstStyle/>
          <a:p>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Fundamental </a:t>
            </a:r>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ights </a:t>
            </a:r>
            <a:r>
              <a:rPr lang="en-US" sz="2800" dirty="0">
                <a:latin typeface="Times New Roman" panose="02020603050405020304" pitchFamily="18" charset="0"/>
                <a:cs typeface="Times New Roman" panose="02020603050405020304" pitchFamily="18" charset="0"/>
              </a:rPr>
              <a:t>were included in the constitution because they were considered essential for the development of the personality of every individual and to preserve human dignity</a:t>
            </a:r>
            <a:r>
              <a:rPr lang="en-US" sz="2800" dirty="0" smtClean="0">
                <a:latin typeface="Times New Roman" panose="02020603050405020304" pitchFamily="18" charset="0"/>
                <a:cs typeface="Times New Roman" panose="02020603050405020304" pitchFamily="18" charset="0"/>
              </a:rPr>
              <a:t>.</a:t>
            </a:r>
          </a:p>
          <a:p>
            <a:r>
              <a:rPr lang="en-US" sz="2800" b="1" i="1" dirty="0">
                <a:latin typeface="Times New Roman" panose="02020603050405020304" pitchFamily="18" charset="0"/>
                <a:cs typeface="Times New Roman" panose="02020603050405020304" pitchFamily="18" charset="0"/>
              </a:rPr>
              <a:t>Part III of the</a:t>
            </a:r>
            <a:r>
              <a:rPr lang="en-US" sz="2800" b="1"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hlinkClick r:id="rId3"/>
              </a:rPr>
              <a:t>Indian Constitution</a:t>
            </a:r>
            <a:r>
              <a:rPr lang="en-US" sz="2800" b="1" dirty="0">
                <a:latin typeface="Times New Roman" panose="02020603050405020304" pitchFamily="18" charset="0"/>
                <a:cs typeface="Times New Roman" panose="02020603050405020304" pitchFamily="18" charset="0"/>
              </a:rPr>
              <a:t> talks about </a:t>
            </a:r>
            <a:r>
              <a:rPr lang="en-US" sz="2800" b="1" dirty="0" smtClean="0">
                <a:latin typeface="Times New Roman" panose="02020603050405020304" pitchFamily="18" charset="0"/>
                <a:cs typeface="Times New Roman" panose="02020603050405020304" pitchFamily="18" charset="0"/>
              </a:rPr>
              <a:t>Fundamental rights.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70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2999"/>
          </a:xfrm>
        </p:spPr>
        <p:txBody>
          <a:bodyPr/>
          <a:lstStyle/>
          <a:p>
            <a:r>
              <a:rPr lang="en-US" sz="5400" dirty="0" smtClean="0">
                <a:latin typeface="Andalus" panose="02020603050405020304" pitchFamily="18" charset="-78"/>
                <a:cs typeface="Andalus" panose="02020603050405020304" pitchFamily="18" charset="-78"/>
              </a:rPr>
              <a:t>SIX FUNDAMENTAL RIGHTS</a:t>
            </a:r>
            <a:endParaRPr lang="en-US" sz="5400" dirty="0">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225" y="1187982"/>
            <a:ext cx="4397375" cy="4908018"/>
          </a:xfrm>
        </p:spPr>
      </p:pic>
      <p:sp>
        <p:nvSpPr>
          <p:cNvPr id="4" name="Text Placeholder 3"/>
          <p:cNvSpPr>
            <a:spLocks noGrp="1"/>
          </p:cNvSpPr>
          <p:nvPr>
            <p:ph type="body" sz="half" idx="2"/>
          </p:nvPr>
        </p:nvSpPr>
        <p:spPr>
          <a:xfrm>
            <a:off x="0" y="1219200"/>
            <a:ext cx="4464425" cy="5029200"/>
          </a:xfrm>
        </p:spPr>
        <p:txBody>
          <a:bodyPr>
            <a:normAutofit/>
          </a:bodyPr>
          <a:lstStyle/>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14-18</a:t>
            </a:r>
          </a:p>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19-22</a:t>
            </a:r>
          </a:p>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23-24</a:t>
            </a:r>
          </a:p>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25-28</a:t>
            </a:r>
          </a:p>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29-30</a:t>
            </a:r>
          </a:p>
          <a:p>
            <a:pPr marL="342900" indent="-342900">
              <a:buAutoNum type="arabicParenR"/>
            </a:pPr>
            <a:r>
              <a:rPr lang="en-US" sz="4000" dirty="0" smtClean="0">
                <a:latin typeface="Times New Roman" panose="02020603050405020304" pitchFamily="18" charset="0"/>
                <a:cs typeface="Times New Roman" panose="02020603050405020304" pitchFamily="18" charset="0"/>
              </a:rPr>
              <a:t>ARTICLE 32</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02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sz="6000" dirty="0" smtClean="0">
                <a:latin typeface="Andalus" panose="02020603050405020304" pitchFamily="18" charset="-78"/>
                <a:cs typeface="Andalus" panose="02020603050405020304" pitchFamily="18" charset="-78"/>
              </a:rPr>
              <a:t>FREEDOM OF RELIGION</a:t>
            </a:r>
            <a:endParaRPr lang="en-US" sz="6000" dirty="0">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0850" y="1066800"/>
            <a:ext cx="3460750" cy="4343400"/>
          </a:xfrm>
        </p:spPr>
      </p:pic>
      <p:sp>
        <p:nvSpPr>
          <p:cNvPr id="4" name="Text Placeholder 3"/>
          <p:cNvSpPr>
            <a:spLocks noGrp="1"/>
          </p:cNvSpPr>
          <p:nvPr>
            <p:ph type="body" sz="half" idx="2"/>
          </p:nvPr>
        </p:nvSpPr>
        <p:spPr>
          <a:xfrm>
            <a:off x="304800" y="1143000"/>
            <a:ext cx="4876800" cy="4494320"/>
          </a:xfrm>
          <a:noFill/>
        </p:spPr>
        <p:txBody>
          <a:bodyPr>
            <a:noAutofit/>
          </a:bodyPr>
          <a:lstStyle/>
          <a:p>
            <a:r>
              <a:rPr lang="en-US" sz="2000" b="1" dirty="0">
                <a:latin typeface="Times New Roman" panose="02020603050405020304" pitchFamily="18" charset="0"/>
                <a:cs typeface="Times New Roman" panose="02020603050405020304" pitchFamily="18" charset="0"/>
              </a:rPr>
              <a:t>Freedom of religion</a:t>
            </a:r>
            <a:r>
              <a:rPr lang="en-US" sz="2000" dirty="0">
                <a:latin typeface="Times New Roman" panose="02020603050405020304" pitchFamily="18" charset="0"/>
                <a:cs typeface="Times New Roman" panose="02020603050405020304" pitchFamily="18" charset="0"/>
              </a:rPr>
              <a:t> is a principle that supports the freedom of an individual or community, in public or private, to manifest religion or belief in teaching, practice, worship, and observance. It also includes the freedom to change one's religion or beliefs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Fundamental Rights guaranteed </a:t>
            </a:r>
            <a:r>
              <a:rPr lang="en-US" sz="2000" dirty="0">
                <a:latin typeface="Times New Roman" panose="02020603050405020304" pitchFamily="18" charset="0"/>
                <a:cs typeface="Times New Roman" panose="02020603050405020304" pitchFamily="18" charset="0"/>
              </a:rPr>
              <a:t>by </a:t>
            </a:r>
            <a:r>
              <a:rPr lang="en-US" sz="2000" b="1" i="1" dirty="0">
                <a:latin typeface="Times New Roman" panose="02020603050405020304" pitchFamily="18" charset="0"/>
                <a:cs typeface="Times New Roman" panose="02020603050405020304" pitchFamily="18" charset="0"/>
              </a:rPr>
              <a:t>Article 25-28 </a:t>
            </a:r>
            <a:r>
              <a:rPr lang="en-US" sz="2000" dirty="0">
                <a:latin typeface="Times New Roman" panose="02020603050405020304" pitchFamily="18" charset="0"/>
                <a:cs typeface="Times New Roman" panose="02020603050405020304" pitchFamily="18" charset="0"/>
              </a:rPr>
              <a:t>of the Constitution of </a:t>
            </a:r>
            <a:r>
              <a:rPr lang="en-US" sz="2000" dirty="0" smtClean="0">
                <a:latin typeface="Times New Roman" panose="02020603050405020304" pitchFamily="18" charset="0"/>
                <a:cs typeface="Times New Roman" panose="02020603050405020304" pitchFamily="18" charset="0"/>
              </a:rPr>
              <a:t>India.</a:t>
            </a:r>
            <a:r>
              <a:rPr lang="en-US" sz="2000" baseline="30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Modern</a:t>
            </a:r>
            <a:r>
              <a:rPr lang="en-US" sz="2000" dirty="0">
                <a:latin typeface="Times New Roman" panose="02020603050405020304" pitchFamily="18" charset="0"/>
                <a:cs typeface="Times New Roman" panose="02020603050405020304" pitchFamily="18" charset="0"/>
              </a:rPr>
              <a:t> India came into existence in 1947 and the Indian constitution's preamble was amended in 1976 to state that India is a </a:t>
            </a:r>
            <a:r>
              <a:rPr lang="en-US" sz="2000" dirty="0" smtClean="0">
                <a:latin typeface="Times New Roman" panose="02020603050405020304" pitchFamily="18" charset="0"/>
                <a:cs typeface="Times New Roman" panose="02020603050405020304" pitchFamily="18" charset="0"/>
              </a:rPr>
              <a:t>Secular state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74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00200"/>
          </a:xfrm>
        </p:spPr>
        <p:txBody>
          <a:bodyPr/>
          <a:lstStyle/>
          <a:p>
            <a:r>
              <a:rPr lang="en-US" sz="7200" dirty="0" smtClean="0">
                <a:latin typeface="Andalus" panose="02020603050405020304" pitchFamily="18" charset="-78"/>
                <a:cs typeface="Andalus" panose="02020603050405020304" pitchFamily="18" charset="-78"/>
              </a:rPr>
              <a:t>WHAT IS RELIGION </a:t>
            </a:r>
            <a:endParaRPr lang="en-US" sz="7200" dirty="0">
              <a:latin typeface="Andalus" panose="02020603050405020304" pitchFamily="18" charset="-78"/>
              <a:cs typeface="Andalus" panose="02020603050405020304" pitchFamily="18" charset="-78"/>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3045" y="1295400"/>
            <a:ext cx="4518555" cy="5334000"/>
          </a:xfrm>
        </p:spPr>
      </p:pic>
      <p:sp>
        <p:nvSpPr>
          <p:cNvPr id="4" name="Text Placeholder 3"/>
          <p:cNvSpPr>
            <a:spLocks noGrp="1"/>
          </p:cNvSpPr>
          <p:nvPr>
            <p:ph type="body" sz="half" idx="2"/>
          </p:nvPr>
        </p:nvSpPr>
        <p:spPr>
          <a:xfrm>
            <a:off x="0" y="1371600"/>
            <a:ext cx="4464425" cy="5486400"/>
          </a:xfrm>
        </p:spPr>
        <p:txBody>
          <a:bodyPr>
            <a:normAutofit/>
          </a:bodyPr>
          <a:lstStyle/>
          <a:p>
            <a:r>
              <a:rPr lang="en-US" sz="2400" b="1" dirty="0">
                <a:latin typeface="Times New Roman" panose="02020603050405020304" pitchFamily="18" charset="0"/>
                <a:cs typeface="Times New Roman" panose="02020603050405020304" pitchFamily="18" charset="0"/>
              </a:rPr>
              <a:t>Religion</a:t>
            </a:r>
            <a:r>
              <a:rPr lang="en-US" sz="2400" dirty="0">
                <a:latin typeface="Times New Roman" panose="02020603050405020304" pitchFamily="18" charset="0"/>
                <a:cs typeface="Times New Roman" panose="02020603050405020304" pitchFamily="18" charset="0"/>
              </a:rPr>
              <a:t> is a social-cultural system of designated behaviors and practices, morals, worldviews, </a:t>
            </a:r>
            <a:r>
              <a:rPr lang="en-US" sz="2400" dirty="0" smtClean="0">
                <a:latin typeface="Times New Roman" panose="02020603050405020304" pitchFamily="18" charset="0"/>
                <a:cs typeface="Times New Roman" panose="02020603050405020304" pitchFamily="18" charset="0"/>
              </a:rPr>
              <a:t>texts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sanctified places</a:t>
            </a:r>
            <a:r>
              <a:rPr lang="en-US" sz="2400" dirty="0">
                <a:latin typeface="Times New Roman" panose="02020603050405020304" pitchFamily="18" charset="0"/>
                <a:cs typeface="Times New Roman" panose="02020603050405020304" pitchFamily="18" charset="0"/>
              </a:rPr>
              <a:t>, prophecies, ethics, or organizations, that relates humanity to supernatural, transcendental, or spiritual elements</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However, there is no scholarly consensus over what precisely constitutes a religion.</a:t>
            </a:r>
          </a:p>
        </p:txBody>
      </p:sp>
    </p:spTree>
    <p:extLst>
      <p:ext uri="{BB962C8B-B14F-4D97-AF65-F5344CB8AC3E}">
        <p14:creationId xmlns:p14="http://schemas.microsoft.com/office/powerpoint/2010/main" val="63841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495799" y="1143000"/>
            <a:ext cx="4094175" cy="3127806"/>
          </a:xfrm>
        </p:spPr>
      </p:pic>
      <p:sp>
        <p:nvSpPr>
          <p:cNvPr id="3" name="Text Placeholder 2"/>
          <p:cNvSpPr>
            <a:spLocks noGrp="1"/>
          </p:cNvSpPr>
          <p:nvPr>
            <p:ph type="body" sz="half" idx="2"/>
          </p:nvPr>
        </p:nvSpPr>
        <p:spPr>
          <a:xfrm>
            <a:off x="0" y="533400"/>
            <a:ext cx="4800600" cy="4724400"/>
          </a:xfrm>
        </p:spPr>
        <p:txBody>
          <a:bodyPr>
            <a:normAutofit/>
          </a:bodyPr>
          <a:lstStyle/>
          <a:p>
            <a:r>
              <a:rPr lang="en-US" sz="2400" dirty="0" smtClean="0">
                <a:latin typeface="Times New Roman" panose="02020603050405020304" pitchFamily="18" charset="0"/>
                <a:cs typeface="Times New Roman" panose="02020603050405020304" pitchFamily="18" charset="0"/>
              </a:rPr>
              <a:t>FREEDOM OF CONSCIENCE ,PROFESSION,PRACTICE AND PROPAGATION OF RELIGION - </a:t>
            </a:r>
            <a:r>
              <a:rPr lang="en-US" sz="2400" b="1" dirty="0">
                <a:latin typeface="Times New Roman" panose="02020603050405020304" pitchFamily="18" charset="0"/>
                <a:cs typeface="Times New Roman" panose="02020603050405020304" pitchFamily="18" charset="0"/>
              </a:rPr>
              <a:t>Article 25</a:t>
            </a:r>
            <a:r>
              <a:rPr lang="en-US" sz="2400" dirty="0">
                <a:latin typeface="Times New Roman" panose="02020603050405020304" pitchFamily="18" charset="0"/>
                <a:cs typeface="Times New Roman" panose="02020603050405020304" pitchFamily="18" charset="0"/>
              </a:rPr>
              <a:t> says "all persons are equally entitled to freedom of conscience and the right to freely profess, practice, and propagate religion subject to public order, morality and health</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0" y="5410200"/>
            <a:ext cx="9144000" cy="1447800"/>
          </a:xfrm>
        </p:spPr>
        <p:txBody>
          <a:bodyPr/>
          <a:lstStyle/>
          <a:p>
            <a:r>
              <a:rPr lang="en-US" sz="7200" dirty="0" smtClean="0">
                <a:latin typeface="Andalus" panose="02020603050405020304" pitchFamily="18" charset="-78"/>
                <a:cs typeface="Andalus" panose="02020603050405020304" pitchFamily="18" charset="-78"/>
              </a:rPr>
              <a:t>ARTICLE 25</a:t>
            </a:r>
            <a:endParaRPr lang="en-US" sz="7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957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867400" cy="1828800"/>
          </a:xfrm>
        </p:spPr>
        <p:txBody>
          <a:bodyPr/>
          <a:lstStyle/>
          <a:p>
            <a:r>
              <a:rPr lang="en-US" sz="4800" dirty="0" smtClean="0"/>
              <a:t>LANDMARK JUDGEMENT</a:t>
            </a:r>
            <a:endParaRPr lang="en-US" sz="4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0" y="0"/>
            <a:ext cx="3200400" cy="6858000"/>
          </a:xfrm>
        </p:spPr>
      </p:pic>
      <p:sp>
        <p:nvSpPr>
          <p:cNvPr id="4" name="Text Placeholder 3"/>
          <p:cNvSpPr>
            <a:spLocks noGrp="1"/>
          </p:cNvSpPr>
          <p:nvPr>
            <p:ph type="body" sz="half" idx="2"/>
          </p:nvPr>
        </p:nvSpPr>
        <p:spPr>
          <a:xfrm>
            <a:off x="0" y="1828800"/>
            <a:ext cx="5943600" cy="5029200"/>
          </a:xfrm>
        </p:spPr>
        <p:txBody>
          <a:bodyPr>
            <a:normAutofit/>
          </a:bodyPr>
          <a:lstStyle/>
          <a:p>
            <a:r>
              <a:rPr lang="en-US" sz="2400" dirty="0" smtClean="0">
                <a:latin typeface="Times New Roman" panose="02020603050405020304" pitchFamily="18" charset="0"/>
                <a:cs typeface="Times New Roman" panose="02020603050405020304" pitchFamily="18" charset="0"/>
              </a:rPr>
              <a:t>In BIJOE EMMANUEL vs STATE OF KERALA ,The Supreme Court went to the extent of holding that Article 25 is an article of faith in the constitution recognizing the principle that real test of true democracy is the democracy is the ability of even an insignificant minority to find its identity under the countries constitution. It further observed that the question is not whether a particular religious belief or practice appeals to our reasons or sentiments but whether the belief is genuinely and consciously held as part of the profession or practice of religion.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3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Times New Roman" panose="02020603050405020304" pitchFamily="18" charset="0"/>
                <a:cs typeface="Times New Roman" panose="02020603050405020304" pitchFamily="18" charset="0"/>
              </a:rPr>
              <a:t>ARTICLE 26</a:t>
            </a:r>
            <a:endParaRPr lang="en-US" sz="7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0"/>
            <a:ext cx="7543800" cy="4206240"/>
          </a:xfrm>
        </p:spPr>
        <p:txBody>
          <a:bodyPr>
            <a:normAutofit/>
          </a:bodyPr>
          <a:lstStyle/>
          <a:p>
            <a:r>
              <a:rPr lang="en-US" sz="2400" dirty="0" smtClean="0">
                <a:latin typeface="Times New Roman" panose="02020603050405020304" pitchFamily="18" charset="0"/>
                <a:cs typeface="Times New Roman" panose="02020603050405020304" pitchFamily="18" charset="0"/>
              </a:rPr>
              <a:t>FREEDOM TO MANAGE RELIGIOUS AFFAIRS</a:t>
            </a:r>
          </a:p>
          <a:p>
            <a:r>
              <a:rPr lang="en-US" sz="2400" dirty="0" smtClean="0">
                <a:latin typeface="Times New Roman" panose="02020603050405020304" pitchFamily="18" charset="0"/>
                <a:cs typeface="Times New Roman" panose="02020603050405020304" pitchFamily="18" charset="0"/>
              </a:rPr>
              <a:t>Subject to public order ,morality and health every religious denominations or any section there of shall have the right.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To establish and maintain institutions for religions and charitable purposes.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manage its own affairs in the matter of religion</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own and acquire movable and immovable property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administer such property in accordance with law</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66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829" b="11829"/>
          <a:stretch>
            <a:fillRect/>
          </a:stretch>
        </p:blipFill>
        <p:spPr/>
      </p:pic>
      <p:sp>
        <p:nvSpPr>
          <p:cNvPr id="3" name="Text Placeholder 2"/>
          <p:cNvSpPr>
            <a:spLocks noGrp="1"/>
          </p:cNvSpPr>
          <p:nvPr>
            <p:ph type="body" sz="half" idx="2"/>
          </p:nvPr>
        </p:nvSpPr>
        <p:spPr>
          <a:xfrm>
            <a:off x="0" y="152400"/>
            <a:ext cx="4800600" cy="4876800"/>
          </a:xfrm>
        </p:spPr>
        <p:txBody>
          <a:bodyPr>
            <a:normAutofit/>
          </a:bodyPr>
          <a:lstStyle/>
          <a:p>
            <a:r>
              <a:rPr lang="en-US" sz="2400" dirty="0" smtClean="0">
                <a:latin typeface="Times New Roman" panose="02020603050405020304" pitchFamily="18" charset="0"/>
                <a:cs typeface="Times New Roman" panose="02020603050405020304" pitchFamily="18" charset="0"/>
              </a:rPr>
              <a:t>FREEDOM AS TO PAYMENT OF TAXES FOR PROMOTION OF ANY PARTICULAR RELIGION</a:t>
            </a:r>
          </a:p>
          <a:p>
            <a:r>
              <a:rPr lang="en-US" sz="2400" dirty="0" smtClean="0">
                <a:latin typeface="Times New Roman" panose="02020603050405020304" pitchFamily="18" charset="0"/>
                <a:cs typeface="Times New Roman" panose="02020603050405020304" pitchFamily="18" charset="0"/>
              </a:rPr>
              <a:t>No person shall be compelled to pay any tax for religious purposes.</a:t>
            </a:r>
          </a:p>
          <a:p>
            <a:r>
              <a:rPr lang="en-US" sz="2400" dirty="0" smtClean="0">
                <a:latin typeface="Times New Roman" panose="02020603050405020304" pitchFamily="18" charset="0"/>
                <a:cs typeface="Times New Roman" panose="02020603050405020304" pitchFamily="18" charset="0"/>
              </a:rPr>
              <a:t>If the government has done any service for a particular religious denomination ,the government is free to charge fees from the devotees</a:t>
            </a:r>
            <a:r>
              <a:rPr lang="en-US" sz="2400" dirty="0" smtClean="0"/>
              <a:t>..</a:t>
            </a:r>
            <a:endParaRPr lang="en-US" sz="2400" dirty="0"/>
          </a:p>
        </p:txBody>
      </p:sp>
      <p:sp>
        <p:nvSpPr>
          <p:cNvPr id="4" name="Title 3"/>
          <p:cNvSpPr>
            <a:spLocks noGrp="1"/>
          </p:cNvSpPr>
          <p:nvPr>
            <p:ph type="title"/>
          </p:nvPr>
        </p:nvSpPr>
        <p:spPr>
          <a:xfrm>
            <a:off x="0" y="4876800"/>
            <a:ext cx="9144000" cy="1828799"/>
          </a:xfrm>
        </p:spPr>
        <p:txBody>
          <a:bodyPr/>
          <a:lstStyle/>
          <a:p>
            <a:r>
              <a:rPr lang="en-US" sz="7200" dirty="0" smtClean="0">
                <a:latin typeface="Andalus" panose="02020603050405020304" pitchFamily="18" charset="-78"/>
                <a:cs typeface="Andalus" panose="02020603050405020304" pitchFamily="18" charset="-78"/>
              </a:rPr>
              <a:t>ARTICLE 27</a:t>
            </a:r>
            <a:endParaRPr lang="en-US" sz="7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9557172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469</TotalTime>
  <Words>352</Words>
  <Application>Microsoft Office PowerPoint</Application>
  <PresentationFormat>On-screen Show (4:3)</PresentationFormat>
  <Paragraphs>45</Paragraphs>
  <Slides>12</Slides>
  <Notes>0</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FREEDOM OF RELIGION</vt:lpstr>
      <vt:lpstr>FUNDAMENTAL RIGHTS</vt:lpstr>
      <vt:lpstr>SIX FUNDAMENTAL RIGHTS</vt:lpstr>
      <vt:lpstr>FREEDOM OF RELIGION</vt:lpstr>
      <vt:lpstr>WHAT IS RELIGION </vt:lpstr>
      <vt:lpstr>ARTICLE 25</vt:lpstr>
      <vt:lpstr>LANDMARK JUDGEMENT</vt:lpstr>
      <vt:lpstr>ARTICLE 26</vt:lpstr>
      <vt:lpstr>ARTICLE 27</vt:lpstr>
      <vt:lpstr>ARTICLE 28</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cp:revision>
  <dcterms:created xsi:type="dcterms:W3CDTF">2020-01-11T16:48:55Z</dcterms:created>
  <dcterms:modified xsi:type="dcterms:W3CDTF">2024-07-02T03:51:07Z</dcterms:modified>
</cp:coreProperties>
</file>