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77D57-D14B-7805-1712-97F155BDB68F}"/>
              </a:ext>
            </a:extLst>
          </p:cNvPr>
          <p:cNvSpPr>
            <a:spLocks noGrp="1"/>
          </p:cNvSpPr>
          <p:nvPr>
            <p:ph type="ctrTitle"/>
          </p:nvPr>
        </p:nvSpPr>
        <p:spPr>
          <a:xfrm>
            <a:off x="1084936" y="-1"/>
            <a:ext cx="7487564" cy="6277841"/>
          </a:xfrm>
        </p:spPr>
        <p:txBody>
          <a:bodyPr/>
          <a:lstStyle/>
          <a:p>
            <a:r>
              <a:rPr lang="en-US" dirty="0"/>
              <a:t>Patterns of Tenancy Reforms in Post Independent India with special reference to the Abolition of Zamindary System </a:t>
            </a:r>
          </a:p>
        </p:txBody>
      </p:sp>
    </p:spTree>
    <p:extLst>
      <p:ext uri="{BB962C8B-B14F-4D97-AF65-F5344CB8AC3E}">
        <p14:creationId xmlns:p14="http://schemas.microsoft.com/office/powerpoint/2010/main" val="408155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2BF4-CB76-E0E3-6CF7-7C90F4F83309}"/>
              </a:ext>
            </a:extLst>
          </p:cNvPr>
          <p:cNvSpPr>
            <a:spLocks noGrp="1"/>
          </p:cNvSpPr>
          <p:nvPr>
            <p:ph type="title"/>
          </p:nvPr>
        </p:nvSpPr>
        <p:spPr/>
        <p:txBody>
          <a:bodyPr/>
          <a:lstStyle/>
          <a:p>
            <a:r>
              <a:rPr lang="en-US" dirty="0"/>
              <a:t>Operation </a:t>
            </a:r>
            <a:r>
              <a:rPr lang="en-US" dirty="0" err="1"/>
              <a:t>Barga</a:t>
            </a:r>
            <a:endParaRPr lang="en-US" dirty="0"/>
          </a:p>
        </p:txBody>
      </p:sp>
      <p:sp>
        <p:nvSpPr>
          <p:cNvPr id="3" name="Content Placeholder 2">
            <a:extLst>
              <a:ext uri="{FF2B5EF4-FFF2-40B4-BE49-F238E27FC236}">
                <a16:creationId xmlns:a16="http://schemas.microsoft.com/office/drawing/2014/main" id="{89203279-82DC-4611-C62D-9EF0B2C73102}"/>
              </a:ext>
            </a:extLst>
          </p:cNvPr>
          <p:cNvSpPr>
            <a:spLocks noGrp="1"/>
          </p:cNvSpPr>
          <p:nvPr>
            <p:ph idx="1"/>
          </p:nvPr>
        </p:nvSpPr>
        <p:spPr/>
        <p:txBody>
          <a:bodyPr/>
          <a:lstStyle/>
          <a:p>
            <a:pPr marL="0" indent="0">
              <a:buNone/>
            </a:pPr>
            <a:r>
              <a:rPr lang="en-US" dirty="0"/>
              <a:t> The land reform system of West Bengal centers around </a:t>
            </a:r>
          </a:p>
          <a:p>
            <a:r>
              <a:rPr lang="en-US" dirty="0"/>
              <a:t>Redistribution of land ownership </a:t>
            </a:r>
          </a:p>
          <a:p>
            <a:r>
              <a:rPr lang="en-US" dirty="0"/>
              <a:t>Regulation of share cropping relationships </a:t>
            </a:r>
          </a:p>
          <a:p>
            <a:r>
              <a:rPr lang="en-US" dirty="0"/>
              <a:t>Distribution of landed properties </a:t>
            </a:r>
          </a:p>
          <a:p>
            <a:pPr marL="0" indent="0">
              <a:buNone/>
            </a:pPr>
            <a:r>
              <a:rPr lang="en-US" dirty="0"/>
              <a:t>It is acknowledged widely as the most effective Tenancy Reform in India.</a:t>
            </a:r>
          </a:p>
        </p:txBody>
      </p:sp>
    </p:spTree>
    <p:extLst>
      <p:ext uri="{BB962C8B-B14F-4D97-AF65-F5344CB8AC3E}">
        <p14:creationId xmlns:p14="http://schemas.microsoft.com/office/powerpoint/2010/main" val="153179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21696-58FF-FDF7-7CDC-C649C6B1B1FE}"/>
              </a:ext>
            </a:extLst>
          </p:cNvPr>
          <p:cNvSpPr>
            <a:spLocks noGrp="1"/>
          </p:cNvSpPr>
          <p:nvPr>
            <p:ph type="title"/>
          </p:nvPr>
        </p:nvSpPr>
        <p:spPr/>
        <p:txBody>
          <a:bodyPr/>
          <a:lstStyle/>
          <a:p>
            <a:r>
              <a:rPr lang="en-US" dirty="0"/>
              <a:t>Critical Assessment </a:t>
            </a:r>
          </a:p>
        </p:txBody>
      </p:sp>
      <p:sp>
        <p:nvSpPr>
          <p:cNvPr id="3" name="Content Placeholder 2">
            <a:extLst>
              <a:ext uri="{FF2B5EF4-FFF2-40B4-BE49-F238E27FC236}">
                <a16:creationId xmlns:a16="http://schemas.microsoft.com/office/drawing/2014/main" id="{E4EAC161-2CAF-205A-B2BA-2A08F5DC250D}"/>
              </a:ext>
            </a:extLst>
          </p:cNvPr>
          <p:cNvSpPr>
            <a:spLocks noGrp="1"/>
          </p:cNvSpPr>
          <p:nvPr>
            <p:ph idx="1"/>
          </p:nvPr>
        </p:nvSpPr>
        <p:spPr/>
        <p:txBody>
          <a:bodyPr/>
          <a:lstStyle/>
          <a:p>
            <a:r>
              <a:rPr lang="en-US" dirty="0"/>
              <a:t>Creation of absentee landlords and rent receivers, exploitation continues.</a:t>
            </a:r>
          </a:p>
          <a:p>
            <a:r>
              <a:rPr lang="en-US" dirty="0"/>
              <a:t>Loopholes and exemption in land reform laws.</a:t>
            </a:r>
          </a:p>
          <a:p>
            <a:r>
              <a:rPr lang="en-US" dirty="0"/>
              <a:t>Loose definition of personal cultivation. </a:t>
            </a:r>
          </a:p>
          <a:p>
            <a:r>
              <a:rPr lang="en-US" dirty="0"/>
              <a:t>Lack of political will</a:t>
            </a:r>
          </a:p>
          <a:p>
            <a:r>
              <a:rPr lang="en-US" dirty="0"/>
              <a:t>Absence of pressure from below.</a:t>
            </a:r>
          </a:p>
          <a:p>
            <a:r>
              <a:rPr lang="en-US" dirty="0"/>
              <a:t>Productivity falls due to small holdings. </a:t>
            </a:r>
          </a:p>
          <a:p>
            <a:endParaRPr lang="en-US" dirty="0"/>
          </a:p>
        </p:txBody>
      </p:sp>
    </p:spTree>
    <p:extLst>
      <p:ext uri="{BB962C8B-B14F-4D97-AF65-F5344CB8AC3E}">
        <p14:creationId xmlns:p14="http://schemas.microsoft.com/office/powerpoint/2010/main" val="4097942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0454-A0FC-4BAA-8CFD-280AB15E7B9B}"/>
              </a:ext>
            </a:extLst>
          </p:cNvPr>
          <p:cNvSpPr>
            <a:spLocks noGrp="1"/>
          </p:cNvSpPr>
          <p:nvPr>
            <p:ph type="title"/>
          </p:nvPr>
        </p:nvSpPr>
        <p:spPr>
          <a:xfrm>
            <a:off x="655686" y="2514599"/>
            <a:ext cx="8596668" cy="2421082"/>
          </a:xfrm>
        </p:spPr>
        <p:txBody>
          <a:bodyPr/>
          <a:lstStyle/>
          <a:p>
            <a:r>
              <a:rPr lang="en-US" dirty="0"/>
              <a:t>                   </a:t>
            </a:r>
            <a:r>
              <a:rPr lang="en-US" sz="6000" dirty="0"/>
              <a:t>  THANK YOU !</a:t>
            </a:r>
          </a:p>
        </p:txBody>
      </p:sp>
    </p:spTree>
    <p:extLst>
      <p:ext uri="{BB962C8B-B14F-4D97-AF65-F5344CB8AC3E}">
        <p14:creationId xmlns:p14="http://schemas.microsoft.com/office/powerpoint/2010/main" val="71196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8BCCB-7CF7-C622-3C83-65AF98B0BC95}"/>
              </a:ext>
            </a:extLst>
          </p:cNvPr>
          <p:cNvSpPr>
            <a:spLocks noGrp="1"/>
          </p:cNvSpPr>
          <p:nvPr>
            <p:ph type="title"/>
          </p:nvPr>
        </p:nvSpPr>
        <p:spPr/>
        <p:txBody>
          <a:bodyPr/>
          <a:lstStyle/>
          <a:p>
            <a:r>
              <a:rPr lang="en-US" dirty="0"/>
              <a:t>Land Tenure System During The British Rule</a:t>
            </a:r>
          </a:p>
        </p:txBody>
      </p:sp>
      <p:sp>
        <p:nvSpPr>
          <p:cNvPr id="3" name="Content Placeholder 2">
            <a:extLst>
              <a:ext uri="{FF2B5EF4-FFF2-40B4-BE49-F238E27FC236}">
                <a16:creationId xmlns:a16="http://schemas.microsoft.com/office/drawing/2014/main" id="{0582146C-1ADB-2F40-4AC5-88B032544AD0}"/>
              </a:ext>
            </a:extLst>
          </p:cNvPr>
          <p:cNvSpPr>
            <a:spLocks noGrp="1"/>
          </p:cNvSpPr>
          <p:nvPr>
            <p:ph idx="1"/>
          </p:nvPr>
        </p:nvSpPr>
        <p:spPr/>
        <p:txBody>
          <a:bodyPr/>
          <a:lstStyle/>
          <a:p>
            <a:pPr>
              <a:buAutoNum type="arabicPeriod"/>
            </a:pPr>
            <a:r>
              <a:rPr lang="en-US" dirty="0"/>
              <a:t>The Zamindari System : Landlords were full owners of the land (known as </a:t>
            </a:r>
            <a:r>
              <a:rPr lang="en-US" dirty="0" err="1"/>
              <a:t>Zamindars</a:t>
            </a:r>
            <a:r>
              <a:rPr lang="en-US" dirty="0"/>
              <a:t>) and acted as intermediaries </a:t>
            </a:r>
            <a:r>
              <a:rPr lang="en-US"/>
              <a:t>between state </a:t>
            </a:r>
            <a:r>
              <a:rPr lang="en-US" dirty="0"/>
              <a:t>and the actual cultivators. ( Prevailed in West Bengal, MP ,Bihar ,UP, Odisha)</a:t>
            </a:r>
          </a:p>
          <a:p>
            <a:pPr>
              <a:buAutoNum type="arabicPeriod"/>
            </a:pPr>
            <a:r>
              <a:rPr lang="en-US" dirty="0"/>
              <a:t>The </a:t>
            </a:r>
            <a:r>
              <a:rPr lang="en-US" dirty="0" err="1"/>
              <a:t>Mahalwari</a:t>
            </a:r>
            <a:r>
              <a:rPr lang="en-US" dirty="0"/>
              <a:t> System : The village headman entrusted the responsibility of collecting land revenues and depositing to the treasury. (Prevailed in Agra, Oudh, MP, Punjab)</a:t>
            </a:r>
          </a:p>
          <a:p>
            <a:pPr>
              <a:buAutoNum type="arabicPeriod"/>
            </a:pPr>
            <a:r>
              <a:rPr lang="en-US" dirty="0"/>
              <a:t>The </a:t>
            </a:r>
            <a:r>
              <a:rPr lang="en-US" dirty="0" err="1"/>
              <a:t>Ryotwari</a:t>
            </a:r>
            <a:r>
              <a:rPr lang="en-US" dirty="0"/>
              <a:t> System : Cultivators had the sole responsibility of paying land revenue. They enjoyed security of tenure. ( Prevailed in Tamil Nadu,  Maharashtra,  East Punjab,  Assam)</a:t>
            </a:r>
          </a:p>
        </p:txBody>
      </p:sp>
    </p:spTree>
    <p:extLst>
      <p:ext uri="{BB962C8B-B14F-4D97-AF65-F5344CB8AC3E}">
        <p14:creationId xmlns:p14="http://schemas.microsoft.com/office/powerpoint/2010/main" val="301141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74EC-98B3-44F6-CF28-BD35CF3353A9}"/>
              </a:ext>
            </a:extLst>
          </p:cNvPr>
          <p:cNvSpPr>
            <a:spLocks noGrp="1"/>
          </p:cNvSpPr>
          <p:nvPr>
            <p:ph type="title"/>
          </p:nvPr>
        </p:nvSpPr>
        <p:spPr/>
        <p:txBody>
          <a:bodyPr/>
          <a:lstStyle/>
          <a:p>
            <a:r>
              <a:rPr lang="en-US" dirty="0"/>
              <a:t>Consequences of Tenancy Based Cultivation </a:t>
            </a:r>
          </a:p>
        </p:txBody>
      </p:sp>
      <p:sp>
        <p:nvSpPr>
          <p:cNvPr id="3" name="Content Placeholder 2">
            <a:extLst>
              <a:ext uri="{FF2B5EF4-FFF2-40B4-BE49-F238E27FC236}">
                <a16:creationId xmlns:a16="http://schemas.microsoft.com/office/drawing/2014/main" id="{B5BA72F7-AB0C-9A45-4C57-F8AD1E3E294F}"/>
              </a:ext>
            </a:extLst>
          </p:cNvPr>
          <p:cNvSpPr>
            <a:spLocks noGrp="1"/>
          </p:cNvSpPr>
          <p:nvPr>
            <p:ph idx="1"/>
          </p:nvPr>
        </p:nvSpPr>
        <p:spPr/>
        <p:txBody>
          <a:bodyPr/>
          <a:lstStyle/>
          <a:p>
            <a:r>
              <a:rPr lang="en-US" dirty="0"/>
              <a:t>Short term and precarious tenancy leads to reduction in the efficiency of cultivation.</a:t>
            </a:r>
          </a:p>
          <a:p>
            <a:r>
              <a:rPr lang="en-US" dirty="0"/>
              <a:t>Tenant was reluctant in giving  effort for permanent improvement of land or constructing productive equipment and capital.</a:t>
            </a:r>
          </a:p>
          <a:p>
            <a:r>
              <a:rPr lang="en-US" dirty="0"/>
              <a:t>Lack of property right leads to uncertainty of tenure.</a:t>
            </a:r>
          </a:p>
        </p:txBody>
      </p:sp>
    </p:spTree>
    <p:extLst>
      <p:ext uri="{BB962C8B-B14F-4D97-AF65-F5344CB8AC3E}">
        <p14:creationId xmlns:p14="http://schemas.microsoft.com/office/powerpoint/2010/main" val="1879697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4F44-07F4-3618-CD66-6D63B714982E}"/>
              </a:ext>
            </a:extLst>
          </p:cNvPr>
          <p:cNvSpPr>
            <a:spLocks noGrp="1"/>
          </p:cNvSpPr>
          <p:nvPr>
            <p:ph type="title"/>
          </p:nvPr>
        </p:nvSpPr>
        <p:spPr/>
        <p:txBody>
          <a:bodyPr/>
          <a:lstStyle/>
          <a:p>
            <a:r>
              <a:rPr lang="en-US" dirty="0"/>
              <a:t>Objectives of Land Reform </a:t>
            </a:r>
          </a:p>
        </p:txBody>
      </p:sp>
      <p:sp>
        <p:nvSpPr>
          <p:cNvPr id="3" name="Content Placeholder 2">
            <a:extLst>
              <a:ext uri="{FF2B5EF4-FFF2-40B4-BE49-F238E27FC236}">
                <a16:creationId xmlns:a16="http://schemas.microsoft.com/office/drawing/2014/main" id="{FD6F8E90-4145-3903-50C3-7487F2F887BE}"/>
              </a:ext>
            </a:extLst>
          </p:cNvPr>
          <p:cNvSpPr>
            <a:spLocks noGrp="1"/>
          </p:cNvSpPr>
          <p:nvPr>
            <p:ph idx="1"/>
          </p:nvPr>
        </p:nvSpPr>
        <p:spPr/>
        <p:txBody>
          <a:bodyPr/>
          <a:lstStyle/>
          <a:p>
            <a:r>
              <a:rPr lang="en-US" dirty="0"/>
              <a:t>Abolition of intermediaries between the state and tenure</a:t>
            </a:r>
          </a:p>
          <a:p>
            <a:r>
              <a:rPr lang="en-US" dirty="0"/>
              <a:t>Tenancy reforms </a:t>
            </a:r>
          </a:p>
          <a:p>
            <a:r>
              <a:rPr lang="en-US" dirty="0"/>
              <a:t>Fixation Of ceiling on land holdings </a:t>
            </a:r>
          </a:p>
          <a:p>
            <a:r>
              <a:rPr lang="en-US" dirty="0"/>
              <a:t>Consolidation of holdings </a:t>
            </a:r>
          </a:p>
          <a:p>
            <a:r>
              <a:rPr lang="en-US" dirty="0"/>
              <a:t>Cooperative farming </a:t>
            </a:r>
          </a:p>
          <a:p>
            <a:r>
              <a:rPr lang="en-US" dirty="0"/>
              <a:t>Updating of land records</a:t>
            </a:r>
          </a:p>
        </p:txBody>
      </p:sp>
    </p:spTree>
    <p:extLst>
      <p:ext uri="{BB962C8B-B14F-4D97-AF65-F5344CB8AC3E}">
        <p14:creationId xmlns:p14="http://schemas.microsoft.com/office/powerpoint/2010/main" val="71286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2966F-9606-33B3-8CF0-6C337398E85A}"/>
              </a:ext>
            </a:extLst>
          </p:cNvPr>
          <p:cNvSpPr>
            <a:spLocks noGrp="1"/>
          </p:cNvSpPr>
          <p:nvPr>
            <p:ph type="title"/>
          </p:nvPr>
        </p:nvSpPr>
        <p:spPr/>
        <p:txBody>
          <a:bodyPr/>
          <a:lstStyle/>
          <a:p>
            <a:r>
              <a:rPr lang="en-US" dirty="0"/>
              <a:t>Abolition of Zamindaries</a:t>
            </a:r>
          </a:p>
        </p:txBody>
      </p:sp>
      <p:sp>
        <p:nvSpPr>
          <p:cNvPr id="3" name="Content Placeholder 2">
            <a:extLst>
              <a:ext uri="{FF2B5EF4-FFF2-40B4-BE49-F238E27FC236}">
                <a16:creationId xmlns:a16="http://schemas.microsoft.com/office/drawing/2014/main" id="{566B67A9-EEA1-4FBF-D45D-D2C375FF0A65}"/>
              </a:ext>
            </a:extLst>
          </p:cNvPr>
          <p:cNvSpPr>
            <a:spLocks noGrp="1"/>
          </p:cNvSpPr>
          <p:nvPr>
            <p:ph idx="1"/>
          </p:nvPr>
        </p:nvSpPr>
        <p:spPr/>
        <p:txBody>
          <a:bodyPr/>
          <a:lstStyle/>
          <a:p>
            <a:r>
              <a:rPr lang="en-US" dirty="0"/>
              <a:t>Aim was to abolish the intermediaries in land between state and the actual cultivators.</a:t>
            </a:r>
          </a:p>
          <a:p>
            <a:r>
              <a:rPr lang="en-US" dirty="0"/>
              <a:t>About 2.5 crore farmers were brought into the direct relationship with the state.</a:t>
            </a:r>
          </a:p>
          <a:p>
            <a:r>
              <a:rPr lang="en-US" dirty="0"/>
              <a:t>It facilitated distribution of 60 lakh hectares of land to landless and marginal farmers. </a:t>
            </a:r>
          </a:p>
          <a:p>
            <a:r>
              <a:rPr lang="en-US" dirty="0"/>
              <a:t>This paved the way for increase in efficiency and yield. </a:t>
            </a:r>
          </a:p>
        </p:txBody>
      </p:sp>
    </p:spTree>
    <p:extLst>
      <p:ext uri="{BB962C8B-B14F-4D97-AF65-F5344CB8AC3E}">
        <p14:creationId xmlns:p14="http://schemas.microsoft.com/office/powerpoint/2010/main" val="3245550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F26C4-674A-730D-A8D6-8C27524EF402}"/>
              </a:ext>
            </a:extLst>
          </p:cNvPr>
          <p:cNvSpPr>
            <a:spLocks noGrp="1"/>
          </p:cNvSpPr>
          <p:nvPr>
            <p:ph type="title"/>
          </p:nvPr>
        </p:nvSpPr>
        <p:spPr/>
        <p:txBody>
          <a:bodyPr/>
          <a:lstStyle/>
          <a:p>
            <a:r>
              <a:rPr lang="en-US" dirty="0"/>
              <a:t>Tenancy Reform Measures </a:t>
            </a:r>
          </a:p>
        </p:txBody>
      </p:sp>
      <p:sp>
        <p:nvSpPr>
          <p:cNvPr id="3" name="Content Placeholder 2">
            <a:extLst>
              <a:ext uri="{FF2B5EF4-FFF2-40B4-BE49-F238E27FC236}">
                <a16:creationId xmlns:a16="http://schemas.microsoft.com/office/drawing/2014/main" id="{50ECE3EB-BFA8-8D35-521A-D768E1939CA4}"/>
              </a:ext>
            </a:extLst>
          </p:cNvPr>
          <p:cNvSpPr>
            <a:spLocks noGrp="1"/>
          </p:cNvSpPr>
          <p:nvPr>
            <p:ph idx="1"/>
          </p:nvPr>
        </p:nvSpPr>
        <p:spPr/>
        <p:txBody>
          <a:bodyPr/>
          <a:lstStyle/>
          <a:p>
            <a:r>
              <a:rPr lang="en-US" dirty="0"/>
              <a:t>Regulation of rent</a:t>
            </a:r>
          </a:p>
          <a:p>
            <a:r>
              <a:rPr lang="en-US" dirty="0"/>
              <a:t>Security of tenure</a:t>
            </a:r>
          </a:p>
          <a:p>
            <a:r>
              <a:rPr lang="en-US" dirty="0"/>
              <a:t>Conferring rights of ownership for tenants</a:t>
            </a:r>
          </a:p>
        </p:txBody>
      </p:sp>
    </p:spTree>
    <p:extLst>
      <p:ext uri="{BB962C8B-B14F-4D97-AF65-F5344CB8AC3E}">
        <p14:creationId xmlns:p14="http://schemas.microsoft.com/office/powerpoint/2010/main" val="49537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58FD1-7DE8-2145-60DC-9B0A3EA670A2}"/>
              </a:ext>
            </a:extLst>
          </p:cNvPr>
          <p:cNvSpPr>
            <a:spLocks noGrp="1"/>
          </p:cNvSpPr>
          <p:nvPr>
            <p:ph type="title"/>
          </p:nvPr>
        </p:nvSpPr>
        <p:spPr/>
        <p:txBody>
          <a:bodyPr/>
          <a:lstStyle/>
          <a:p>
            <a:r>
              <a:rPr lang="en-US" dirty="0"/>
              <a:t>Regulations </a:t>
            </a:r>
            <a:r>
              <a:rPr lang="en-US"/>
              <a:t>of rent</a:t>
            </a:r>
          </a:p>
        </p:txBody>
      </p:sp>
      <p:sp>
        <p:nvSpPr>
          <p:cNvPr id="3" name="Content Placeholder 2">
            <a:extLst>
              <a:ext uri="{FF2B5EF4-FFF2-40B4-BE49-F238E27FC236}">
                <a16:creationId xmlns:a16="http://schemas.microsoft.com/office/drawing/2014/main" id="{19DE28DC-C32D-4376-7C04-A1724B6CE08A}"/>
              </a:ext>
            </a:extLst>
          </p:cNvPr>
          <p:cNvSpPr>
            <a:spLocks noGrp="1"/>
          </p:cNvSpPr>
          <p:nvPr>
            <p:ph idx="1"/>
          </p:nvPr>
        </p:nvSpPr>
        <p:spPr/>
        <p:txBody>
          <a:bodyPr/>
          <a:lstStyle/>
          <a:p>
            <a:r>
              <a:rPr lang="en-US" dirty="0"/>
              <a:t>Rent should not exceed 20 to 25 percent of the total land produce. Except some states where the rent is 30 to 40 percent of the total produce.</a:t>
            </a:r>
          </a:p>
          <a:p>
            <a:r>
              <a:rPr lang="en-US" dirty="0"/>
              <a:t>Depending upon the features of the land the rate of rent is fixed. </a:t>
            </a:r>
          </a:p>
          <a:p>
            <a:endParaRPr lang="en-US" dirty="0"/>
          </a:p>
        </p:txBody>
      </p:sp>
    </p:spTree>
    <p:extLst>
      <p:ext uri="{BB962C8B-B14F-4D97-AF65-F5344CB8AC3E}">
        <p14:creationId xmlns:p14="http://schemas.microsoft.com/office/powerpoint/2010/main" val="172699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4EAC-2F87-7E9B-B482-80990B8C5ED2}"/>
              </a:ext>
            </a:extLst>
          </p:cNvPr>
          <p:cNvSpPr>
            <a:spLocks noGrp="1"/>
          </p:cNvSpPr>
          <p:nvPr>
            <p:ph type="title"/>
          </p:nvPr>
        </p:nvSpPr>
        <p:spPr/>
        <p:txBody>
          <a:bodyPr/>
          <a:lstStyle/>
          <a:p>
            <a:r>
              <a:rPr lang="en-US" dirty="0"/>
              <a:t>Security of Tenure </a:t>
            </a:r>
          </a:p>
        </p:txBody>
      </p:sp>
      <p:sp>
        <p:nvSpPr>
          <p:cNvPr id="3" name="Content Placeholder 2">
            <a:extLst>
              <a:ext uri="{FF2B5EF4-FFF2-40B4-BE49-F238E27FC236}">
                <a16:creationId xmlns:a16="http://schemas.microsoft.com/office/drawing/2014/main" id="{3870D4B4-144A-5510-7CC4-50D694198F8E}"/>
              </a:ext>
            </a:extLst>
          </p:cNvPr>
          <p:cNvSpPr>
            <a:spLocks noGrp="1"/>
          </p:cNvSpPr>
          <p:nvPr>
            <p:ph idx="1"/>
          </p:nvPr>
        </p:nvSpPr>
        <p:spPr/>
        <p:txBody>
          <a:bodyPr/>
          <a:lstStyle/>
          <a:p>
            <a:r>
              <a:rPr lang="en-US" dirty="0"/>
              <a:t>Preventive measures are taken to stop the ejectment of tenants from the land he cultivates. Even if tenant is ejected  due to some valid reasons, land should be given to another cultivator-tenant.</a:t>
            </a:r>
          </a:p>
          <a:p>
            <a:r>
              <a:rPr lang="en-US" dirty="0"/>
              <a:t>Landlord can resume the land for self cultivation only if some land is left with the tenant.</a:t>
            </a:r>
          </a:p>
          <a:p>
            <a:endParaRPr lang="en-US" dirty="0"/>
          </a:p>
        </p:txBody>
      </p:sp>
    </p:spTree>
    <p:extLst>
      <p:ext uri="{BB962C8B-B14F-4D97-AF65-F5344CB8AC3E}">
        <p14:creationId xmlns:p14="http://schemas.microsoft.com/office/powerpoint/2010/main" val="1893984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3EE44-EC3D-DF29-6667-1DEDC964C61A}"/>
              </a:ext>
            </a:extLst>
          </p:cNvPr>
          <p:cNvSpPr>
            <a:spLocks noGrp="1"/>
          </p:cNvSpPr>
          <p:nvPr>
            <p:ph type="title"/>
          </p:nvPr>
        </p:nvSpPr>
        <p:spPr/>
        <p:txBody>
          <a:bodyPr/>
          <a:lstStyle/>
          <a:p>
            <a:r>
              <a:rPr lang="en-US" dirty="0"/>
              <a:t>Conferring the Ownership </a:t>
            </a:r>
          </a:p>
        </p:txBody>
      </p:sp>
      <p:sp>
        <p:nvSpPr>
          <p:cNvPr id="3" name="Content Placeholder 2">
            <a:extLst>
              <a:ext uri="{FF2B5EF4-FFF2-40B4-BE49-F238E27FC236}">
                <a16:creationId xmlns:a16="http://schemas.microsoft.com/office/drawing/2014/main" id="{116728F6-4703-EC04-C42B-1A0E95E52408}"/>
              </a:ext>
            </a:extLst>
          </p:cNvPr>
          <p:cNvSpPr>
            <a:spLocks noGrp="1"/>
          </p:cNvSpPr>
          <p:nvPr>
            <p:ph idx="1"/>
          </p:nvPr>
        </p:nvSpPr>
        <p:spPr/>
        <p:txBody>
          <a:bodyPr/>
          <a:lstStyle/>
          <a:p>
            <a:r>
              <a:rPr lang="en-US" dirty="0"/>
              <a:t>Area under tenancy was around 50 percent prior to the conferment of the ownership , reduced to15 percent. </a:t>
            </a:r>
          </a:p>
          <a:p>
            <a:r>
              <a:rPr lang="en-US" dirty="0"/>
              <a:t>In some states laws have been enacted to provide ownership rights to the tenants. (Maharashtra, Gujarat,  Kerala, Karnataka, Assam, Rajasthan </a:t>
            </a:r>
            <a:r>
              <a:rPr lang="en-US" dirty="0" err="1"/>
              <a:t>etc</a:t>
            </a:r>
            <a:r>
              <a:rPr lang="en-US" dirty="0"/>
              <a:t>)</a:t>
            </a:r>
          </a:p>
          <a:p>
            <a:r>
              <a:rPr lang="en-US" dirty="0"/>
              <a:t>In some states the tenants have been given the optional right to purchase the land.( Jammu and Kashmir,  Himachal Pradesh </a:t>
            </a:r>
            <a:r>
              <a:rPr lang="en-US" dirty="0" err="1"/>
              <a:t>etc</a:t>
            </a:r>
            <a:r>
              <a:rPr lang="en-US" dirty="0"/>
              <a:t>)</a:t>
            </a:r>
          </a:p>
        </p:txBody>
      </p:sp>
    </p:spTree>
    <p:extLst>
      <p:ext uri="{BB962C8B-B14F-4D97-AF65-F5344CB8AC3E}">
        <p14:creationId xmlns:p14="http://schemas.microsoft.com/office/powerpoint/2010/main" val="42918883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Patterns of Tenancy Reforms in Post Independent India with special reference to the Abolition of Zamindary System </vt:lpstr>
      <vt:lpstr>Land Tenure System During The British Rule</vt:lpstr>
      <vt:lpstr>Consequences of Tenancy Based Cultivation </vt:lpstr>
      <vt:lpstr>Objectives of Land Reform </vt:lpstr>
      <vt:lpstr>Abolition of Zamindaries</vt:lpstr>
      <vt:lpstr>Tenancy Reform Measures </vt:lpstr>
      <vt:lpstr>Regulations of rent</vt:lpstr>
      <vt:lpstr>Security of Tenure </vt:lpstr>
      <vt:lpstr>Conferring the Ownership </vt:lpstr>
      <vt:lpstr>Operation Barga</vt:lpstr>
      <vt:lpstr>Critical Assessment </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of Tenancy Reforms in Post Independent India with special reference to the Abolition of Zamindary System </dc:title>
  <dc:creator>debashreebhattacharya33@gmail.com</dc:creator>
  <cp:lastModifiedBy>debashreebhattacharya33@gmail.com</cp:lastModifiedBy>
  <cp:revision>7</cp:revision>
  <dcterms:created xsi:type="dcterms:W3CDTF">2023-06-19T12:08:05Z</dcterms:created>
  <dcterms:modified xsi:type="dcterms:W3CDTF">2023-09-17T16:35:20Z</dcterms:modified>
</cp:coreProperties>
</file>