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B0665-377E-49F3-974A-CCD5DE2D1C2A}" type="datetimeFigureOut">
              <a:rPr lang="en-IN" smtClean="0"/>
              <a:t>30-06-2024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C74A2B-18E6-4815-8454-7DFA88DB6AF6}"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0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B0665-377E-49F3-974A-CCD5DE2D1C2A}" type="datetimeFigureOut">
              <a:rPr lang="en-IN" smtClean="0"/>
              <a:t>30-06-2024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115208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B0665-377E-49F3-974A-CCD5DE2D1C2A}" type="datetimeFigureOut">
              <a:rPr lang="en-IN" smtClean="0"/>
              <a:t>30-06-2024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303231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B0665-377E-49F3-974A-CCD5DE2D1C2A}" type="datetimeFigureOut">
              <a:rPr lang="en-IN" smtClean="0"/>
              <a:t>30-06-2024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191875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B0665-377E-49F3-974A-CCD5DE2D1C2A}" type="datetimeFigureOut">
              <a:rPr lang="en-IN" smtClean="0"/>
              <a:t>30-06-2024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C74A2B-18E6-4815-8454-7DFA88DB6AF6}"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74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B0665-377E-49F3-974A-CCD5DE2D1C2A}" type="datetimeFigureOut">
              <a:rPr lang="en-IN" smtClean="0"/>
              <a:t>30-06-2024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270242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B0665-377E-49F3-974A-CCD5DE2D1C2A}" type="datetimeFigureOut">
              <a:rPr lang="en-IN" smtClean="0"/>
              <a:t>30-06-2024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417449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B0665-377E-49F3-974A-CCD5DE2D1C2A}" type="datetimeFigureOut">
              <a:rPr lang="en-IN" smtClean="0"/>
              <a:t>30-06-2024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51950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5B0665-377E-49F3-974A-CCD5DE2D1C2A}" type="datetimeFigureOut">
              <a:rPr lang="en-IN" smtClean="0"/>
              <a:t>30-06-2024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38238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5B0665-377E-49F3-974A-CCD5DE2D1C2A}" type="datetimeFigureOut">
              <a:rPr lang="en-IN" smtClean="0"/>
              <a:t>30-06-2024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C74A2B-18E6-4815-8454-7DFA88DB6AF6}" type="slidenum">
              <a:rPr lang="en-IN" smtClean="0"/>
              <a:t>‹#›</a:t>
            </a:fld>
            <a:endParaRPr lang="en-IN"/>
          </a:p>
        </p:txBody>
      </p:sp>
    </p:spTree>
    <p:extLst>
      <p:ext uri="{BB962C8B-B14F-4D97-AF65-F5344CB8AC3E}">
        <p14:creationId xmlns:p14="http://schemas.microsoft.com/office/powerpoint/2010/main" val="242527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B0665-377E-49F3-974A-CCD5DE2D1C2A}" type="datetimeFigureOut">
              <a:rPr lang="en-IN" smtClean="0"/>
              <a:t>30-06-2024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C74A2B-18E6-4815-8454-7DFA88DB6AF6}" type="slidenum">
              <a:rPr lang="en-IN" smtClean="0"/>
              <a:t>‹#›</a:t>
            </a:fld>
            <a:endParaRPr lang="en-IN"/>
          </a:p>
        </p:txBody>
      </p:sp>
    </p:spTree>
    <p:extLst>
      <p:ext uri="{BB962C8B-B14F-4D97-AF65-F5344CB8AC3E}">
        <p14:creationId xmlns:p14="http://schemas.microsoft.com/office/powerpoint/2010/main" val="16425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5B0665-377E-49F3-974A-CCD5DE2D1C2A}" type="datetimeFigureOut">
              <a:rPr lang="en-IN" smtClean="0"/>
              <a:t>30-06-2024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C74A2B-18E6-4815-8454-7DFA88DB6AF6}"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91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ionalgeographic.org/media/naqada-pot/" TargetMode="External"/><Relationship Id="rId2" Type="http://schemas.openxmlformats.org/officeDocument/2006/relationships/hyperlink" Target="http://www.touregypt.net/featurestories/khnum.htm" TargetMode="Externa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veniceclayartists.com/egyptian-pottery/#:~:text=The%20Egyptians%20were%20the%20first,at%20a%20very%20early%20date." TargetMode="External"/><Relationship Id="rId2" Type="http://schemas.openxmlformats.org/officeDocument/2006/relationships/hyperlink" Target="https://www.jstor.org/stable/544773"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2307/2843113" TargetMode="External"/><Relationship Id="rId2" Type="http://schemas.openxmlformats.org/officeDocument/2006/relationships/hyperlink" Target="https://mfth.journals.ekb.eg/article_103375_49c47ad69ff756c8b1e56eeac9ed9dd6.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n.wikipedia.org/wiki/Eighteenth_Dynasty_of_Egypt"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rtincontext.org/famous-ancient-artifa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3789-7C81-F943-0982-638721CA3653}"/>
              </a:ext>
            </a:extLst>
          </p:cNvPr>
          <p:cNvSpPr>
            <a:spLocks noGrp="1"/>
          </p:cNvSpPr>
          <p:nvPr>
            <p:ph type="ctrTitle" idx="4294967295"/>
          </p:nvPr>
        </p:nvSpPr>
        <p:spPr>
          <a:xfrm>
            <a:off x="0" y="755650"/>
            <a:ext cx="11434194" cy="1143000"/>
          </a:xfrm>
        </p:spPr>
        <p:txBody>
          <a:bodyPr>
            <a:normAutofit/>
          </a:bodyPr>
          <a:lstStyle/>
          <a:p>
            <a:pPr algn="ctr"/>
            <a:r>
              <a:rPr lang="en-US" sz="3600" b="1" dirty="0">
                <a:solidFill>
                  <a:srgbClr val="C00000"/>
                </a:solidFill>
              </a:rPr>
              <a:t>    </a:t>
            </a:r>
            <a:r>
              <a:rPr lang="en-US" sz="4000" b="1" dirty="0">
                <a:solidFill>
                  <a:schemeClr val="tx1"/>
                </a:solidFill>
                <a:effectLst>
                  <a:outerShdw blurRad="38100" dist="38100" dir="2700000" algn="tl">
                    <a:srgbClr val="000000">
                      <a:alpha val="43137"/>
                    </a:srgbClr>
                  </a:outerShdw>
                </a:effectLst>
              </a:rPr>
              <a:t>Mesopotamian Pottery till Pre Akkadian Phase</a:t>
            </a:r>
            <a:endParaRPr lang="en-IN" sz="4000" b="1" dirty="0">
              <a:solidFill>
                <a:schemeClr val="tx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BCBCE64-1213-CBD6-7081-480B9440A3D9}"/>
              </a:ext>
            </a:extLst>
          </p:cNvPr>
          <p:cNvSpPr>
            <a:spLocks noGrp="1"/>
          </p:cNvSpPr>
          <p:nvPr>
            <p:ph type="subTitle" idx="4294967295"/>
          </p:nvPr>
        </p:nvSpPr>
        <p:spPr>
          <a:xfrm>
            <a:off x="1487647" y="2395326"/>
            <a:ext cx="9216705" cy="2897858"/>
          </a:xfrm>
        </p:spPr>
        <p:txBody>
          <a:bodyPr>
            <a:normAutofit/>
          </a:bodyPr>
          <a:lstStyle/>
          <a:p>
            <a:pPr algn="ctr"/>
            <a:r>
              <a:rPr lang="en-IN" sz="3200" b="1" dirty="0">
                <a:solidFill>
                  <a:srgbClr val="C00000"/>
                </a:solidFill>
                <a:effectLst>
                  <a:outerShdw blurRad="38100" dist="38100" dir="2700000" algn="tl">
                    <a:srgbClr val="000000">
                      <a:alpha val="43137"/>
                    </a:srgbClr>
                  </a:outerShdw>
                </a:effectLst>
              </a:rPr>
              <a:t>A Comparison</a:t>
            </a:r>
          </a:p>
          <a:p>
            <a:pPr algn="ctr"/>
            <a:r>
              <a:rPr lang="en-IN" sz="3200" b="1" dirty="0">
                <a:solidFill>
                  <a:srgbClr val="C00000"/>
                </a:solidFill>
                <a:effectLst>
                  <a:outerShdw blurRad="38100" dist="38100" dir="2700000" algn="tl">
                    <a:srgbClr val="000000">
                      <a:alpha val="43137"/>
                    </a:srgbClr>
                  </a:outerShdw>
                </a:effectLst>
              </a:rPr>
              <a:t>Soma Marik </a:t>
            </a:r>
          </a:p>
          <a:p>
            <a:pPr algn="ctr"/>
            <a:r>
              <a:rPr lang="en-IN" sz="3200" b="1" dirty="0">
                <a:solidFill>
                  <a:srgbClr val="C00000"/>
                </a:solidFill>
                <a:effectLst>
                  <a:outerShdw blurRad="38100" dist="38100" dir="2700000" algn="tl">
                    <a:srgbClr val="000000">
                      <a:alpha val="43137"/>
                    </a:srgbClr>
                  </a:outerShdw>
                </a:effectLst>
              </a:rPr>
              <a:t>Value-Added Course </a:t>
            </a:r>
          </a:p>
          <a:p>
            <a:pPr algn="ctr"/>
            <a:r>
              <a:rPr lang="en-IN" sz="3200" b="1" dirty="0">
                <a:solidFill>
                  <a:srgbClr val="C00000"/>
                </a:solidFill>
                <a:effectLst>
                  <a:outerShdw blurRad="38100" dist="38100" dir="2700000" algn="tl">
                    <a:srgbClr val="000000">
                      <a:alpha val="43137"/>
                    </a:srgbClr>
                  </a:outerShdw>
                </a:effectLst>
              </a:rPr>
              <a:t>Department of History May 2023</a:t>
            </a:r>
          </a:p>
        </p:txBody>
      </p:sp>
    </p:spTree>
    <p:extLst>
      <p:ext uri="{BB962C8B-B14F-4D97-AF65-F5344CB8AC3E}">
        <p14:creationId xmlns:p14="http://schemas.microsoft.com/office/powerpoint/2010/main" val="74384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767C-573D-9329-33F3-D3BF9AE287D7}"/>
              </a:ext>
            </a:extLst>
          </p:cNvPr>
          <p:cNvSpPr>
            <a:spLocks noGrp="1"/>
          </p:cNvSpPr>
          <p:nvPr>
            <p:ph type="title"/>
          </p:nvPr>
        </p:nvSpPr>
        <p:spPr/>
        <p:txBody>
          <a:bodyPr/>
          <a:lstStyle/>
          <a:p>
            <a:r>
              <a:rPr lang="en-IN" b="1" i="0" dirty="0">
                <a:solidFill>
                  <a:srgbClr val="1C1C1C"/>
                </a:solidFill>
                <a:effectLst/>
                <a:latin typeface="Noto Sans" panose="020B0502040504020204" pitchFamily="34" charset="0"/>
              </a:rPr>
              <a:t>The Chalcolithic Era</a:t>
            </a:r>
            <a:br>
              <a:rPr lang="en-IN" b="1" i="0" dirty="0">
                <a:solidFill>
                  <a:srgbClr val="212121"/>
                </a:solidFill>
                <a:effectLst/>
                <a:latin typeface="Noto Sans" panose="020B0502040504020204" pitchFamily="34" charset="0"/>
              </a:rPr>
            </a:br>
            <a:endParaRPr lang="en-IN" dirty="0"/>
          </a:p>
        </p:txBody>
      </p:sp>
      <p:sp>
        <p:nvSpPr>
          <p:cNvPr id="3" name="Content Placeholder 2">
            <a:extLst>
              <a:ext uri="{FF2B5EF4-FFF2-40B4-BE49-F238E27FC236}">
                <a16:creationId xmlns:a16="http://schemas.microsoft.com/office/drawing/2014/main" id="{153A551D-9F41-6318-4EC8-7317CD8A8BFE}"/>
              </a:ext>
            </a:extLst>
          </p:cNvPr>
          <p:cNvSpPr>
            <a:spLocks noGrp="1"/>
          </p:cNvSpPr>
          <p:nvPr>
            <p:ph sz="half" idx="1"/>
          </p:nvPr>
        </p:nvSpPr>
        <p:spPr/>
        <p:txBody>
          <a:bodyPr>
            <a:normAutofit/>
          </a:bodyPr>
          <a:lstStyle/>
          <a:p>
            <a:pPr algn="l" fontAlgn="base"/>
            <a:r>
              <a:rPr lang="en-US" b="0" i="0" dirty="0">
                <a:solidFill>
                  <a:srgbClr val="1C1C1C"/>
                </a:solidFill>
                <a:effectLst/>
                <a:latin typeface="Noto Sans" panose="020B0502040504020204" pitchFamily="34" charset="0"/>
              </a:rPr>
              <a:t>The pottery produced during the Ubaid period was made on slow wheels at home and was highly decorated. Mesopotamian artists created jars, bowls, and vases with fired clay and painted decorative and abstract designs – a style that spread throughout the region. Ceramics in the following period were produced with much greater ease and at greater volume thanks to the invention of the potter’s wheel.</a:t>
            </a:r>
          </a:p>
          <a:p>
            <a:br>
              <a:rPr lang="en-US" dirty="0"/>
            </a:br>
            <a:endParaRPr lang="en-IN" dirty="0"/>
          </a:p>
        </p:txBody>
      </p:sp>
      <p:pic>
        <p:nvPicPr>
          <p:cNvPr id="5122" name="Picture 2" descr="Pottery Art of Mesopotamia">
            <a:extLst>
              <a:ext uri="{FF2B5EF4-FFF2-40B4-BE49-F238E27FC236}">
                <a16:creationId xmlns:a16="http://schemas.microsoft.com/office/drawing/2014/main" id="{77AD75D8-955A-BA5C-FDE6-4639937BE0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18238" y="2212888"/>
            <a:ext cx="4937125" cy="328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1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A5-6BE1-E7A6-6265-DCF86AE63C8B}"/>
              </a:ext>
            </a:extLst>
          </p:cNvPr>
          <p:cNvSpPr>
            <a:spLocks noGrp="1"/>
          </p:cNvSpPr>
          <p:nvPr>
            <p:ph type="title"/>
          </p:nvPr>
        </p:nvSpPr>
        <p:spPr/>
        <p:txBody>
          <a:bodyPr>
            <a:normAutofit fontScale="90000"/>
          </a:bodyPr>
          <a:lstStyle/>
          <a:p>
            <a:r>
              <a:rPr lang="en-IN" b="1" i="0" dirty="0">
                <a:solidFill>
                  <a:srgbClr val="1C1C1C"/>
                </a:solidFill>
                <a:effectLst/>
                <a:latin typeface="Noto Sans" panose="020B0502040504020204" pitchFamily="34" charset="0"/>
              </a:rPr>
              <a:t>The Akkadian Empire  (</a:t>
            </a:r>
            <a:r>
              <a:rPr lang="en-IN" b="0" i="0" dirty="0">
                <a:solidFill>
                  <a:srgbClr val="1C1C1C"/>
                </a:solidFill>
                <a:effectLst/>
                <a:latin typeface="Noto Sans" panose="020B0502040504020204" pitchFamily="34" charset="0"/>
              </a:rPr>
              <a:t>2270 to 2154 BCE) </a:t>
            </a:r>
            <a:r>
              <a:rPr lang="en-IN" b="1" i="0" dirty="0">
                <a:solidFill>
                  <a:srgbClr val="1C1C1C"/>
                </a:solidFill>
                <a:effectLst/>
                <a:latin typeface="Noto Sans" panose="020B0502040504020204" pitchFamily="34" charset="0"/>
              </a:rPr>
              <a:t>And Ur III</a:t>
            </a:r>
            <a:br>
              <a:rPr lang="en-IN" b="1" i="0" dirty="0">
                <a:solidFill>
                  <a:srgbClr val="212121"/>
                </a:solidFill>
                <a:effectLst/>
                <a:latin typeface="Noto Sans" panose="020B0502040504020204" pitchFamily="34" charset="0"/>
              </a:rPr>
            </a:br>
            <a:endParaRPr lang="en-IN" dirty="0"/>
          </a:p>
        </p:txBody>
      </p:sp>
      <p:sp>
        <p:nvSpPr>
          <p:cNvPr id="3" name="Content Placeholder 2">
            <a:extLst>
              <a:ext uri="{FF2B5EF4-FFF2-40B4-BE49-F238E27FC236}">
                <a16:creationId xmlns:a16="http://schemas.microsoft.com/office/drawing/2014/main" id="{6ECA7EB6-26DD-4C90-559D-0BA7814B598C}"/>
              </a:ext>
            </a:extLst>
          </p:cNvPr>
          <p:cNvSpPr>
            <a:spLocks noGrp="1"/>
          </p:cNvSpPr>
          <p:nvPr>
            <p:ph sz="half" idx="1"/>
          </p:nvPr>
        </p:nvSpPr>
        <p:spPr/>
        <p:txBody>
          <a:bodyPr>
            <a:normAutofit/>
          </a:bodyPr>
          <a:lstStyle/>
          <a:p>
            <a:r>
              <a:rPr lang="en-US" sz="1800" dirty="0"/>
              <a:t>Akkadian period saw a continuation of unpainted pottery</a:t>
            </a:r>
          </a:p>
          <a:p>
            <a:endParaRPr lang="en-IN" dirty="0"/>
          </a:p>
        </p:txBody>
      </p:sp>
      <p:sp>
        <p:nvSpPr>
          <p:cNvPr id="5" name="Content Placeholder 4">
            <a:extLst>
              <a:ext uri="{FF2B5EF4-FFF2-40B4-BE49-F238E27FC236}">
                <a16:creationId xmlns:a16="http://schemas.microsoft.com/office/drawing/2014/main" id="{182CC0FF-2A71-5649-5FD9-7DBF5A12F1C5}"/>
              </a:ext>
            </a:extLst>
          </p:cNvPr>
          <p:cNvSpPr>
            <a:spLocks noGrp="1"/>
          </p:cNvSpPr>
          <p:nvPr>
            <p:ph sz="half" idx="2"/>
          </p:nvPr>
        </p:nvSpPr>
        <p:spPr/>
        <p:txBody>
          <a:bodyPr>
            <a:normAutofit/>
          </a:bodyPr>
          <a:lstStyle/>
          <a:p>
            <a:r>
              <a:rPr lang="en-US" sz="1600" b="0" i="0" dirty="0">
                <a:solidFill>
                  <a:srgbClr val="1C1C1C"/>
                </a:solidFill>
                <a:effectLst/>
              </a:rPr>
              <a:t>During the Third Ur Dynasty, unpainted ceramic objects were still being created, yet in more elaborate forms, creating vessels out of clay for storing liquids, as well as flowerpots and cake stands. Clay tablets were also produced to keep records by writing on them with styluses made from reed.</a:t>
            </a:r>
          </a:p>
          <a:p>
            <a:endParaRPr lang="en-IN" sz="1600" dirty="0"/>
          </a:p>
        </p:txBody>
      </p:sp>
      <p:pic>
        <p:nvPicPr>
          <p:cNvPr id="6" name="Picture 4" descr="Mesopotamian Art Pottery">
            <a:extLst>
              <a:ext uri="{FF2B5EF4-FFF2-40B4-BE49-F238E27FC236}">
                <a16:creationId xmlns:a16="http://schemas.microsoft.com/office/drawing/2014/main" id="{BC865E32-1C6A-BB30-4F08-811E165B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57" y="2689935"/>
            <a:ext cx="5436155" cy="3621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43ABBDF-A900-D63F-71A3-DE154BDFA651}"/>
              </a:ext>
            </a:extLst>
          </p:cNvPr>
          <p:cNvPicPr>
            <a:picLocks noChangeAspect="1"/>
          </p:cNvPicPr>
          <p:nvPr/>
        </p:nvPicPr>
        <p:blipFill>
          <a:blip r:embed="rId3"/>
          <a:stretch>
            <a:fillRect/>
          </a:stretch>
        </p:blipFill>
        <p:spPr>
          <a:xfrm>
            <a:off x="6900821" y="3167947"/>
            <a:ext cx="2882372" cy="3116905"/>
          </a:xfrm>
          <a:prstGeom prst="rect">
            <a:avLst/>
          </a:prstGeom>
        </p:spPr>
      </p:pic>
    </p:spTree>
    <p:extLst>
      <p:ext uri="{BB962C8B-B14F-4D97-AF65-F5344CB8AC3E}">
        <p14:creationId xmlns:p14="http://schemas.microsoft.com/office/powerpoint/2010/main" val="299296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9427-F9D5-3CF4-3482-0B5F98A4E3A0}"/>
              </a:ext>
            </a:extLst>
          </p:cNvPr>
          <p:cNvSpPr>
            <a:spLocks noGrp="1"/>
          </p:cNvSpPr>
          <p:nvPr>
            <p:ph type="title"/>
          </p:nvPr>
        </p:nvSpPr>
        <p:spPr/>
        <p:txBody>
          <a:bodyPr/>
          <a:lstStyle/>
          <a:p>
            <a:r>
              <a:rPr lang="en-IN" b="1" i="0" dirty="0">
                <a:solidFill>
                  <a:srgbClr val="1C1C1C"/>
                </a:solidFill>
                <a:effectLst/>
                <a:latin typeface="Noto Sans" panose="020B0502040504020204" pitchFamily="34" charset="0"/>
              </a:rPr>
              <a:t>Babylonian Ceramics</a:t>
            </a:r>
            <a:br>
              <a:rPr lang="en-IN" b="1" i="0" dirty="0">
                <a:solidFill>
                  <a:srgbClr val="212121"/>
                </a:solidFill>
                <a:effectLst/>
                <a:latin typeface="Noto Sans" panose="020B0502040504020204" pitchFamily="34" charset="0"/>
              </a:rPr>
            </a:br>
            <a:endParaRPr lang="en-IN" dirty="0"/>
          </a:p>
        </p:txBody>
      </p:sp>
      <p:sp>
        <p:nvSpPr>
          <p:cNvPr id="3" name="Content Placeholder 2">
            <a:extLst>
              <a:ext uri="{FF2B5EF4-FFF2-40B4-BE49-F238E27FC236}">
                <a16:creationId xmlns:a16="http://schemas.microsoft.com/office/drawing/2014/main" id="{F14FD876-B0C9-B0DF-59F0-F98AB2572064}"/>
              </a:ext>
            </a:extLst>
          </p:cNvPr>
          <p:cNvSpPr>
            <a:spLocks noGrp="1"/>
          </p:cNvSpPr>
          <p:nvPr>
            <p:ph sz="half" idx="1"/>
          </p:nvPr>
        </p:nvSpPr>
        <p:spPr/>
        <p:txBody>
          <a:bodyPr>
            <a:normAutofit/>
          </a:bodyPr>
          <a:lstStyle/>
          <a:p>
            <a:r>
              <a:rPr lang="en-US" b="0" i="0" dirty="0">
                <a:solidFill>
                  <a:srgbClr val="1C1C1C"/>
                </a:solidFill>
                <a:effectLst/>
                <a:latin typeface="Noto Sans" panose="020B0502040504020204" pitchFamily="34" charset="0"/>
              </a:rPr>
              <a:t>Ceramics produced during this period indicates a marked return to the use of abstract patterns painted on the surface of the pottery, as well as a further increase in the array of forms available for various purposes, both practical and aesthetic. Ceramic Mesopotamian artifacts from this period such as jars, vases, and goblets have been found with remnants of abstract painting on the clay exterior.</a:t>
            </a:r>
            <a:endParaRPr lang="en-IN" dirty="0"/>
          </a:p>
        </p:txBody>
      </p:sp>
      <p:pic>
        <p:nvPicPr>
          <p:cNvPr id="7170" name="Picture 2" descr="Mesopotamian Art Relic">
            <a:extLst>
              <a:ext uri="{FF2B5EF4-FFF2-40B4-BE49-F238E27FC236}">
                <a16:creationId xmlns:a16="http://schemas.microsoft.com/office/drawing/2014/main" id="{FE52F60D-9EA8-D383-539A-4EBF34F9C0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18238" y="2218710"/>
            <a:ext cx="4937125" cy="327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9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04CF-2E17-2F72-7F49-BAF4090354E1}"/>
              </a:ext>
            </a:extLst>
          </p:cNvPr>
          <p:cNvSpPr>
            <a:spLocks noGrp="1"/>
          </p:cNvSpPr>
          <p:nvPr>
            <p:ph type="title"/>
          </p:nvPr>
        </p:nvSpPr>
        <p:spPr/>
        <p:txBody>
          <a:bodyPr/>
          <a:lstStyle/>
          <a:p>
            <a:r>
              <a:rPr lang="en-US" dirty="0"/>
              <a:t>Pottery in Egypt: Pre-Dynastic</a:t>
            </a:r>
            <a:endParaRPr lang="en-IN" dirty="0"/>
          </a:p>
        </p:txBody>
      </p:sp>
      <p:sp>
        <p:nvSpPr>
          <p:cNvPr id="3" name="Content Placeholder 2">
            <a:extLst>
              <a:ext uri="{FF2B5EF4-FFF2-40B4-BE49-F238E27FC236}">
                <a16:creationId xmlns:a16="http://schemas.microsoft.com/office/drawing/2014/main" id="{B73B612C-2A30-C6BD-CC7F-572DBED086FE}"/>
              </a:ext>
            </a:extLst>
          </p:cNvPr>
          <p:cNvSpPr>
            <a:spLocks noGrp="1"/>
          </p:cNvSpPr>
          <p:nvPr>
            <p:ph sz="half" idx="1"/>
          </p:nvPr>
        </p:nvSpPr>
        <p:spPr/>
        <p:txBody>
          <a:bodyPr>
            <a:normAutofit/>
          </a:bodyPr>
          <a:lstStyle/>
          <a:p>
            <a:r>
              <a:rPr lang="en-US" b="0" i="0" dirty="0">
                <a:solidFill>
                  <a:srgbClr val="000000"/>
                </a:solidFill>
                <a:effectLst/>
                <a:latin typeface="Helvetica" panose="020B0604020202020204" pitchFamily="34" charset="0"/>
              </a:rPr>
              <a:t>ancient Egyptians excelled at pottery. This clay pot is an artifact from </a:t>
            </a:r>
            <a:r>
              <a:rPr lang="en-US" b="0" i="0" u="none" strike="noStrike" dirty="0">
                <a:solidFill>
                  <a:srgbClr val="7F2417"/>
                </a:solidFill>
                <a:effectLst/>
                <a:latin typeface="Helvetica" panose="020B0604020202020204" pitchFamily="34" charset="0"/>
                <a:hlinkClick r:id="rId2"/>
              </a:rPr>
              <a:t>ancient</a:t>
            </a:r>
            <a:r>
              <a:rPr lang="en-US" b="0" i="0" dirty="0">
                <a:solidFill>
                  <a:srgbClr val="000000"/>
                </a:solidFill>
                <a:effectLst/>
                <a:latin typeface="Helvetica" panose="020B0604020202020204" pitchFamily="34" charset="0"/>
              </a:rPr>
              <a:t> Egypt. It even emerged during the predynastic period, the earliest period in recorded Egyptian history. Pottery was already being created during what is known as the </a:t>
            </a:r>
            <a:r>
              <a:rPr lang="en-US" b="0" i="0" u="none" strike="noStrike" dirty="0" err="1">
                <a:solidFill>
                  <a:srgbClr val="7F2417"/>
                </a:solidFill>
                <a:effectLst/>
                <a:latin typeface="Helvetica" panose="020B0604020202020204" pitchFamily="34" charset="0"/>
                <a:hlinkClick r:id="rId3"/>
              </a:rPr>
              <a:t>Naqada</a:t>
            </a:r>
            <a:r>
              <a:rPr lang="en-US" b="0" i="0" u="none" strike="noStrike" dirty="0">
                <a:solidFill>
                  <a:srgbClr val="7F2417"/>
                </a:solidFill>
                <a:effectLst/>
                <a:latin typeface="Helvetica" panose="020B0604020202020204" pitchFamily="34" charset="0"/>
                <a:hlinkClick r:id="rId3"/>
              </a:rPr>
              <a:t> II</a:t>
            </a:r>
            <a:r>
              <a:rPr lang="en-US" b="0" i="0" dirty="0">
                <a:solidFill>
                  <a:srgbClr val="000000"/>
                </a:solidFill>
                <a:effectLst/>
                <a:latin typeface="Helvetica" panose="020B0604020202020204" pitchFamily="34" charset="0"/>
              </a:rPr>
              <a:t> period (3500-3200 BCE), long before the pyramids were built. </a:t>
            </a:r>
            <a:endParaRPr lang="en-IN" dirty="0"/>
          </a:p>
        </p:txBody>
      </p:sp>
      <p:pic>
        <p:nvPicPr>
          <p:cNvPr id="8194" name="Picture 2">
            <a:extLst>
              <a:ext uri="{FF2B5EF4-FFF2-40B4-BE49-F238E27FC236}">
                <a16:creationId xmlns:a16="http://schemas.microsoft.com/office/drawing/2014/main" id="{46EE28AB-30F0-211C-2916-260C431A2F7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218238" y="2261309"/>
            <a:ext cx="4937125" cy="319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5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2893-713E-E0B6-237E-87DD521D255E}"/>
              </a:ext>
            </a:extLst>
          </p:cNvPr>
          <p:cNvSpPr>
            <a:spLocks noGrp="1"/>
          </p:cNvSpPr>
          <p:nvPr>
            <p:ph type="title"/>
          </p:nvPr>
        </p:nvSpPr>
        <p:spPr/>
        <p:txBody>
          <a:bodyPr/>
          <a:lstStyle/>
          <a:p>
            <a:r>
              <a:rPr lang="en-US" dirty="0"/>
              <a:t>Pottery and Economic Functions</a:t>
            </a:r>
            <a:endParaRPr lang="en-IN" dirty="0"/>
          </a:p>
        </p:txBody>
      </p:sp>
      <p:sp>
        <p:nvSpPr>
          <p:cNvPr id="3" name="Content Placeholder 2">
            <a:extLst>
              <a:ext uri="{FF2B5EF4-FFF2-40B4-BE49-F238E27FC236}">
                <a16:creationId xmlns:a16="http://schemas.microsoft.com/office/drawing/2014/main" id="{F1D6AA1E-97B8-27F6-5B58-DE71DA6DDDDA}"/>
              </a:ext>
            </a:extLst>
          </p:cNvPr>
          <p:cNvSpPr>
            <a:spLocks noGrp="1"/>
          </p:cNvSpPr>
          <p:nvPr>
            <p:ph sz="half" idx="1"/>
          </p:nvPr>
        </p:nvSpPr>
        <p:spPr/>
        <p:txBody>
          <a:bodyPr>
            <a:normAutofit/>
          </a:bodyPr>
          <a:lstStyle/>
          <a:p>
            <a:r>
              <a:rPr lang="en-US" b="0" i="0" dirty="0">
                <a:solidFill>
                  <a:srgbClr val="000000"/>
                </a:solidFill>
                <a:effectLst/>
                <a:latin typeface="Helvetica" panose="020B0604020202020204" pitchFamily="34" charset="0"/>
              </a:rPr>
              <a:t>Originally, pottery was not regulated through workshops or the state economy. It later became as such during dynastic Egypt. Noticing a variation, famed Egyptologist Petrie noted that pottery in ancient Egypt was originally made for functional reasons rather than decorative purposes. It was a valuable </a:t>
            </a:r>
            <a:r>
              <a:rPr lang="en-US" b="0" i="0" u="none" strike="noStrike" dirty="0">
                <a:solidFill>
                  <a:srgbClr val="7F2417"/>
                </a:solidFill>
                <a:effectLst/>
                <a:latin typeface="Helvetica" panose="020B0604020202020204" pitchFamily="34" charset="0"/>
                <a:hlinkClick r:id="rId2"/>
              </a:rPr>
              <a:t>commodity</a:t>
            </a:r>
            <a:r>
              <a:rPr lang="en-US" b="0" i="0" dirty="0">
                <a:solidFill>
                  <a:srgbClr val="000000"/>
                </a:solidFill>
                <a:effectLst/>
                <a:latin typeface="Helvetica" panose="020B0604020202020204" pitchFamily="34" charset="0"/>
              </a:rPr>
              <a:t> extant in the Old Kingdom. Patron and client relationships were reinforced through the exchange of pottery labor.</a:t>
            </a:r>
            <a:endParaRPr lang="en-IN" dirty="0"/>
          </a:p>
        </p:txBody>
      </p:sp>
      <p:sp>
        <p:nvSpPr>
          <p:cNvPr id="4" name="Content Placeholder 3">
            <a:extLst>
              <a:ext uri="{FF2B5EF4-FFF2-40B4-BE49-F238E27FC236}">
                <a16:creationId xmlns:a16="http://schemas.microsoft.com/office/drawing/2014/main" id="{19680669-5D5E-3A40-898E-B6FA7665B7F2}"/>
              </a:ext>
            </a:extLst>
          </p:cNvPr>
          <p:cNvSpPr>
            <a:spLocks noGrp="1"/>
          </p:cNvSpPr>
          <p:nvPr>
            <p:ph sz="half" idx="2"/>
          </p:nvPr>
        </p:nvSpPr>
        <p:spPr/>
        <p:txBody>
          <a:bodyPr>
            <a:normAutofit/>
          </a:bodyPr>
          <a:lstStyle/>
          <a:p>
            <a:r>
              <a:rPr lang="en-US" b="0" i="0" dirty="0">
                <a:solidFill>
                  <a:srgbClr val="000000"/>
                </a:solidFill>
                <a:effectLst/>
                <a:latin typeface="Helvetica" panose="020B0604020202020204" pitchFamily="34" charset="0"/>
              </a:rPr>
              <a:t>The ancient art can be divided into two </a:t>
            </a:r>
            <a:r>
              <a:rPr lang="en-US" b="0" i="0" u="none" strike="noStrike" dirty="0">
                <a:solidFill>
                  <a:srgbClr val="7F2417"/>
                </a:solidFill>
                <a:effectLst/>
                <a:latin typeface="Helvetica" panose="020B0604020202020204" pitchFamily="34" charset="0"/>
                <a:hlinkClick r:id="rId3"/>
              </a:rPr>
              <a:t>categories</a:t>
            </a:r>
            <a:r>
              <a:rPr lang="en-US" b="0" i="0" dirty="0">
                <a:solidFill>
                  <a:srgbClr val="000000"/>
                </a:solidFill>
                <a:effectLst/>
                <a:latin typeface="Helvetica" panose="020B0604020202020204" pitchFamily="34" charset="0"/>
              </a:rPr>
              <a:t>, Nile Clay pottery, and Marl Clay pottery. Nile clay pottery, also known as the Nile silt ware, is the most common vein of pottery. This vein of pottery has a red-brown color that is produced after being fired and was commonly used for utilitarian purposes. The Marl clay, on the other hand, is usually polished to give a lustrous look.</a:t>
            </a:r>
            <a:endParaRPr lang="en-IN" dirty="0"/>
          </a:p>
        </p:txBody>
      </p:sp>
    </p:spTree>
    <p:extLst>
      <p:ext uri="{BB962C8B-B14F-4D97-AF65-F5344CB8AC3E}">
        <p14:creationId xmlns:p14="http://schemas.microsoft.com/office/powerpoint/2010/main" val="241988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8481-74BC-C55C-F4A0-0775AA3779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1E03FAB-56F7-3F57-7D06-8BB201C87F2B}"/>
              </a:ext>
            </a:extLst>
          </p:cNvPr>
          <p:cNvSpPr>
            <a:spLocks noGrp="1"/>
          </p:cNvSpPr>
          <p:nvPr>
            <p:ph sz="half" idx="1"/>
          </p:nvPr>
        </p:nvSpPr>
        <p:spPr/>
        <p:txBody>
          <a:bodyPr>
            <a:normAutofit/>
          </a:bodyPr>
          <a:lstStyle/>
          <a:p>
            <a:r>
              <a:rPr lang="en-US" b="0" i="0" dirty="0">
                <a:solidFill>
                  <a:srgbClr val="000000"/>
                </a:solidFill>
                <a:effectLst/>
                <a:latin typeface="Helvetica" panose="020B0604020202020204" pitchFamily="34" charset="0"/>
              </a:rPr>
              <a:t>Predynastic pottery was of fine quality. During the </a:t>
            </a:r>
            <a:r>
              <a:rPr lang="en-US" b="0" i="0" u="none" strike="noStrike" dirty="0">
                <a:solidFill>
                  <a:srgbClr val="7F2417"/>
                </a:solidFill>
                <a:effectLst/>
                <a:latin typeface="Helvetica" panose="020B0604020202020204" pitchFamily="34" charset="0"/>
                <a:hlinkClick r:id="rId2"/>
              </a:rPr>
              <a:t>Badarian</a:t>
            </a:r>
            <a:r>
              <a:rPr lang="en-US" b="0" i="0" dirty="0">
                <a:solidFill>
                  <a:srgbClr val="000000"/>
                </a:solidFill>
                <a:effectLst/>
                <a:latin typeface="Helvetica" panose="020B0604020202020204" pitchFamily="34" charset="0"/>
              </a:rPr>
              <a:t> period, pottery was produced without the use of a pottery wheel. Experts have concluded that other than the wheel, there are two methods to prepare vessels: the coil and smoothen technique as well as placing mud in a hole and smoothing the surface. Once prepared, the vessels were then burnished into a lustrous finish and fired in kilns, leaving a black upper section and lower, deep red, or brown section. It is worth noting that in most of Egypt, the master-potter is always a man, except in </a:t>
            </a:r>
            <a:r>
              <a:rPr lang="en-US" b="0" i="0" u="none" strike="noStrike" dirty="0">
                <a:solidFill>
                  <a:srgbClr val="7F2417"/>
                </a:solidFill>
                <a:effectLst/>
                <a:latin typeface="Helvetica" panose="020B0604020202020204" pitchFamily="34" charset="0"/>
                <a:hlinkClick r:id="rId3"/>
              </a:rPr>
              <a:t>Nubia</a:t>
            </a:r>
            <a:r>
              <a:rPr lang="en-US" b="0" i="0" dirty="0">
                <a:solidFill>
                  <a:srgbClr val="000000"/>
                </a:solidFill>
                <a:effectLst/>
                <a:latin typeface="Helvetica" panose="020B0604020202020204" pitchFamily="34" charset="0"/>
              </a:rPr>
              <a:t>. </a:t>
            </a:r>
            <a:endParaRPr lang="en-IN" dirty="0"/>
          </a:p>
        </p:txBody>
      </p:sp>
      <p:sp>
        <p:nvSpPr>
          <p:cNvPr id="4" name="Content Placeholder 3">
            <a:extLst>
              <a:ext uri="{FF2B5EF4-FFF2-40B4-BE49-F238E27FC236}">
                <a16:creationId xmlns:a16="http://schemas.microsoft.com/office/drawing/2014/main" id="{03BD03AB-D5BF-1003-4DB8-D62B64C5CF2F}"/>
              </a:ext>
            </a:extLst>
          </p:cNvPr>
          <p:cNvSpPr>
            <a:spLocks noGrp="1"/>
          </p:cNvSpPr>
          <p:nvPr>
            <p:ph sz="half" idx="2"/>
          </p:nvPr>
        </p:nvSpPr>
        <p:spPr/>
        <p:txBody>
          <a:bodyPr>
            <a:normAutofit/>
          </a:bodyPr>
          <a:lstStyle/>
          <a:p>
            <a:r>
              <a:rPr lang="en-US" b="0" i="0" dirty="0">
                <a:solidFill>
                  <a:srgbClr val="000000"/>
                </a:solidFill>
                <a:effectLst/>
                <a:latin typeface="Helvetica" panose="020B0604020202020204" pitchFamily="34" charset="0"/>
              </a:rPr>
              <a:t>The potter’s vision for his piece’s design and usage affect the kind of clay used. The types of clay are classified into four main categories; earthenware clay, stoneware clay, ball clay, and porcelain clay.</a:t>
            </a:r>
            <a:endParaRPr lang="en-IN" dirty="0"/>
          </a:p>
        </p:txBody>
      </p:sp>
    </p:spTree>
    <p:extLst>
      <p:ext uri="{BB962C8B-B14F-4D97-AF65-F5344CB8AC3E}">
        <p14:creationId xmlns:p14="http://schemas.microsoft.com/office/powerpoint/2010/main" val="315572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6AA97D-C5F7-E3B3-38F8-B08DFCCEF899}"/>
              </a:ext>
            </a:extLst>
          </p:cNvPr>
          <p:cNvSpPr>
            <a:spLocks noGrp="1"/>
          </p:cNvSpPr>
          <p:nvPr>
            <p:ph type="title"/>
          </p:nvPr>
        </p:nvSpPr>
        <p:spPr/>
        <p:txBody>
          <a:bodyPr/>
          <a:lstStyle/>
          <a:p>
            <a:endParaRPr lang="en-IN"/>
          </a:p>
        </p:txBody>
      </p:sp>
      <p:sp>
        <p:nvSpPr>
          <p:cNvPr id="6" name="Text Placeholder 5">
            <a:extLst>
              <a:ext uri="{FF2B5EF4-FFF2-40B4-BE49-F238E27FC236}">
                <a16:creationId xmlns:a16="http://schemas.microsoft.com/office/drawing/2014/main" id="{F7C98206-1F5A-A38A-99FC-DE301A4B9421}"/>
              </a:ext>
            </a:extLst>
          </p:cNvPr>
          <p:cNvSpPr>
            <a:spLocks noGrp="1"/>
          </p:cNvSpPr>
          <p:nvPr>
            <p:ph type="body" idx="1"/>
          </p:nvPr>
        </p:nvSpPr>
        <p:spPr/>
        <p:txBody>
          <a:bodyPr>
            <a:normAutofit fontScale="92500"/>
          </a:bodyPr>
          <a:lstStyle/>
          <a:p>
            <a:r>
              <a:rPr lang="en-US" b="0" i="0" dirty="0">
                <a:solidFill>
                  <a:srgbClr val="000000"/>
                </a:solidFill>
                <a:effectLst/>
                <a:latin typeface="Arial" panose="020B0604020202020204" pitchFamily="34" charset="0"/>
              </a:rPr>
              <a:t>Pot with depiction of a galloping horse from the </a:t>
            </a:r>
            <a:r>
              <a:rPr lang="en-US" b="0" i="0" u="none" strike="noStrike" dirty="0">
                <a:solidFill>
                  <a:srgbClr val="3366CC"/>
                </a:solidFill>
                <a:effectLst/>
                <a:latin typeface="Arial" panose="020B0604020202020204" pitchFamily="34" charset="0"/>
                <a:hlinkClick r:id="rId2" tooltip="Eighteenth Dynasty of Egypt"/>
              </a:rPr>
              <a:t>18th Dynasty</a:t>
            </a:r>
            <a:endParaRPr lang="en-IN" dirty="0"/>
          </a:p>
        </p:txBody>
      </p:sp>
      <p:pic>
        <p:nvPicPr>
          <p:cNvPr id="9218" name="Picture 2">
            <a:extLst>
              <a:ext uri="{FF2B5EF4-FFF2-40B4-BE49-F238E27FC236}">
                <a16:creationId xmlns:a16="http://schemas.microsoft.com/office/drawing/2014/main" id="{871F558C-ECE9-438E-6952-D59D233BF17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2400417" y="2582863"/>
            <a:ext cx="2331803" cy="3378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B36A8150-7F9A-EE7A-7AB3-0B90246528A7}"/>
              </a:ext>
            </a:extLst>
          </p:cNvPr>
          <p:cNvSpPr>
            <a:spLocks noGrp="1"/>
          </p:cNvSpPr>
          <p:nvPr>
            <p:ph type="body" sz="quarter" idx="3"/>
          </p:nvPr>
        </p:nvSpPr>
        <p:spPr/>
        <p:txBody>
          <a:bodyPr>
            <a:normAutofit fontScale="92500"/>
          </a:bodyPr>
          <a:lstStyle/>
          <a:p>
            <a:r>
              <a:rPr lang="en-US" dirty="0"/>
              <a:t>Glazed vessel made with Nile clay</a:t>
            </a:r>
            <a:endParaRPr lang="en-IN" dirty="0"/>
          </a:p>
        </p:txBody>
      </p:sp>
      <p:pic>
        <p:nvPicPr>
          <p:cNvPr id="9220" name="Picture 4" descr="undefined">
            <a:extLst>
              <a:ext uri="{FF2B5EF4-FFF2-40B4-BE49-F238E27FC236}">
                <a16:creationId xmlns:a16="http://schemas.microsoft.com/office/drawing/2014/main" id="{09BAA26D-56FD-CF73-60DE-FB953532D199}"/>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6218238" y="2749683"/>
            <a:ext cx="4937125" cy="304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5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331C-F5E1-8583-7242-023846764B62}"/>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92C9A83C-2D6A-5669-E7F3-BAF7C65AB154}"/>
              </a:ext>
            </a:extLst>
          </p:cNvPr>
          <p:cNvSpPr>
            <a:spLocks noGrp="1"/>
          </p:cNvSpPr>
          <p:nvPr>
            <p:ph type="body" idx="1"/>
          </p:nvPr>
        </p:nvSpPr>
        <p:spPr/>
        <p:txBody>
          <a:bodyPr/>
          <a:lstStyle/>
          <a:p>
            <a:r>
              <a:rPr lang="en-US" dirty="0"/>
              <a:t>Cylinder vessel made with Marl clay – 1</a:t>
            </a:r>
            <a:r>
              <a:rPr lang="en-US" baseline="30000" dirty="0"/>
              <a:t>st</a:t>
            </a:r>
            <a:r>
              <a:rPr lang="en-US" dirty="0"/>
              <a:t> dynasty</a:t>
            </a:r>
            <a:endParaRPr lang="en-IN" dirty="0"/>
          </a:p>
        </p:txBody>
      </p:sp>
      <p:pic>
        <p:nvPicPr>
          <p:cNvPr id="10242" name="Picture 2" descr="undefined">
            <a:extLst>
              <a:ext uri="{FF2B5EF4-FFF2-40B4-BE49-F238E27FC236}">
                <a16:creationId xmlns:a16="http://schemas.microsoft.com/office/drawing/2014/main" id="{AECF6A60-A866-F5AD-B1CA-C1A13D7D0C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278159" y="2582863"/>
            <a:ext cx="2576320" cy="337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1CBF412A-2F66-0884-1C51-9D9534A43A9B}"/>
              </a:ext>
            </a:extLst>
          </p:cNvPr>
          <p:cNvSpPr>
            <a:spLocks noGrp="1"/>
          </p:cNvSpPr>
          <p:nvPr>
            <p:ph type="body" sz="quarter" idx="3"/>
          </p:nvPr>
        </p:nvSpPr>
        <p:spPr/>
        <p:txBody>
          <a:bodyPr/>
          <a:lstStyle/>
          <a:p>
            <a:r>
              <a:rPr lang="en-US" dirty="0"/>
              <a:t>Painting of Nile clay being gathered</a:t>
            </a:r>
            <a:endParaRPr lang="en-IN" dirty="0"/>
          </a:p>
        </p:txBody>
      </p:sp>
      <p:pic>
        <p:nvPicPr>
          <p:cNvPr id="10244" name="Picture 4" descr="Gathering Nile mud in order to make mudbricks.">
            <a:extLst>
              <a:ext uri="{FF2B5EF4-FFF2-40B4-BE49-F238E27FC236}">
                <a16:creationId xmlns:a16="http://schemas.microsoft.com/office/drawing/2014/main" id="{6C552773-3965-1A61-2610-65FC119AF53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273800" y="2582863"/>
            <a:ext cx="48260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1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FF67D16-E82A-EBBB-1B05-F7B9F0402A21}"/>
              </a:ext>
            </a:extLst>
          </p:cNvPr>
          <p:cNvSpPr>
            <a:spLocks noGrp="1"/>
          </p:cNvSpPr>
          <p:nvPr>
            <p:ph type="title"/>
          </p:nvPr>
        </p:nvSpPr>
        <p:spPr/>
        <p:txBody>
          <a:bodyPr/>
          <a:lstStyle/>
          <a:p>
            <a:r>
              <a:rPr lang="en-US" dirty="0" err="1"/>
              <a:t>Naqda</a:t>
            </a:r>
            <a:r>
              <a:rPr lang="en-US" dirty="0"/>
              <a:t> II pottery – elephants on the rim</a:t>
            </a:r>
            <a:endParaRPr lang="en-IN" dirty="0"/>
          </a:p>
        </p:txBody>
      </p:sp>
      <p:sp>
        <p:nvSpPr>
          <p:cNvPr id="13" name="Content Placeholder 12">
            <a:extLst>
              <a:ext uri="{FF2B5EF4-FFF2-40B4-BE49-F238E27FC236}">
                <a16:creationId xmlns:a16="http://schemas.microsoft.com/office/drawing/2014/main" id="{6B12FFA3-2DA0-8751-D2F6-7C7F756E32E0}"/>
              </a:ext>
            </a:extLst>
          </p:cNvPr>
          <p:cNvSpPr>
            <a:spLocks noGrp="1"/>
          </p:cNvSpPr>
          <p:nvPr>
            <p:ph idx="1"/>
          </p:nvPr>
        </p:nvSpPr>
        <p:spPr/>
        <p:txBody>
          <a:bodyPr>
            <a:normAutofit/>
          </a:bodyPr>
          <a:lstStyle/>
          <a:p>
            <a:pPr algn="l"/>
            <a:r>
              <a:rPr lang="en-US" b="1" i="0" dirty="0">
                <a:solidFill>
                  <a:srgbClr val="000000"/>
                </a:solidFill>
                <a:effectLst/>
                <a:latin typeface="Arial" panose="020B0604020202020204" pitchFamily="34" charset="0"/>
              </a:rPr>
              <a:t>Shaping</a:t>
            </a:r>
          </a:p>
          <a:p>
            <a:pPr algn="l"/>
            <a:r>
              <a:rPr lang="en-US" b="0" i="0" dirty="0">
                <a:solidFill>
                  <a:srgbClr val="202122"/>
                </a:solidFill>
                <a:effectLst/>
                <a:latin typeface="Arial" panose="020B0604020202020204" pitchFamily="34" charset="0"/>
              </a:rPr>
              <a:t>There were five different techniques for shaping clay in ancient Egypt:</a:t>
            </a:r>
          </a:p>
          <a:p>
            <a:pPr algn="l">
              <a:buFont typeface="Arial" panose="020B0604020202020204" pitchFamily="34" charset="0"/>
              <a:buChar char="•"/>
            </a:pPr>
            <a:r>
              <a:rPr lang="en-US" b="0" i="0" dirty="0">
                <a:solidFill>
                  <a:srgbClr val="202122"/>
                </a:solidFill>
                <a:effectLst/>
                <a:latin typeface="Arial" panose="020B0604020202020204" pitchFamily="34" charset="0"/>
              </a:rPr>
              <a:t>by hand</a:t>
            </a:r>
          </a:p>
          <a:p>
            <a:pPr algn="l">
              <a:buFont typeface="Arial" panose="020B0604020202020204" pitchFamily="34" charset="0"/>
              <a:buChar char="•"/>
            </a:pPr>
            <a:r>
              <a:rPr lang="en-US" b="0" i="0" dirty="0">
                <a:solidFill>
                  <a:srgbClr val="202122"/>
                </a:solidFill>
                <a:effectLst/>
                <a:latin typeface="Arial" panose="020B0604020202020204" pitchFamily="34" charset="0"/>
              </a:rPr>
              <a:t>using a rotatable pilaster</a:t>
            </a:r>
          </a:p>
          <a:p>
            <a:pPr algn="l">
              <a:buFont typeface="Arial" panose="020B0604020202020204" pitchFamily="34" charset="0"/>
              <a:buChar char="•"/>
            </a:pPr>
            <a:r>
              <a:rPr lang="en-US" b="0" i="0" dirty="0">
                <a:solidFill>
                  <a:srgbClr val="202122"/>
                </a:solidFill>
                <a:effectLst/>
                <a:latin typeface="Arial" panose="020B0604020202020204" pitchFamily="34" charset="0"/>
              </a:rPr>
              <a:t>using a potter’s wheel operated by one of the potter's hands</a:t>
            </a:r>
          </a:p>
          <a:p>
            <a:pPr algn="l">
              <a:buFont typeface="Arial" panose="020B0604020202020204" pitchFamily="34" charset="0"/>
              <a:buChar char="•"/>
            </a:pPr>
            <a:r>
              <a:rPr lang="en-US" b="0" i="0" dirty="0">
                <a:solidFill>
                  <a:srgbClr val="202122"/>
                </a:solidFill>
                <a:effectLst/>
                <a:latin typeface="Arial" panose="020B0604020202020204" pitchFamily="34" charset="0"/>
              </a:rPr>
              <a:t>using a </a:t>
            </a:r>
            <a:r>
              <a:rPr lang="en-US" b="0" i="0" dirty="0" err="1">
                <a:solidFill>
                  <a:srgbClr val="202122"/>
                </a:solidFill>
                <a:effectLst/>
                <a:latin typeface="Arial" panose="020B0604020202020204" pitchFamily="34" charset="0"/>
              </a:rPr>
              <a:t>mould</a:t>
            </a:r>
            <a:r>
              <a:rPr lang="en-US" b="0" i="0" dirty="0">
                <a:solidFill>
                  <a:srgbClr val="202122"/>
                </a:solidFill>
                <a:effectLst/>
                <a:latin typeface="Arial" panose="020B0604020202020204" pitchFamily="34" charset="0"/>
              </a:rPr>
              <a:t> </a:t>
            </a:r>
          </a:p>
          <a:p>
            <a:pPr algn="l">
              <a:buFont typeface="Arial" panose="020B0604020202020204" pitchFamily="34" charset="0"/>
              <a:buChar char="•"/>
            </a:pPr>
            <a:r>
              <a:rPr lang="en-US" b="0" i="0" dirty="0">
                <a:solidFill>
                  <a:srgbClr val="202122"/>
                </a:solidFill>
                <a:effectLst/>
                <a:latin typeface="Arial" panose="020B0604020202020204" pitchFamily="34" charset="0"/>
              </a:rPr>
              <a:t>on a rapidly spinning potter's wheel, operated by an assistant or the potter's foot.</a:t>
            </a:r>
          </a:p>
          <a:p>
            <a:endParaRPr lang="en-IN" dirty="0"/>
          </a:p>
        </p:txBody>
      </p:sp>
      <p:sp>
        <p:nvSpPr>
          <p:cNvPr id="16" name="Text Placeholder 15">
            <a:extLst>
              <a:ext uri="{FF2B5EF4-FFF2-40B4-BE49-F238E27FC236}">
                <a16:creationId xmlns:a16="http://schemas.microsoft.com/office/drawing/2014/main" id="{B5E1FC17-7CD4-697D-A7A9-017894E3AD37}"/>
              </a:ext>
            </a:extLst>
          </p:cNvPr>
          <p:cNvSpPr>
            <a:spLocks noGrp="1"/>
          </p:cNvSpPr>
          <p:nvPr>
            <p:ph type="body" sz="half" idx="2"/>
          </p:nvPr>
        </p:nvSpPr>
        <p:spPr/>
        <p:txBody>
          <a:bodyPr/>
          <a:lstStyle/>
          <a:p>
            <a:endParaRPr lang="en-IN"/>
          </a:p>
        </p:txBody>
      </p:sp>
      <p:pic>
        <p:nvPicPr>
          <p:cNvPr id="11266" name="Picture 2">
            <a:extLst>
              <a:ext uri="{FF2B5EF4-FFF2-40B4-BE49-F238E27FC236}">
                <a16:creationId xmlns:a16="http://schemas.microsoft.com/office/drawing/2014/main" id="{70462B46-DEFF-DED2-F283-F0327CD63B9A}"/>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2205038"/>
            <a:ext cx="2794000" cy="351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7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FE1B48-2CEC-F32F-D0C2-0C596F4D9C8A}"/>
              </a:ext>
            </a:extLst>
          </p:cNvPr>
          <p:cNvSpPr>
            <a:spLocks noGrp="1"/>
          </p:cNvSpPr>
          <p:nvPr>
            <p:ph type="title"/>
          </p:nvPr>
        </p:nvSpPr>
        <p:spPr/>
        <p:txBody>
          <a:bodyPr/>
          <a:lstStyle/>
          <a:p>
            <a:endParaRPr lang="en-IN"/>
          </a:p>
        </p:txBody>
      </p:sp>
      <p:sp>
        <p:nvSpPr>
          <p:cNvPr id="6" name="Content Placeholder 5">
            <a:extLst>
              <a:ext uri="{FF2B5EF4-FFF2-40B4-BE49-F238E27FC236}">
                <a16:creationId xmlns:a16="http://schemas.microsoft.com/office/drawing/2014/main" id="{E1D37A74-F036-041F-6D74-54F46727535C}"/>
              </a:ext>
            </a:extLst>
          </p:cNvPr>
          <p:cNvSpPr>
            <a:spLocks noGrp="1"/>
          </p:cNvSpPr>
          <p:nvPr>
            <p:ph sz="half" idx="1"/>
          </p:nvPr>
        </p:nvSpPr>
        <p:spPr/>
        <p:txBody>
          <a:bodyPr/>
          <a:lstStyle/>
          <a:p>
            <a:endParaRPr lang="en-IN"/>
          </a:p>
        </p:txBody>
      </p:sp>
      <p:sp>
        <p:nvSpPr>
          <p:cNvPr id="7" name="Content Placeholder 6">
            <a:extLst>
              <a:ext uri="{FF2B5EF4-FFF2-40B4-BE49-F238E27FC236}">
                <a16:creationId xmlns:a16="http://schemas.microsoft.com/office/drawing/2014/main" id="{BB52CB60-1EFE-10FE-5266-B0D0C60B115B}"/>
              </a:ext>
            </a:extLst>
          </p:cNvPr>
          <p:cNvSpPr>
            <a:spLocks noGrp="1"/>
          </p:cNvSpPr>
          <p:nvPr>
            <p:ph sz="half" idx="2"/>
          </p:nvPr>
        </p:nvSpPr>
        <p:spPr/>
        <p:txBody>
          <a:bodyPr/>
          <a:lstStyle/>
          <a:p>
            <a:endParaRPr lang="en-IN"/>
          </a:p>
        </p:txBody>
      </p:sp>
    </p:spTree>
    <p:extLst>
      <p:ext uri="{BB962C8B-B14F-4D97-AF65-F5344CB8AC3E}">
        <p14:creationId xmlns:p14="http://schemas.microsoft.com/office/powerpoint/2010/main" val="411132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7ABF-A6A6-F40B-A1D7-968376E3CD34}"/>
              </a:ext>
            </a:extLst>
          </p:cNvPr>
          <p:cNvSpPr>
            <a:spLocks noGrp="1"/>
          </p:cNvSpPr>
          <p:nvPr>
            <p:ph type="title"/>
          </p:nvPr>
        </p:nvSpPr>
        <p:spPr>
          <a:xfrm>
            <a:off x="1097280" y="67112"/>
            <a:ext cx="10058400" cy="1057013"/>
          </a:xfrm>
        </p:spPr>
        <p:txBody>
          <a:bodyPr>
            <a:normAutofit/>
          </a:bodyPr>
          <a:lstStyle/>
          <a:p>
            <a:pPr algn="ctr"/>
            <a:r>
              <a:rPr lang="en-IN" sz="3600" b="1" i="0" dirty="0">
                <a:solidFill>
                  <a:srgbClr val="008040"/>
                </a:solidFill>
                <a:effectLst/>
                <a:latin typeface="Century Gothic" panose="020B0502020202020204" pitchFamily="34" charset="0"/>
              </a:rPr>
              <a:t>Ancient Mesopotamia: </a:t>
            </a:r>
            <a:r>
              <a:rPr lang="en-US" sz="3600" b="1" dirty="0">
                <a:solidFill>
                  <a:srgbClr val="C00000"/>
                </a:solidFill>
                <a:latin typeface="Century Gothic" panose="020B0502020202020204" pitchFamily="34" charset="0"/>
              </a:rPr>
              <a:t>Either Religion or to Sustain </a:t>
            </a:r>
            <a:endParaRPr lang="en-IN" sz="3600" b="1" dirty="0">
              <a:solidFill>
                <a:srgbClr val="C0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94180EE-C6DA-C94C-3DB5-5578582050E5}"/>
              </a:ext>
            </a:extLst>
          </p:cNvPr>
          <p:cNvSpPr>
            <a:spLocks noGrp="1"/>
          </p:cNvSpPr>
          <p:nvPr>
            <p:ph sz="half" idx="1"/>
          </p:nvPr>
        </p:nvSpPr>
        <p:spPr>
          <a:xfrm>
            <a:off x="310393" y="1375793"/>
            <a:ext cx="5724646" cy="4848837"/>
          </a:xfrm>
        </p:spPr>
        <p:txBody>
          <a:bodyPr>
            <a:normAutofit fontScale="77500" lnSpcReduction="20000"/>
          </a:bodyPr>
          <a:lstStyle/>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Artisans played an important role in the culture of the Mesopotamian people. </a:t>
            </a:r>
          </a:p>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They made everyday useful items like dishes, pots, clothing, baskets, boats, and weapons. </a:t>
            </a:r>
          </a:p>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 They also created works of art meant to glorify the gods and the king.</a:t>
            </a:r>
          </a:p>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The most common material for Mesopotamian artists was clay. Clay was used for pottery, monumental buildings, and tablets used to record history and legends.</a:t>
            </a:r>
          </a:p>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The Mesopotamians developed their skills in pottery over thousands of years. At first they used their hands to make simple pots.</a:t>
            </a:r>
          </a:p>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 Later they learned how to use a potter's wheel. They also used high temperature ovens to harden the clay. </a:t>
            </a:r>
          </a:p>
          <a:p>
            <a:pPr>
              <a:spcBef>
                <a:spcPts val="2400"/>
              </a:spcBef>
              <a:buFont typeface="Wingdings" panose="05000000000000000000" pitchFamily="2" charset="2"/>
              <a:buChar char="Ø"/>
            </a:pPr>
            <a:r>
              <a:rPr lang="en-US" b="0" i="0" dirty="0">
                <a:solidFill>
                  <a:srgbClr val="000000"/>
                </a:solidFill>
                <a:effectLst/>
                <a:latin typeface="Arial" panose="020B0604020202020204" pitchFamily="34" charset="0"/>
              </a:rPr>
              <a:t>They learned how to make different shapes, glazes, and patterns. Soon their pottery turned into works of art.</a:t>
            </a:r>
            <a:endParaRPr lang="en-IN" dirty="0"/>
          </a:p>
        </p:txBody>
      </p:sp>
      <p:pic>
        <p:nvPicPr>
          <p:cNvPr id="1026" name="Picture 2" descr="The First Wheel Mesopotamia, c.3500 B.C.... | Sutori">
            <a:extLst>
              <a:ext uri="{FF2B5EF4-FFF2-40B4-BE49-F238E27FC236}">
                <a16:creationId xmlns:a16="http://schemas.microsoft.com/office/drawing/2014/main" id="{F041520B-5924-7721-2419-21289F8881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5039" y="1783292"/>
            <a:ext cx="5373989" cy="3317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First Wheel Mesopotamia, c.3500 B.C.... | Sutori">
            <a:extLst>
              <a:ext uri="{FF2B5EF4-FFF2-40B4-BE49-F238E27FC236}">
                <a16:creationId xmlns:a16="http://schemas.microsoft.com/office/drawing/2014/main" id="{38C28C5F-87A1-8F28-79F9-BEB6106BB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39" y="1770393"/>
            <a:ext cx="5373989" cy="331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1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2F1-CB88-A158-038E-6540D920D3FF}"/>
              </a:ext>
            </a:extLst>
          </p:cNvPr>
          <p:cNvSpPr>
            <a:spLocks noGrp="1"/>
          </p:cNvSpPr>
          <p:nvPr>
            <p:ph type="title"/>
          </p:nvPr>
        </p:nvSpPr>
        <p:spPr>
          <a:xfrm>
            <a:off x="1097280" y="286603"/>
            <a:ext cx="10058400" cy="628949"/>
          </a:xfrm>
        </p:spPr>
        <p:txBody>
          <a:bodyPr>
            <a:normAutofit/>
          </a:bodyPr>
          <a:lstStyle/>
          <a:p>
            <a:pPr algn="ctr"/>
            <a:r>
              <a:rPr lang="en-IN" sz="4000" b="1" dirty="0">
                <a:solidFill>
                  <a:srgbClr val="00B050"/>
                </a:solidFill>
                <a:effectLst>
                  <a:outerShdw blurRad="38100" dist="38100" dir="2700000" algn="tl">
                    <a:srgbClr val="000000">
                      <a:alpha val="43137"/>
                    </a:srgbClr>
                  </a:outerShdw>
                </a:effectLst>
              </a:rPr>
              <a:t>Geographical Region</a:t>
            </a:r>
          </a:p>
        </p:txBody>
      </p:sp>
      <p:sp>
        <p:nvSpPr>
          <p:cNvPr id="3" name="Content Placeholder 2">
            <a:extLst>
              <a:ext uri="{FF2B5EF4-FFF2-40B4-BE49-F238E27FC236}">
                <a16:creationId xmlns:a16="http://schemas.microsoft.com/office/drawing/2014/main" id="{B8A960F5-AA6B-E0B6-ED0F-976907BB4821}"/>
              </a:ext>
            </a:extLst>
          </p:cNvPr>
          <p:cNvSpPr>
            <a:spLocks noGrp="1"/>
          </p:cNvSpPr>
          <p:nvPr>
            <p:ph sz="half" idx="1"/>
          </p:nvPr>
        </p:nvSpPr>
        <p:spPr>
          <a:xfrm>
            <a:off x="184558" y="915552"/>
            <a:ext cx="5844767" cy="5359413"/>
          </a:xfrm>
        </p:spPr>
        <p:txBody>
          <a:bodyPr>
            <a:normAutofit fontScale="92500" lnSpcReduction="10000"/>
          </a:bodyPr>
          <a:lstStyle/>
          <a:p>
            <a:pPr>
              <a:buFont typeface="Wingdings" panose="05000000000000000000" pitchFamily="2" charset="2"/>
              <a:buChar char="Ø"/>
            </a:pPr>
            <a:r>
              <a:rPr lang="en-US" b="0" i="0" dirty="0">
                <a:solidFill>
                  <a:srgbClr val="1C1C1C"/>
                </a:solidFill>
                <a:effectLst/>
                <a:latin typeface="Noto Sans" panose="020B0502040504020204" pitchFamily="34" charset="0"/>
              </a:rPr>
              <a:t>Mesopotamia now known as Iraq was once called Sumer (Southern M) during the Early Bronze Age. </a:t>
            </a:r>
          </a:p>
          <a:p>
            <a:pPr>
              <a:buFont typeface="Wingdings" panose="05000000000000000000" pitchFamily="2" charset="2"/>
              <a:buChar char="Ø"/>
            </a:pPr>
            <a:r>
              <a:rPr lang="en-US" b="0" i="0" dirty="0">
                <a:solidFill>
                  <a:srgbClr val="1C1C1C"/>
                </a:solidFill>
                <a:effectLst/>
                <a:latin typeface="Noto Sans" panose="020B0502040504020204" pitchFamily="34" charset="0"/>
              </a:rPr>
              <a:t>Despite the earliest recorded historical events only dating back to around 2900 BCE, scholars today think that Sumer was first inhabited by people called the </a:t>
            </a:r>
            <a:r>
              <a:rPr lang="en-US" b="0" i="0" dirty="0" err="1">
                <a:solidFill>
                  <a:srgbClr val="1C1C1C"/>
                </a:solidFill>
                <a:effectLst/>
                <a:latin typeface="Noto Sans" panose="020B0502040504020204" pitchFamily="34" charset="0"/>
              </a:rPr>
              <a:t>Ubaidians</a:t>
            </a:r>
            <a:r>
              <a:rPr lang="en-US" b="0" i="0" dirty="0">
                <a:solidFill>
                  <a:srgbClr val="1C1C1C"/>
                </a:solidFill>
                <a:effectLst/>
                <a:latin typeface="Noto Sans" panose="020B0502040504020204" pitchFamily="34" charset="0"/>
              </a:rPr>
              <a:t> sometime between 4500 and 4000 BCE.</a:t>
            </a:r>
          </a:p>
          <a:p>
            <a:pPr>
              <a:buFont typeface="Wingdings" panose="05000000000000000000" pitchFamily="2" charset="2"/>
              <a:buChar char="Ø"/>
            </a:pPr>
            <a:r>
              <a:rPr lang="en-US" b="0" i="0" dirty="0">
                <a:solidFill>
                  <a:srgbClr val="1C1C1C"/>
                </a:solidFill>
                <a:effectLst/>
                <a:latin typeface="Noto Sans" panose="020B0502040504020204" pitchFamily="34" charset="0"/>
              </a:rPr>
              <a:t>Bordering along the Persian Gulf was the city of </a:t>
            </a:r>
            <a:r>
              <a:rPr lang="en-US" b="0" i="0" dirty="0" err="1">
                <a:solidFill>
                  <a:srgbClr val="1C1C1C"/>
                </a:solidFill>
                <a:effectLst/>
                <a:latin typeface="Noto Sans" panose="020B0502040504020204" pitchFamily="34" charset="0"/>
              </a:rPr>
              <a:t>Eridu</a:t>
            </a:r>
            <a:r>
              <a:rPr lang="en-US" b="0" i="0" dirty="0">
                <a:solidFill>
                  <a:srgbClr val="1C1C1C"/>
                </a:solidFill>
                <a:effectLst/>
                <a:latin typeface="Noto Sans" panose="020B0502040504020204" pitchFamily="34" charset="0"/>
              </a:rPr>
              <a:t>, regarded as the first city in the world. It was home to three cultures </a:t>
            </a:r>
          </a:p>
          <a:p>
            <a:pPr>
              <a:buFont typeface="Wingdings" panose="05000000000000000000" pitchFamily="2" charset="2"/>
              <a:buChar char="Ø"/>
            </a:pPr>
            <a:r>
              <a:rPr lang="en-US" b="0" i="0" dirty="0">
                <a:solidFill>
                  <a:srgbClr val="1C1C1C"/>
                </a:solidFill>
                <a:effectLst/>
                <a:latin typeface="Noto Sans" panose="020B0502040504020204" pitchFamily="34" charset="0"/>
              </a:rPr>
              <a:t>that became integrated due to their shared geographical position </a:t>
            </a:r>
          </a:p>
          <a:p>
            <a:pPr>
              <a:buFont typeface="Wingdings" panose="05000000000000000000" pitchFamily="2" charset="2"/>
              <a:buChar char="Ø"/>
            </a:pPr>
            <a:r>
              <a:rPr lang="en-US" b="0" i="0" dirty="0">
                <a:solidFill>
                  <a:srgbClr val="1C1C1C"/>
                </a:solidFill>
                <a:effectLst/>
                <a:latin typeface="Noto Sans" panose="020B0502040504020204" pitchFamily="34" charset="0"/>
              </a:rPr>
              <a:t>– the </a:t>
            </a:r>
            <a:r>
              <a:rPr lang="en-US" b="1" i="1" dirty="0">
                <a:solidFill>
                  <a:srgbClr val="1C1C1C"/>
                </a:solidFill>
                <a:effectLst/>
                <a:latin typeface="Noto Sans" panose="020B0502040504020204" pitchFamily="34" charset="0"/>
              </a:rPr>
              <a:t>fishermen</a:t>
            </a:r>
            <a:r>
              <a:rPr lang="en-US" b="0" i="0" dirty="0">
                <a:solidFill>
                  <a:srgbClr val="1C1C1C"/>
                </a:solidFill>
                <a:effectLst/>
                <a:latin typeface="Noto Sans" panose="020B0502040504020204" pitchFamily="34" charset="0"/>
              </a:rPr>
              <a:t>, the </a:t>
            </a:r>
            <a:r>
              <a:rPr lang="en-US" b="1" i="1" dirty="0">
                <a:solidFill>
                  <a:srgbClr val="1C1C1C"/>
                </a:solidFill>
                <a:effectLst/>
                <a:latin typeface="Noto Sans" panose="020B0502040504020204" pitchFamily="34" charset="0"/>
              </a:rPr>
              <a:t>Semitic</a:t>
            </a:r>
            <a:r>
              <a:rPr lang="en-US" b="0" i="0" dirty="0">
                <a:solidFill>
                  <a:srgbClr val="1C1C1C"/>
                </a:solidFill>
                <a:effectLst/>
                <a:latin typeface="Noto Sans" panose="020B0502040504020204" pitchFamily="34" charset="0"/>
              </a:rPr>
              <a:t> speaking </a:t>
            </a:r>
            <a:r>
              <a:rPr lang="en-US" b="1" i="1" dirty="0">
                <a:solidFill>
                  <a:srgbClr val="1C1C1C"/>
                </a:solidFill>
                <a:effectLst/>
                <a:latin typeface="Noto Sans" panose="020B0502040504020204" pitchFamily="34" charset="0"/>
              </a:rPr>
              <a:t>nomadic shepherds</a:t>
            </a:r>
            <a:r>
              <a:rPr lang="en-US" b="0" i="0" dirty="0">
                <a:solidFill>
                  <a:srgbClr val="1C1C1C"/>
                </a:solidFill>
                <a:effectLst/>
                <a:latin typeface="Noto Sans" panose="020B0502040504020204" pitchFamily="34" charset="0"/>
              </a:rPr>
              <a:t>, and the </a:t>
            </a:r>
            <a:r>
              <a:rPr lang="en-US" b="1" i="1" dirty="0" err="1">
                <a:solidFill>
                  <a:srgbClr val="1C1C1C"/>
                </a:solidFill>
                <a:effectLst/>
                <a:latin typeface="Noto Sans" panose="020B0502040504020204" pitchFamily="34" charset="0"/>
              </a:rPr>
              <a:t>Ubaidian</a:t>
            </a:r>
            <a:r>
              <a:rPr lang="en-US" b="1" i="1" dirty="0">
                <a:solidFill>
                  <a:srgbClr val="1C1C1C"/>
                </a:solidFill>
                <a:effectLst/>
                <a:latin typeface="Noto Sans" panose="020B0502040504020204" pitchFamily="34" charset="0"/>
              </a:rPr>
              <a:t> farmers</a:t>
            </a:r>
            <a:r>
              <a:rPr lang="en-US" b="0" i="0" dirty="0">
                <a:solidFill>
                  <a:srgbClr val="1C1C1C"/>
                </a:solidFill>
                <a:effectLst/>
                <a:latin typeface="Noto Sans" panose="020B0502040504020204" pitchFamily="34" charset="0"/>
              </a:rPr>
              <a:t>. </a:t>
            </a:r>
          </a:p>
          <a:p>
            <a:pPr>
              <a:buFont typeface="Wingdings" panose="05000000000000000000" pitchFamily="2" charset="2"/>
              <a:buChar char="Ø"/>
            </a:pPr>
            <a:r>
              <a:rPr lang="en-US" b="0" i="0" dirty="0">
                <a:solidFill>
                  <a:srgbClr val="1C1C1C"/>
                </a:solidFill>
                <a:effectLst/>
                <a:latin typeface="Noto Sans" panose="020B0502040504020204" pitchFamily="34" charset="0"/>
              </a:rPr>
              <a:t>These three groups were all specialists in food production which eventually led to a surplus of food that could be stored.</a:t>
            </a:r>
            <a:endParaRPr lang="en-IN" dirty="0"/>
          </a:p>
        </p:txBody>
      </p:sp>
      <p:sp>
        <p:nvSpPr>
          <p:cNvPr id="5" name="Content Placeholder 4">
            <a:extLst>
              <a:ext uri="{FF2B5EF4-FFF2-40B4-BE49-F238E27FC236}">
                <a16:creationId xmlns:a16="http://schemas.microsoft.com/office/drawing/2014/main" id="{53A328ED-73F4-994D-ADAB-BFD055E0277E}"/>
              </a:ext>
            </a:extLst>
          </p:cNvPr>
          <p:cNvSpPr>
            <a:spLocks noGrp="1"/>
          </p:cNvSpPr>
          <p:nvPr>
            <p:ph sz="half" idx="2"/>
          </p:nvPr>
        </p:nvSpPr>
        <p:spPr>
          <a:xfrm>
            <a:off x="6217920" y="1062687"/>
            <a:ext cx="4937760" cy="4023360"/>
          </a:xfrm>
        </p:spPr>
        <p:txBody>
          <a:bodyPr>
            <a:normAutofit fontScale="92500" lnSpcReduction="10000"/>
          </a:bodyPr>
          <a:lstStyle/>
          <a:p>
            <a:endParaRPr lang="en-IN" dirty="0"/>
          </a:p>
        </p:txBody>
      </p:sp>
      <p:pic>
        <p:nvPicPr>
          <p:cNvPr id="4" name="Picture 3" descr="Introduction, Timeline and Advances of Ancient Mesopotamia">
            <a:extLst>
              <a:ext uri="{FF2B5EF4-FFF2-40B4-BE49-F238E27FC236}">
                <a16:creationId xmlns:a16="http://schemas.microsoft.com/office/drawing/2014/main" id="{B6EAD548-DE1C-BF0D-58EC-F6E93AD3D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9647" y="2375236"/>
            <a:ext cx="5217795" cy="3752921"/>
          </a:xfrm>
          <a:prstGeom prst="rect">
            <a:avLst/>
          </a:prstGeom>
          <a:noFill/>
          <a:ln>
            <a:noFill/>
          </a:ln>
        </p:spPr>
      </p:pic>
    </p:spTree>
    <p:extLst>
      <p:ext uri="{BB962C8B-B14F-4D97-AF65-F5344CB8AC3E}">
        <p14:creationId xmlns:p14="http://schemas.microsoft.com/office/powerpoint/2010/main" val="27200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0149-8085-CD3C-BCA8-7314E41BD6D3}"/>
              </a:ext>
            </a:extLst>
          </p:cNvPr>
          <p:cNvSpPr>
            <a:spLocks noGrp="1"/>
          </p:cNvSpPr>
          <p:nvPr>
            <p:ph type="title" idx="4294967295"/>
          </p:nvPr>
        </p:nvSpPr>
        <p:spPr>
          <a:xfrm>
            <a:off x="67112" y="287339"/>
            <a:ext cx="11711031" cy="701674"/>
          </a:xfrm>
        </p:spPr>
        <p:txBody>
          <a:bodyPr>
            <a:normAutofit/>
          </a:bodyPr>
          <a:lstStyle/>
          <a:p>
            <a:pPr algn="ctr"/>
            <a:r>
              <a:rPr lang="en-US" sz="4000" b="1" dirty="0">
                <a:solidFill>
                  <a:srgbClr val="00B050"/>
                </a:solidFill>
                <a:effectLst>
                  <a:outerShdw blurRad="38100" dist="38100" dir="2700000" algn="tl">
                    <a:srgbClr val="000000">
                      <a:alpha val="43137"/>
                    </a:srgbClr>
                  </a:outerShdw>
                </a:effectLst>
              </a:rPr>
              <a:t>The </a:t>
            </a:r>
            <a:r>
              <a:rPr lang="en-US" sz="4000" b="1" dirty="0" err="1">
                <a:solidFill>
                  <a:srgbClr val="00B050"/>
                </a:solidFill>
                <a:effectLst>
                  <a:outerShdw blurRad="38100" dist="38100" dir="2700000" algn="tl">
                    <a:srgbClr val="000000">
                      <a:alpha val="43137"/>
                    </a:srgbClr>
                  </a:outerShdw>
                </a:effectLst>
              </a:rPr>
              <a:t>Halaf</a:t>
            </a:r>
            <a:r>
              <a:rPr lang="en-US" sz="4000" b="1" dirty="0">
                <a:solidFill>
                  <a:srgbClr val="00B050"/>
                </a:solidFill>
                <a:effectLst>
                  <a:outerShdw blurRad="38100" dist="38100" dir="2700000" algn="tl">
                    <a:srgbClr val="000000">
                      <a:alpha val="43137"/>
                    </a:srgbClr>
                  </a:outerShdw>
                </a:effectLst>
              </a:rPr>
              <a:t> Culture </a:t>
            </a:r>
            <a:r>
              <a:rPr lang="en-US" sz="4000" b="1" dirty="0">
                <a:solidFill>
                  <a:srgbClr val="00B05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6500–5500 B.C.E</a:t>
            </a:r>
            <a:endParaRPr lang="en-IN" sz="4000" b="1" dirty="0">
              <a:solidFill>
                <a:srgbClr val="00B05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12290" name="Picture 2" descr="Jar decorated with diverse geometric patterns; 4900–4300 BC; ceramic; by Halaf culture; Erbil Civilization Museum (Erbil, Iraq)">
            <a:extLst>
              <a:ext uri="{FF2B5EF4-FFF2-40B4-BE49-F238E27FC236}">
                <a16:creationId xmlns:a16="http://schemas.microsoft.com/office/drawing/2014/main" id="{995A41BD-B9BB-974B-7B4A-6F1DC28146B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520118" y="1703476"/>
            <a:ext cx="3488665" cy="437854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521B676A-43F6-8DD0-73CA-562F3EE52094}"/>
              </a:ext>
            </a:extLst>
          </p:cNvPr>
          <p:cNvSpPr>
            <a:spLocks noGrp="1"/>
          </p:cNvSpPr>
          <p:nvPr>
            <p:ph sz="half" idx="4294967295"/>
          </p:nvPr>
        </p:nvSpPr>
        <p:spPr>
          <a:xfrm>
            <a:off x="5083729" y="989013"/>
            <a:ext cx="6887361" cy="5235618"/>
          </a:xfrm>
        </p:spPr>
        <p:txBody>
          <a:bodyPr>
            <a:normAutofit/>
          </a:bodyPr>
          <a:lstStyle/>
          <a:p>
            <a:pPr>
              <a:buFont typeface="Wingdings" panose="05000000000000000000" pitchFamily="2" charset="2"/>
              <a:buChar char="Ø"/>
            </a:pPr>
            <a:r>
              <a:rPr lang="en-US" b="0" i="0" dirty="0">
                <a:solidFill>
                  <a:srgbClr val="333333"/>
                </a:solidFill>
                <a:effectLst/>
                <a:latin typeface="MetSans"/>
              </a:rPr>
              <a:t>A farming society emerged in Northern Mesopotamia and Syria</a:t>
            </a:r>
          </a:p>
          <a:p>
            <a:pPr>
              <a:buFont typeface="Wingdings" panose="05000000000000000000" pitchFamily="2" charset="2"/>
              <a:buChar char="Ø"/>
            </a:pPr>
            <a:r>
              <a:rPr lang="en-US" b="0" i="0" dirty="0">
                <a:solidFill>
                  <a:srgbClr val="333333"/>
                </a:solidFill>
                <a:effectLst/>
                <a:latin typeface="MetSans"/>
              </a:rPr>
              <a:t>shared a common culture and produced potteries with geometric designs,  that is among the finest ever made in the Near East. </a:t>
            </a:r>
          </a:p>
          <a:p>
            <a:pPr>
              <a:buFont typeface="Wingdings" panose="05000000000000000000" pitchFamily="2" charset="2"/>
              <a:buChar char="Ø"/>
            </a:pPr>
            <a:r>
              <a:rPr lang="en-US" b="0" i="0" dirty="0">
                <a:solidFill>
                  <a:srgbClr val="333333"/>
                </a:solidFill>
                <a:effectLst/>
                <a:latin typeface="MetSans"/>
              </a:rPr>
              <a:t>This culture is known as </a:t>
            </a:r>
            <a:r>
              <a:rPr lang="en-US" b="0" i="0" dirty="0" err="1">
                <a:solidFill>
                  <a:srgbClr val="333333"/>
                </a:solidFill>
                <a:effectLst/>
                <a:latin typeface="MetSans"/>
              </a:rPr>
              <a:t>Halaf</a:t>
            </a:r>
            <a:r>
              <a:rPr lang="en-US" b="0" i="0" dirty="0">
                <a:solidFill>
                  <a:srgbClr val="333333"/>
                </a:solidFill>
                <a:effectLst/>
                <a:latin typeface="MetSans"/>
              </a:rPr>
              <a:t>, after the site of Tell </a:t>
            </a:r>
            <a:r>
              <a:rPr lang="en-US" b="0" i="0" dirty="0" err="1">
                <a:solidFill>
                  <a:srgbClr val="333333"/>
                </a:solidFill>
                <a:effectLst/>
                <a:latin typeface="MetSans"/>
              </a:rPr>
              <a:t>Halaf</a:t>
            </a:r>
            <a:r>
              <a:rPr lang="en-US" b="0" i="0" dirty="0">
                <a:solidFill>
                  <a:srgbClr val="333333"/>
                </a:solidFill>
                <a:effectLst/>
                <a:latin typeface="MetSans"/>
              </a:rPr>
              <a:t> in northeastern Syria where it was first identified. </a:t>
            </a:r>
          </a:p>
          <a:p>
            <a:pPr>
              <a:buFont typeface="Wingdings" panose="05000000000000000000" pitchFamily="2" charset="2"/>
              <a:buChar char="Ø"/>
            </a:pPr>
            <a:r>
              <a:rPr lang="en-US" b="0" i="0" dirty="0">
                <a:solidFill>
                  <a:srgbClr val="333333"/>
                </a:solidFill>
                <a:effectLst/>
                <a:latin typeface="MetSans"/>
              </a:rPr>
              <a:t>The </a:t>
            </a:r>
            <a:r>
              <a:rPr lang="en-US" b="0" i="0" dirty="0" err="1">
                <a:solidFill>
                  <a:srgbClr val="333333"/>
                </a:solidFill>
                <a:effectLst/>
                <a:latin typeface="MetSans"/>
              </a:rPr>
              <a:t>Halaf</a:t>
            </a:r>
            <a:r>
              <a:rPr lang="en-US" b="0" i="0" dirty="0">
                <a:solidFill>
                  <a:srgbClr val="333333"/>
                </a:solidFill>
                <a:effectLst/>
                <a:latin typeface="MetSans"/>
              </a:rPr>
              <a:t> potters used different sources of clay from their </a:t>
            </a:r>
            <a:r>
              <a:rPr lang="en-US" b="0" i="0" dirty="0" err="1">
                <a:solidFill>
                  <a:srgbClr val="333333"/>
                </a:solidFill>
                <a:effectLst/>
                <a:latin typeface="MetSans"/>
              </a:rPr>
              <a:t>neighbours</a:t>
            </a:r>
            <a:r>
              <a:rPr lang="en-US" b="0" i="0" dirty="0">
                <a:solidFill>
                  <a:srgbClr val="333333"/>
                </a:solidFill>
                <a:effectLst/>
                <a:latin typeface="MetSans"/>
              </a:rPr>
              <a:t> and achieved outstanding elaboration and elegance of design with their superior quality ware.</a:t>
            </a:r>
          </a:p>
          <a:p>
            <a:pPr>
              <a:buFont typeface="Wingdings" panose="05000000000000000000" pitchFamily="2" charset="2"/>
              <a:buChar char="Ø"/>
            </a:pPr>
            <a:r>
              <a:rPr lang="en-US" b="0" i="0" dirty="0">
                <a:solidFill>
                  <a:srgbClr val="333333"/>
                </a:solidFill>
                <a:effectLst/>
                <a:latin typeface="MetSans"/>
              </a:rPr>
              <a:t> Some of the most beautifully painted polychrome ceramics were produced toward the end of the </a:t>
            </a:r>
            <a:r>
              <a:rPr lang="en-US" b="0" i="0" dirty="0" err="1">
                <a:solidFill>
                  <a:srgbClr val="333333"/>
                </a:solidFill>
                <a:effectLst/>
                <a:latin typeface="MetSans"/>
              </a:rPr>
              <a:t>Halaf</a:t>
            </a:r>
            <a:r>
              <a:rPr lang="en-US" b="0" i="0" dirty="0">
                <a:solidFill>
                  <a:srgbClr val="333333"/>
                </a:solidFill>
                <a:effectLst/>
                <a:latin typeface="MetSans"/>
              </a:rPr>
              <a:t> period. </a:t>
            </a:r>
            <a:endParaRPr lang="en-IN" dirty="0"/>
          </a:p>
        </p:txBody>
      </p:sp>
    </p:spTree>
    <p:extLst>
      <p:ext uri="{BB962C8B-B14F-4D97-AF65-F5344CB8AC3E}">
        <p14:creationId xmlns:p14="http://schemas.microsoft.com/office/powerpoint/2010/main" val="77003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B3EB0-6DBF-6C70-F88C-D632C9CE70B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5BC2ED2-A400-F4BC-23C6-3AD9FDBA0336}"/>
              </a:ext>
            </a:extLst>
          </p:cNvPr>
          <p:cNvSpPr>
            <a:spLocks noGrp="1"/>
          </p:cNvSpPr>
          <p:nvPr>
            <p:ph sz="half" idx="1"/>
          </p:nvPr>
        </p:nvSpPr>
        <p:spPr/>
        <p:txBody>
          <a:bodyPr>
            <a:normAutofit/>
          </a:bodyPr>
          <a:lstStyle/>
          <a:p>
            <a:r>
              <a:rPr lang="en-US" b="0" i="0" dirty="0">
                <a:solidFill>
                  <a:srgbClr val="1C1C1C"/>
                </a:solidFill>
                <a:effectLst/>
                <a:latin typeface="Noto Sans" panose="020B0502040504020204" pitchFamily="34" charset="0"/>
              </a:rPr>
              <a:t>Unlike hunter-gatherers, this ability to produce and store food meant that instead of constantly migrating in search of resources, people could settle in one place. With the surplus of food came an increase in the population, which in turn required a labor force that could produce goods, services, crafts, and art for the inhabitants.</a:t>
            </a:r>
          </a:p>
          <a:p>
            <a:r>
              <a:rPr lang="en-US" dirty="0">
                <a:solidFill>
                  <a:srgbClr val="1C1C1C"/>
                </a:solidFill>
                <a:latin typeface="Noto Sans" panose="020B0502040504020204" pitchFamily="34" charset="0"/>
              </a:rPr>
              <a:t>During early Sumerian period, the cuneiform writing was developed.</a:t>
            </a:r>
            <a:endParaRPr lang="en-IN" dirty="0"/>
          </a:p>
        </p:txBody>
      </p:sp>
      <p:pic>
        <p:nvPicPr>
          <p:cNvPr id="1026" name="Picture 2" descr="Ancient Mesopotamian Artifacts">
            <a:extLst>
              <a:ext uri="{FF2B5EF4-FFF2-40B4-BE49-F238E27FC236}">
                <a16:creationId xmlns:a16="http://schemas.microsoft.com/office/drawing/2014/main" id="{8BE6EA62-D66B-D311-B3CC-EEB7B2CB84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18238" y="2594234"/>
            <a:ext cx="4937125" cy="252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61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B1F0-4DF5-BE22-89B6-EC997DF64FE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Art of the Ubaid Period</a:t>
            </a:r>
          </a:p>
        </p:txBody>
      </p:sp>
      <p:sp>
        <p:nvSpPr>
          <p:cNvPr id="3" name="Content Placeholder 2">
            <a:extLst>
              <a:ext uri="{FF2B5EF4-FFF2-40B4-BE49-F238E27FC236}">
                <a16:creationId xmlns:a16="http://schemas.microsoft.com/office/drawing/2014/main" id="{8D7B1240-307A-D98C-6292-BC2EF8A4357C}"/>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500" b="0" i="0">
                <a:effectLst/>
              </a:rPr>
              <a:t>From this language, as well as other </a:t>
            </a:r>
            <a:r>
              <a:rPr lang="en-US" sz="1500" b="1" i="0" u="none" strike="noStrike">
                <a:effectLst/>
                <a:hlinkClick r:id="rId2"/>
              </a:rPr>
              <a:t>ancient Mesopotamian artifacts</a:t>
            </a:r>
            <a:r>
              <a:rPr lang="en-US" sz="1500" b="0" i="0">
                <a:effectLst/>
              </a:rPr>
              <a:t> such as pictograms, we can deduct that there was an abundance of Mesopotamian art traditions.</a:t>
            </a:r>
          </a:p>
          <a:p>
            <a:r>
              <a:rPr lang="en-US" sz="1500" b="0" i="0">
                <a:effectLst/>
              </a:rPr>
              <a:t>The art of Mesopotamia from this period is recognizable by the distinctive painting technique applied to the pottery. These zig-zag and circular patterns were created in a domestic capacity on a slow wheel. It would eventually become a popular style throughout the region. It was during this early period that farmers first established a settlement to attend to their agricultural practices.</a:t>
            </a:r>
            <a:endParaRPr lang="en-US" sz="1500"/>
          </a:p>
        </p:txBody>
      </p:sp>
      <p:pic>
        <p:nvPicPr>
          <p:cNvPr id="2050" name="Picture 2" descr="Art of Mesopotamia">
            <a:extLst>
              <a:ext uri="{FF2B5EF4-FFF2-40B4-BE49-F238E27FC236}">
                <a16:creationId xmlns:a16="http://schemas.microsoft.com/office/drawing/2014/main" id="{B2D3142F-2530-CBC3-7F5B-8F11318897D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485" r="1228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4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C6FE-5145-69F7-B707-8D105C04C7D4}"/>
              </a:ext>
            </a:extLst>
          </p:cNvPr>
          <p:cNvSpPr>
            <a:spLocks noGrp="1"/>
          </p:cNvSpPr>
          <p:nvPr>
            <p:ph type="title"/>
          </p:nvPr>
        </p:nvSpPr>
        <p:spPr/>
        <p:txBody>
          <a:bodyPr/>
          <a:lstStyle/>
          <a:p>
            <a:r>
              <a:rPr lang="en-IN" b="1" i="0" dirty="0">
                <a:solidFill>
                  <a:srgbClr val="1C1C1C"/>
                </a:solidFill>
                <a:effectLst/>
                <a:latin typeface="Noto Sans" panose="020B0502040504020204" pitchFamily="34" charset="0"/>
              </a:rPr>
              <a:t>The </a:t>
            </a:r>
            <a:r>
              <a:rPr lang="en-IN" b="1" i="0" dirty="0" err="1">
                <a:solidFill>
                  <a:srgbClr val="1C1C1C"/>
                </a:solidFill>
                <a:effectLst/>
                <a:latin typeface="Noto Sans" panose="020B0502040504020204" pitchFamily="34" charset="0"/>
              </a:rPr>
              <a:t>Uruk</a:t>
            </a:r>
            <a:r>
              <a:rPr lang="en-IN" b="1" i="0" dirty="0">
                <a:solidFill>
                  <a:srgbClr val="1C1C1C"/>
                </a:solidFill>
                <a:effectLst/>
                <a:latin typeface="Noto Sans" panose="020B0502040504020204" pitchFamily="34" charset="0"/>
              </a:rPr>
              <a:t> Period</a:t>
            </a:r>
            <a:br>
              <a:rPr lang="en-IN" b="1" i="0" dirty="0">
                <a:solidFill>
                  <a:srgbClr val="212121"/>
                </a:solidFill>
                <a:effectLst/>
                <a:latin typeface="Noto Sans" panose="020B0502040504020204" pitchFamily="34" charset="0"/>
              </a:rPr>
            </a:br>
            <a:endParaRPr lang="en-IN" dirty="0"/>
          </a:p>
        </p:txBody>
      </p:sp>
      <p:sp>
        <p:nvSpPr>
          <p:cNvPr id="3" name="Content Placeholder 2">
            <a:extLst>
              <a:ext uri="{FF2B5EF4-FFF2-40B4-BE49-F238E27FC236}">
                <a16:creationId xmlns:a16="http://schemas.microsoft.com/office/drawing/2014/main" id="{B14DB61B-3908-151C-BE5C-552AEFD46D1A}"/>
              </a:ext>
            </a:extLst>
          </p:cNvPr>
          <p:cNvSpPr>
            <a:spLocks noGrp="1"/>
          </p:cNvSpPr>
          <p:nvPr>
            <p:ph sz="half" idx="1"/>
          </p:nvPr>
        </p:nvSpPr>
        <p:spPr/>
        <p:txBody>
          <a:bodyPr>
            <a:normAutofit/>
          </a:bodyPr>
          <a:lstStyle/>
          <a:p>
            <a:r>
              <a:rPr lang="en-US" b="0" i="0" dirty="0">
                <a:solidFill>
                  <a:srgbClr val="1C1C1C"/>
                </a:solidFill>
                <a:effectLst/>
                <a:latin typeface="Noto Sans" panose="020B0502040504020204" pitchFamily="34" charset="0"/>
              </a:rPr>
              <a:t>During this period of transition toward the </a:t>
            </a:r>
            <a:r>
              <a:rPr lang="en-US" b="0" i="0" dirty="0" err="1">
                <a:solidFill>
                  <a:srgbClr val="1C1C1C"/>
                </a:solidFill>
                <a:effectLst/>
                <a:latin typeface="Noto Sans" panose="020B0502040504020204" pitchFamily="34" charset="0"/>
              </a:rPr>
              <a:t>Uruk</a:t>
            </a:r>
            <a:r>
              <a:rPr lang="en-US" b="0" i="0" dirty="0">
                <a:solidFill>
                  <a:srgbClr val="1C1C1C"/>
                </a:solidFill>
                <a:effectLst/>
                <a:latin typeface="Noto Sans" panose="020B0502040504020204" pitchFamily="34" charset="0"/>
              </a:rPr>
              <a:t> period from the Ubaid period, the focus shifted from domestic slow wheels to works that were created large-scale on fast wheels by groups of specialist artists and were unpainted. During this period of economic growth in the region, many new cities began to be developed</a:t>
            </a:r>
            <a:endParaRPr lang="en-IN" dirty="0"/>
          </a:p>
        </p:txBody>
      </p:sp>
      <p:sp>
        <p:nvSpPr>
          <p:cNvPr id="4" name="Content Placeholder 3">
            <a:extLst>
              <a:ext uri="{FF2B5EF4-FFF2-40B4-BE49-F238E27FC236}">
                <a16:creationId xmlns:a16="http://schemas.microsoft.com/office/drawing/2014/main" id="{8F0A1188-974E-C300-0B64-9374A522EC73}"/>
              </a:ext>
            </a:extLst>
          </p:cNvPr>
          <p:cNvSpPr>
            <a:spLocks noGrp="1"/>
          </p:cNvSpPr>
          <p:nvPr>
            <p:ph sz="half" idx="2"/>
          </p:nvPr>
        </p:nvSpPr>
        <p:spPr/>
        <p:txBody>
          <a:bodyPr>
            <a:normAutofit/>
          </a:bodyPr>
          <a:lstStyle/>
          <a:p>
            <a:r>
              <a:rPr lang="en-US" b="0" i="0" dirty="0">
                <a:solidFill>
                  <a:srgbClr val="1C1C1C"/>
                </a:solidFill>
                <a:effectLst/>
                <a:latin typeface="Noto Sans" panose="020B0502040504020204" pitchFamily="34" charset="0"/>
              </a:rPr>
              <a:t>Mesopotamian artifacts of the </a:t>
            </a:r>
            <a:r>
              <a:rPr lang="en-US" b="0" i="0" dirty="0" err="1">
                <a:solidFill>
                  <a:srgbClr val="1C1C1C"/>
                </a:solidFill>
                <a:effectLst/>
                <a:latin typeface="Noto Sans" panose="020B0502040504020204" pitchFamily="34" charset="0"/>
              </a:rPr>
              <a:t>Uruk</a:t>
            </a:r>
            <a:r>
              <a:rPr lang="en-US" b="0" i="0" dirty="0">
                <a:solidFill>
                  <a:srgbClr val="1C1C1C"/>
                </a:solidFill>
                <a:effectLst/>
                <a:latin typeface="Noto Sans" panose="020B0502040504020204" pitchFamily="34" charset="0"/>
              </a:rPr>
              <a:t> period have been discovered over a large range of land – from Central Iran to the Mediterranean Sea and all the way to the Taurus Mountains of Turkey. The </a:t>
            </a:r>
            <a:r>
              <a:rPr lang="en-US" b="0" i="0" dirty="0" err="1">
                <a:solidFill>
                  <a:srgbClr val="1C1C1C"/>
                </a:solidFill>
                <a:effectLst/>
                <a:latin typeface="Noto Sans" panose="020B0502040504020204" pitchFamily="34" charset="0"/>
              </a:rPr>
              <a:t>Uruk</a:t>
            </a:r>
            <a:r>
              <a:rPr lang="en-US" b="0" i="0" dirty="0">
                <a:solidFill>
                  <a:srgbClr val="1C1C1C"/>
                </a:solidFill>
                <a:effectLst/>
                <a:latin typeface="Noto Sans" panose="020B0502040504020204" pitchFamily="34" charset="0"/>
              </a:rPr>
              <a:t> culture had a great influence on surrounding areas due to its spread via the traders of Sumer,</a:t>
            </a:r>
            <a:endParaRPr lang="en-IN" dirty="0"/>
          </a:p>
        </p:txBody>
      </p:sp>
    </p:spTree>
    <p:extLst>
      <p:ext uri="{BB962C8B-B14F-4D97-AF65-F5344CB8AC3E}">
        <p14:creationId xmlns:p14="http://schemas.microsoft.com/office/powerpoint/2010/main" val="292123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1286-C982-2690-221D-6EAB587DB1C7}"/>
              </a:ext>
            </a:extLst>
          </p:cNvPr>
          <p:cNvSpPr>
            <a:spLocks noGrp="1"/>
          </p:cNvSpPr>
          <p:nvPr>
            <p:ph type="title"/>
          </p:nvPr>
        </p:nvSpPr>
        <p:spPr/>
        <p:txBody>
          <a:bodyPr/>
          <a:lstStyle/>
          <a:p>
            <a:r>
              <a:rPr lang="en-US" dirty="0" err="1"/>
              <a:t>Warka</a:t>
            </a:r>
            <a:r>
              <a:rPr lang="en-US" dirty="0"/>
              <a:t> vase from all angles – </a:t>
            </a:r>
            <a:r>
              <a:rPr lang="en-US" dirty="0" err="1"/>
              <a:t>Uruk</a:t>
            </a:r>
            <a:r>
              <a:rPr lang="en-US" dirty="0"/>
              <a:t> period</a:t>
            </a:r>
            <a:endParaRPr lang="en-IN" dirty="0"/>
          </a:p>
        </p:txBody>
      </p:sp>
      <p:sp>
        <p:nvSpPr>
          <p:cNvPr id="3" name="Content Placeholder 2">
            <a:extLst>
              <a:ext uri="{FF2B5EF4-FFF2-40B4-BE49-F238E27FC236}">
                <a16:creationId xmlns:a16="http://schemas.microsoft.com/office/drawing/2014/main" id="{93BB9698-31F1-F035-C9F7-BFE551A0828F}"/>
              </a:ext>
            </a:extLst>
          </p:cNvPr>
          <p:cNvSpPr>
            <a:spLocks noGrp="1"/>
          </p:cNvSpPr>
          <p:nvPr>
            <p:ph sz="half" idx="1"/>
          </p:nvPr>
        </p:nvSpPr>
        <p:spPr/>
        <p:txBody>
          <a:bodyPr>
            <a:normAutofit lnSpcReduction="10000"/>
          </a:bodyPr>
          <a:lstStyle/>
          <a:p>
            <a:r>
              <a:rPr lang="en-US" b="1" i="0" dirty="0">
                <a:solidFill>
                  <a:srgbClr val="DB9957"/>
                </a:solidFill>
                <a:effectLst/>
                <a:latin typeface="Noto Sans" panose="020B0502040504020204" pitchFamily="34" charset="0"/>
              </a:rPr>
              <a:t>During this period cities were mostly theocratic, meaning they believed a deity ruled over all of society and that a priest was god’s representative of earthly matters.</a:t>
            </a:r>
          </a:p>
          <a:p>
            <a:r>
              <a:rPr lang="en-US" b="0" i="0" dirty="0">
                <a:solidFill>
                  <a:srgbClr val="1C1C1C"/>
                </a:solidFill>
                <a:effectLst/>
                <a:latin typeface="Noto Sans" panose="020B0502040504020204" pitchFamily="34" charset="0"/>
              </a:rPr>
              <a:t>These holy rulers would also call on a council of male and female elders for assistance. This political model would go on to influence the pantheon of gods structure of the later Sumerian period. This was a period of peace, with no walls around the cities, indicating a lack of need for defense, and there were no soldiers or institutionalized violence.</a:t>
            </a:r>
            <a:endParaRPr lang="en-IN" dirty="0"/>
          </a:p>
        </p:txBody>
      </p:sp>
      <p:pic>
        <p:nvPicPr>
          <p:cNvPr id="3074" name="Picture 2" descr="Mesopotamia Art">
            <a:extLst>
              <a:ext uri="{FF2B5EF4-FFF2-40B4-BE49-F238E27FC236}">
                <a16:creationId xmlns:a16="http://schemas.microsoft.com/office/drawing/2014/main" id="{3D0D090E-BE94-EFC6-18C3-36C6A023DD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18238" y="2026581"/>
            <a:ext cx="4937125" cy="366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04B3-78E2-614D-21CF-ED406C88842C}"/>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Tablet V– Epic of Gilgamesh</a:t>
            </a:r>
          </a:p>
        </p:txBody>
      </p:sp>
      <p:sp>
        <p:nvSpPr>
          <p:cNvPr id="3" name="Content Placeholder 2">
            <a:extLst>
              <a:ext uri="{FF2B5EF4-FFF2-40B4-BE49-F238E27FC236}">
                <a16:creationId xmlns:a16="http://schemas.microsoft.com/office/drawing/2014/main" id="{1A1F3406-4CAE-0F14-B26A-09C45A3EC0E6}"/>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700" b="0" i="0">
                <a:effectLst/>
              </a:rPr>
              <a:t>Enmebaragesi of Kish is the first recorded king of this region and was mentioned in the </a:t>
            </a:r>
            <a:r>
              <a:rPr lang="en-US" sz="1700" b="0" i="1">
                <a:effectLst/>
              </a:rPr>
              <a:t>Epic of Gilgamesh </a:t>
            </a:r>
            <a:r>
              <a:rPr lang="en-US" sz="1700" b="0" i="0">
                <a:effectLst/>
              </a:rPr>
              <a:t>from around 2100 BCE, leading some scholars to suggest that Gilgamesh might once have been a king of Uruk himself. </a:t>
            </a:r>
            <a:endParaRPr lang="en-US" sz="1700"/>
          </a:p>
        </p:txBody>
      </p:sp>
      <p:pic>
        <p:nvPicPr>
          <p:cNvPr id="4098" name="Picture 2" descr="Mesopotamia Art and Literature">
            <a:extLst>
              <a:ext uri="{FF2B5EF4-FFF2-40B4-BE49-F238E27FC236}">
                <a16:creationId xmlns:a16="http://schemas.microsoft.com/office/drawing/2014/main" id="{FCD1B090-38C6-81F3-E673-52668FC3169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9091" r="23289"/>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02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365</TotalTime>
  <Words>1519</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Helvetica</vt:lpstr>
      <vt:lpstr>MetSans</vt:lpstr>
      <vt:lpstr>Noto Sans</vt:lpstr>
      <vt:lpstr>Wingdings</vt:lpstr>
      <vt:lpstr>Retrospect</vt:lpstr>
      <vt:lpstr>    Mesopotamian Pottery till Pre Akkadian Phase</vt:lpstr>
      <vt:lpstr>Ancient Mesopotamia: Either Religion or to Sustain </vt:lpstr>
      <vt:lpstr>Geographical Region</vt:lpstr>
      <vt:lpstr>The Halaf Culture 6500–5500 B.C.E</vt:lpstr>
      <vt:lpstr>PowerPoint Presentation</vt:lpstr>
      <vt:lpstr>Art of the Ubaid Period</vt:lpstr>
      <vt:lpstr>The Uruk Period </vt:lpstr>
      <vt:lpstr>Warka vase from all angles – Uruk period</vt:lpstr>
      <vt:lpstr>Tablet V– Epic of Gilgamesh</vt:lpstr>
      <vt:lpstr>The Chalcolithic Era </vt:lpstr>
      <vt:lpstr>The Akkadian Empire  (2270 to 2154 BCE) And Ur III </vt:lpstr>
      <vt:lpstr>Babylonian Ceramics </vt:lpstr>
      <vt:lpstr>Pottery in Egypt: Pre-Dynastic</vt:lpstr>
      <vt:lpstr>Pottery and Economic Functions</vt:lpstr>
      <vt:lpstr>PowerPoint Presentation</vt:lpstr>
      <vt:lpstr>PowerPoint Presentation</vt:lpstr>
      <vt:lpstr>PowerPoint Presentation</vt:lpstr>
      <vt:lpstr>Naqda II pottery – elephants on the rim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Mesopotamian and Egyptian Pottery</dc:title>
  <dc:creator>Kunal Chattopadhyay</dc:creator>
  <cp:lastModifiedBy>KC_SM</cp:lastModifiedBy>
  <cp:revision>11</cp:revision>
  <dcterms:created xsi:type="dcterms:W3CDTF">2023-05-14T08:16:05Z</dcterms:created>
  <dcterms:modified xsi:type="dcterms:W3CDTF">2024-06-30T06:47:32Z</dcterms:modified>
</cp:coreProperties>
</file>