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61" r:id="rId3"/>
    <p:sldId id="257" r:id="rId4"/>
    <p:sldId id="260" r:id="rId5"/>
    <p:sldId id="262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68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061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060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071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8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32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33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920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05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43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55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403F53-89BE-40DF-8B0B-FFBFCD1EE6D4}" type="datetimeFigureOut">
              <a:rPr lang="en-IN" smtClean="0"/>
              <a:t>13-02-2020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63EF92-0000-4B7E-8DF5-124B796027CD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5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1257"/>
            <a:ext cx="10241280" cy="4063855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cap="all" dirty="0">
                <a:latin typeface="Algerian" panose="04020705040A02060702" pitchFamily="82" charset="0"/>
              </a:rPr>
              <a:t>Neighbours </a:t>
            </a:r>
            <a:r>
              <a:rPr lang="en-GB" b="1" cap="all" dirty="0" smtClean="0">
                <a:latin typeface="Algerian" panose="04020705040A02060702" pitchFamily="82" charset="0"/>
              </a:rPr>
              <a:t>of</a:t>
            </a:r>
            <a:br>
              <a:rPr lang="en-GB" b="1" cap="all" dirty="0" smtClean="0">
                <a:latin typeface="Algerian" panose="04020705040A02060702" pitchFamily="82" charset="0"/>
              </a:rPr>
            </a:br>
            <a:r>
              <a:rPr lang="en-GB" b="1" cap="all" dirty="0" smtClean="0">
                <a:latin typeface="Algerian" panose="04020705040A02060702" pitchFamily="82" charset="0"/>
              </a:rPr>
              <a:t> </a:t>
            </a:r>
            <a:br>
              <a:rPr lang="en-GB" b="1" cap="all" dirty="0" smtClean="0">
                <a:latin typeface="Algerian" panose="04020705040A02060702" pitchFamily="82" charset="0"/>
              </a:rPr>
            </a:br>
            <a:r>
              <a:rPr lang="en-GB" b="1" cap="all" dirty="0" smtClean="0">
                <a:latin typeface="Algerian" panose="04020705040A02060702" pitchFamily="82" charset="0"/>
              </a:rPr>
              <a:t>Ancient </a:t>
            </a:r>
            <a:r>
              <a:rPr lang="en-GB" b="1" cap="all" dirty="0">
                <a:latin typeface="Algerian" panose="04020705040A02060702" pitchFamily="82" charset="0"/>
              </a:rPr>
              <a:t>Rome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592286"/>
            <a:ext cx="10058400" cy="2006334"/>
          </a:xfrm>
        </p:spPr>
        <p:txBody>
          <a:bodyPr>
            <a:normAutofit/>
          </a:bodyPr>
          <a:lstStyle/>
          <a:p>
            <a:pPr algn="ctr"/>
            <a:r>
              <a:rPr lang="en-IN" sz="6000" b="1" dirty="0" smtClean="0">
                <a:solidFill>
                  <a:srgbClr val="FF0000"/>
                </a:solidFill>
              </a:rPr>
              <a:t> Soma </a:t>
            </a:r>
            <a:r>
              <a:rPr lang="en-IN" sz="6000" b="1" dirty="0" err="1" smtClean="0">
                <a:solidFill>
                  <a:srgbClr val="FF0000"/>
                </a:solidFill>
              </a:rPr>
              <a:t>Marik</a:t>
            </a:r>
            <a:endParaRPr lang="en-IN" sz="6000" b="1" dirty="0" smtClean="0">
              <a:solidFill>
                <a:srgbClr val="FF0000"/>
              </a:solidFill>
            </a:endParaRPr>
          </a:p>
          <a:p>
            <a:pPr algn="ctr"/>
            <a:r>
              <a:rPr lang="e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Semester II 2020</a:t>
            </a:r>
            <a:endParaRPr lang="en-I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I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3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6571" y="1"/>
            <a:ext cx="11678195" cy="849086"/>
          </a:xfrm>
        </p:spPr>
        <p:txBody>
          <a:bodyPr>
            <a:normAutofit/>
          </a:bodyPr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Neighbours</a:t>
            </a:r>
            <a:endParaRPr lang="en-I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7" y="798544"/>
            <a:ext cx="5055325" cy="5340999"/>
          </a:xfrm>
        </p:spPr>
      </p:pic>
    </p:spTree>
    <p:extLst>
      <p:ext uri="{BB962C8B-B14F-4D97-AF65-F5344CB8AC3E}">
        <p14:creationId xmlns:p14="http://schemas.microsoft.com/office/powerpoint/2010/main" val="182206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9144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Neighbouring Cultures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026" name="Picture 2" descr="Image result for villanovan cultur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31" y="1534567"/>
            <a:ext cx="2541587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332411"/>
            <a:ext cx="5617029" cy="34618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The </a:t>
            </a:r>
            <a:r>
              <a:rPr lang="en-GB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Villanovan culture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(c. 900 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BCE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– 700 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BCE)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was the earliest 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Iron Age culture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of 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Central Italy and Northern Italy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in the Po 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valley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Giving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way in the 7th century 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BCE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to an increasingly </a:t>
            </a:r>
            <a:r>
              <a:rPr lang="en-GB" sz="2400" b="1" dirty="0" err="1" smtClean="0">
                <a:solidFill>
                  <a:schemeClr val="tx1"/>
                </a:solidFill>
                <a:latin typeface="Bell MT" panose="02020503060305020303" pitchFamily="18" charset="0"/>
              </a:rPr>
              <a:t>orientalizing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culture influenced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by 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Greek traders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8" name="AutoShape 4" descr="Image result for villanovan cul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6" descr="Image result for villanovan cul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AutoShape 8" descr="Image result for villanovan cul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4" name="Picture 10" descr="Image result for villanovan cul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26" y="3108960"/>
            <a:ext cx="2495005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villanovan peo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68" y="3649617"/>
            <a:ext cx="1851751" cy="308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58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" y="286604"/>
            <a:ext cx="11051178" cy="6408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Etruscan </a:t>
            </a:r>
            <a:r>
              <a:rPr lang="en-GB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civilization (c.800-400 BCE)</a:t>
            </a:r>
            <a:r>
              <a:rPr lang="en-GB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endParaRPr lang="en-IN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502" y="927464"/>
            <a:ext cx="6615619" cy="49416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 </a:t>
            </a: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powerful and wealthy civilization of ancient Italy in the area corresponding roughly to Tuscany, south of the Arno river.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As distinguished by its unique language, this civilization ultimately assimilated into the Roman Republic in the late 4th century BCE with the Roman--Etruscan Wars</a:t>
            </a:r>
            <a:r>
              <a:rPr lang="en-GB" sz="24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Romans learned how to build the arch from the</a:t>
            </a:r>
          </a:p>
          <a:p>
            <a:r>
              <a:rPr lang="en-IN" sz="2400" b="1" dirty="0">
                <a:solidFill>
                  <a:schemeClr val="tx1"/>
                </a:solidFill>
                <a:latin typeface="Bell MT" panose="02020503060305020303" pitchFamily="18" charset="0"/>
              </a:rPr>
              <a:t>Etruscans</a:t>
            </a:r>
            <a:endParaRPr lang="en-GB" sz="28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09" y="3709851"/>
            <a:ext cx="4435252" cy="2936137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80706"/>
            <a:ext cx="4435559" cy="3629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906" y="4177756"/>
            <a:ext cx="3032215" cy="246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175197"/>
            <a:ext cx="7446876" cy="585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99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6986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Carthaginians</a:t>
            </a:r>
            <a:endParaRPr lang="en-I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4688" y="822960"/>
            <a:ext cx="5668101" cy="304970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Carthage </a:t>
            </a:r>
            <a:r>
              <a:rPr lang="en-IN" sz="2800" b="1" dirty="0">
                <a:solidFill>
                  <a:schemeClr val="tx1"/>
                </a:solidFill>
                <a:latin typeface="Bell MT" panose="02020503060305020303" pitchFamily="18" charset="0"/>
              </a:rPr>
              <a:t>was the </a:t>
            </a: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Phoenician state in North Africa</a:t>
            </a:r>
            <a:endParaRPr lang="en-IN" sz="2800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n-IN" sz="2800" b="1" dirty="0">
                <a:solidFill>
                  <a:schemeClr val="tx1"/>
                </a:solidFill>
                <a:latin typeface="Bell MT" panose="02020503060305020303" pitchFamily="18" charset="0"/>
              </a:rPr>
              <a:t>including, during the 7th–3rd centuries BCE, its wider sphere of </a:t>
            </a: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influence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n-IN" sz="2800" b="1" dirty="0">
                <a:solidFill>
                  <a:schemeClr val="tx1"/>
                </a:solidFill>
                <a:latin typeface="Bell MT" panose="02020503060305020303" pitchFamily="18" charset="0"/>
              </a:rPr>
              <a:t>known as the Carthaginian </a:t>
            </a: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Empire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n-IN" sz="2800" b="1" dirty="0">
                <a:solidFill>
                  <a:schemeClr val="tx1"/>
                </a:solidFill>
                <a:latin typeface="Bell MT" panose="02020503060305020303" pitchFamily="18" charset="0"/>
              </a:rPr>
              <a:t>extended over much of the coast of </a:t>
            </a: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Northwest Africa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as </a:t>
            </a:r>
            <a:r>
              <a:rPr lang="en-IN" sz="2800" b="1" dirty="0">
                <a:solidFill>
                  <a:schemeClr val="tx1"/>
                </a:solidFill>
                <a:latin typeface="Bell MT" panose="02020503060305020303" pitchFamily="18" charset="0"/>
              </a:rPr>
              <a:t>well as encompassing substantial parts of coastal </a:t>
            </a: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Iberia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n-IN" sz="2800" b="1" dirty="0">
                <a:solidFill>
                  <a:schemeClr val="tx1"/>
                </a:solidFill>
                <a:latin typeface="Bell MT" panose="02020503060305020303" pitchFamily="18" charset="0"/>
              </a:rPr>
              <a:t>and the islands of the western </a:t>
            </a:r>
            <a:r>
              <a:rPr lang="en-IN" sz="2800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Mediterranean Sea </a:t>
            </a:r>
            <a:endParaRPr lang="en-IN" sz="2800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endParaRPr lang="en-IN" dirty="0"/>
          </a:p>
        </p:txBody>
      </p:sp>
      <p:pic>
        <p:nvPicPr>
          <p:cNvPr id="2050" name="Picture 2" descr="Image result for carthagin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184" y="953590"/>
            <a:ext cx="4937125" cy="29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arthagin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66" y="3707990"/>
            <a:ext cx="3566160" cy="256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6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2300"/>
          </a:xfrm>
        </p:spPr>
        <p:txBody>
          <a:bodyPr>
            <a:normAutofit/>
          </a:bodyPr>
          <a:lstStyle/>
          <a:p>
            <a:r>
              <a:rPr lang="e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Phoenicians</a:t>
            </a:r>
            <a:endParaRPr lang="en-I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9635" y="1018905"/>
            <a:ext cx="5786845" cy="485019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Phoenicians founded Carthage in 814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Initially a dependency of the Phoenician state of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Tyre, </a:t>
            </a: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Carthage gained independence around 650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established its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political domination over </a:t>
            </a: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other Phoenician settlements throughout the western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Mediterranean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lasting until the end of the 3rd century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tx1"/>
                </a:solidFill>
                <a:latin typeface="Bell MT" panose="02020503060305020303" pitchFamily="18" charset="0"/>
              </a:rPr>
              <a:t>At the height of the city's prominence, it served as a major hub of trade, with trading stations extending throughout the region. </a:t>
            </a:r>
            <a:endParaRPr lang="en-IN" b="1" dirty="0" smtClean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Carthage was on hostile terms with the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Greeks in Sicily </a:t>
            </a:r>
            <a:r>
              <a:rPr lang="en-GB" b="1" dirty="0">
                <a:solidFill>
                  <a:schemeClr val="tx1"/>
                </a:solidFill>
                <a:latin typeface="Bell MT" panose="02020503060305020303" pitchFamily="18" charset="0"/>
              </a:rPr>
              <a:t>and with the </a:t>
            </a:r>
            <a:r>
              <a:rPr lang="en-GB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Roman Republic</a:t>
            </a:r>
            <a:endParaRPr lang="en-IN" b="1" dirty="0">
              <a:solidFill>
                <a:schemeClr val="tx1"/>
              </a:solidFill>
              <a:latin typeface="Bell MT" panose="020205030603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tx1"/>
                </a:solidFill>
                <a:latin typeface="Bell MT" panose="02020503060305020303" pitchFamily="18" charset="0"/>
              </a:rPr>
              <a:t>tensions led to a series of armed conflicts known as the </a:t>
            </a:r>
            <a:r>
              <a:rPr lang="en-IN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Sicilian Wars (c</a:t>
            </a:r>
            <a:r>
              <a:rPr lang="en-IN" b="1" dirty="0">
                <a:solidFill>
                  <a:schemeClr val="tx1"/>
                </a:solidFill>
                <a:latin typeface="Bell MT" panose="02020503060305020303" pitchFamily="18" charset="0"/>
              </a:rPr>
              <a:t>. 600–265 </a:t>
            </a:r>
            <a:r>
              <a:rPr lang="en-IN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BCE) </a:t>
            </a:r>
            <a:r>
              <a:rPr lang="en-IN" b="1" dirty="0">
                <a:solidFill>
                  <a:schemeClr val="tx1"/>
                </a:solidFill>
                <a:latin typeface="Bell MT" panose="02020503060305020303" pitchFamily="18" charset="0"/>
              </a:rPr>
              <a:t>and the </a:t>
            </a:r>
            <a:r>
              <a:rPr lang="en-IN" b="1" dirty="0" smtClean="0">
                <a:solidFill>
                  <a:schemeClr val="tx1"/>
                </a:solidFill>
                <a:latin typeface="Bell MT" panose="02020503060305020303" pitchFamily="18" charset="0"/>
              </a:rPr>
              <a:t>Punic Wars (264–146 </a:t>
            </a:r>
            <a:r>
              <a:rPr lang="en-IN" b="1" dirty="0">
                <a:solidFill>
                  <a:schemeClr val="tx1"/>
                </a:solidFill>
                <a:latin typeface="Bell MT" panose="02020503060305020303" pitchFamily="18" charset="0"/>
              </a:rPr>
              <a:t>BC) respectively.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p:pic>
        <p:nvPicPr>
          <p:cNvPr id="3074" name="Picture 2" descr="Image result for phoenici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696413"/>
            <a:ext cx="429768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hoenic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64" y="3030016"/>
            <a:ext cx="4403362" cy="330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7283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260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Algerian</vt:lpstr>
      <vt:lpstr>Bell MT</vt:lpstr>
      <vt:lpstr>Calibri</vt:lpstr>
      <vt:lpstr>Calibri Light</vt:lpstr>
      <vt:lpstr>Wingdings</vt:lpstr>
      <vt:lpstr>Retrospect</vt:lpstr>
      <vt:lpstr>Neighbours of   Ancient Rome </vt:lpstr>
      <vt:lpstr>Neighbours</vt:lpstr>
      <vt:lpstr>Neighbouring Cultures</vt:lpstr>
      <vt:lpstr>Etruscan civilization (c.800-400 BCE) </vt:lpstr>
      <vt:lpstr>PowerPoint Presentation</vt:lpstr>
      <vt:lpstr>Carthaginians</vt:lpstr>
      <vt:lpstr>Phoenicians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Neighbours of   Ancient Rome</dc:title>
  <dc:creator>SOMA</dc:creator>
  <cp:lastModifiedBy>SOMA</cp:lastModifiedBy>
  <cp:revision>21</cp:revision>
  <dcterms:created xsi:type="dcterms:W3CDTF">2020-02-13T10:17:25Z</dcterms:created>
  <dcterms:modified xsi:type="dcterms:W3CDTF">2020-02-13T18:35:41Z</dcterms:modified>
</cp:coreProperties>
</file>