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028F95-9172-4D49-855A-FBCDF5A613BF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9E8955B-9BA1-4F31-800C-C782ECCAD5B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bn-BD" sz="3200" dirty="0" smtClean="0"/>
              <a:t/>
            </a:r>
            <a:br>
              <a:rPr lang="bn-BD" sz="3200" dirty="0" smtClean="0"/>
            </a:br>
            <a:r>
              <a:rPr lang="bn-BD" sz="3200" dirty="0"/>
              <a:t/>
            </a:r>
            <a:br>
              <a:rPr lang="bn-BD" sz="3200" dirty="0"/>
            </a:br>
            <a:r>
              <a:rPr lang="bn-BD" sz="3200" b="1" dirty="0" smtClean="0">
                <a:solidFill>
                  <a:srgbClr val="FFFF00"/>
                </a:solidFill>
              </a:rPr>
              <a:t>রামকৃষ্ণ সারদা মিশন বিবেকানন্দ</a:t>
            </a:r>
            <a:br>
              <a:rPr lang="bn-BD" sz="3200" b="1" dirty="0" smtClean="0">
                <a:solidFill>
                  <a:srgbClr val="FFFF00"/>
                </a:solidFill>
              </a:rPr>
            </a:br>
            <a:r>
              <a:rPr lang="bn-BD" sz="3200" b="1" dirty="0" smtClean="0">
                <a:solidFill>
                  <a:srgbClr val="FFFF00"/>
                </a:solidFill>
              </a:rPr>
              <a:t>বিদ্যাভবন</a:t>
            </a:r>
            <a:r>
              <a:rPr lang="en-US" sz="3200" b="1" dirty="0" smtClean="0">
                <a:solidFill>
                  <a:srgbClr val="FFFF00"/>
                </a:solidFill>
              </a:rPr>
              <a:t/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bn-BD" sz="3200" dirty="0" smtClean="0"/>
              <a:t/>
            </a:r>
            <a:br>
              <a:rPr lang="bn-BD" sz="3200" dirty="0" smtClean="0"/>
            </a:br>
            <a:r>
              <a:rPr lang="bn-BD" sz="3200" dirty="0"/>
              <a:t/>
            </a:r>
            <a:br>
              <a:rPr lang="bn-BD" sz="3200" dirty="0"/>
            </a:br>
            <a:r>
              <a:rPr lang="bn-BD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বিষয়বস্তুঃ-নব্যপ্রস্তর সংস্কৃতি</a:t>
            </a:r>
            <a:r>
              <a:rPr 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(CC1)</a:t>
            </a:r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bn-BD" sz="3200" dirty="0" smtClean="0"/>
              <a:t/>
            </a:r>
            <a:br>
              <a:rPr lang="bn-BD" sz="3200" dirty="0" smtClean="0"/>
            </a:br>
            <a:r>
              <a:rPr lang="bn-BD" sz="3200" dirty="0" smtClean="0"/>
              <a:t/>
            </a:r>
            <a:br>
              <a:rPr lang="bn-BD" sz="3200" dirty="0" smtClean="0"/>
            </a:br>
            <a:r>
              <a:rPr lang="bn-BD" sz="3200" dirty="0" smtClean="0"/>
              <a:t/>
            </a:r>
            <a:br>
              <a:rPr lang="bn-BD" sz="3200" dirty="0" smtClean="0"/>
            </a:br>
            <a:r>
              <a:rPr lang="bn-BD" sz="3200" dirty="0" smtClean="0"/>
              <a:t>                             </a:t>
            </a:r>
            <a:r>
              <a:rPr lang="bn-BD" sz="3200" b="1" dirty="0" smtClean="0">
                <a:solidFill>
                  <a:srgbClr val="FFFF00"/>
                </a:solidFill>
              </a:rPr>
              <a:t>মৈত্রেয়ী সরকার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en-US" dirty="0" smtClean="0"/>
              <a:t>                                   </a:t>
            </a:r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ইতিহাস </a:t>
            </a:r>
            <a:r>
              <a:rPr lang="en-US" sz="20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বিভাগ</a:t>
            </a:r>
            <a:endParaRPr lang="en-IN" sz="20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1" y="548680"/>
            <a:ext cx="8496944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bn-BD" sz="2400" dirty="0" smtClean="0">
                <a:solidFill>
                  <a:schemeClr val="bg1"/>
                </a:solidFill>
              </a:rPr>
              <a:t>ভারতীয় উপমহাদেশের প্রাগৈতিহাসিক  যুগকে প্রধানত তিনটি প্রস্তর সংস্কৃতিতে ভাগ করা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bn-BD" sz="2400" dirty="0" smtClean="0">
                <a:solidFill>
                  <a:schemeClr val="bg1"/>
                </a:solidFill>
              </a:rPr>
              <a:t>যায় –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bn-BD" sz="2000" b="1" dirty="0" smtClean="0">
                <a:solidFill>
                  <a:schemeClr val="bg1"/>
                </a:solidFill>
              </a:rPr>
              <a:t>১) প্রাচীন প্রস্তর যুগ </a:t>
            </a:r>
            <a:r>
              <a:rPr lang="en-US" sz="2000" b="1" dirty="0" smtClean="0">
                <a:solidFill>
                  <a:schemeClr val="bg1"/>
                </a:solidFill>
              </a:rPr>
              <a:t>।</a:t>
            </a:r>
            <a:endParaRPr lang="bn-BD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bn-BD" dirty="0">
                <a:solidFill>
                  <a:schemeClr val="bg1"/>
                </a:solidFill>
              </a:rPr>
              <a:t> </a:t>
            </a:r>
            <a:r>
              <a:rPr lang="bn-BD" dirty="0" smtClean="0">
                <a:solidFill>
                  <a:schemeClr val="bg1"/>
                </a:solidFill>
              </a:rPr>
              <a:t>           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bn-BD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bn-BD" sz="2000" dirty="0" smtClean="0">
                <a:solidFill>
                  <a:schemeClr val="bg1"/>
                </a:solidFill>
              </a:rPr>
              <a:t>ক)নিম্ন প্রাচীন প্রস্তর </a:t>
            </a:r>
          </a:p>
          <a:p>
            <a:pPr>
              <a:lnSpc>
                <a:spcPct val="150000"/>
              </a:lnSpc>
            </a:pPr>
            <a:r>
              <a:rPr lang="bn-BD" sz="2000" dirty="0">
                <a:solidFill>
                  <a:schemeClr val="bg1"/>
                </a:solidFill>
              </a:rPr>
              <a:t> </a:t>
            </a:r>
            <a:r>
              <a:rPr lang="bn-BD" sz="2000" dirty="0" smtClean="0">
                <a:solidFill>
                  <a:schemeClr val="bg1"/>
                </a:solidFill>
              </a:rPr>
              <a:t>             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bn-BD" sz="2000" dirty="0" smtClean="0">
                <a:solidFill>
                  <a:schemeClr val="bg1"/>
                </a:solidFill>
              </a:rPr>
              <a:t>খ)মধ্য প্রাচীন প্রস্তর </a:t>
            </a:r>
          </a:p>
          <a:p>
            <a:pPr>
              <a:lnSpc>
                <a:spcPct val="150000"/>
              </a:lnSpc>
            </a:pPr>
            <a:r>
              <a:rPr lang="bn-BD" sz="2000" dirty="0">
                <a:solidFill>
                  <a:schemeClr val="bg1"/>
                </a:solidFill>
              </a:rPr>
              <a:t> </a:t>
            </a:r>
            <a:r>
              <a:rPr lang="bn-BD" sz="2000" dirty="0" smtClean="0">
                <a:solidFill>
                  <a:schemeClr val="bg1"/>
                </a:solidFill>
              </a:rPr>
              <a:t>             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bn-BD" sz="2000" dirty="0" smtClean="0">
                <a:solidFill>
                  <a:schemeClr val="bg1"/>
                </a:solidFill>
              </a:rPr>
              <a:t>গ)উচ্চ প্রাচীন প্রস্তর </a:t>
            </a:r>
          </a:p>
          <a:p>
            <a:pPr>
              <a:lnSpc>
                <a:spcPct val="150000"/>
              </a:lnSpc>
            </a:pPr>
            <a:r>
              <a:rPr lang="bn-BD" dirty="0" smtClean="0">
                <a:solidFill>
                  <a:schemeClr val="bg1"/>
                </a:solidFill>
              </a:rPr>
              <a:t>               </a:t>
            </a:r>
          </a:p>
          <a:p>
            <a:pPr>
              <a:lnSpc>
                <a:spcPct val="150000"/>
              </a:lnSpc>
            </a:pPr>
            <a:r>
              <a:rPr lang="bn-BD" sz="2000" b="1" dirty="0" smtClean="0">
                <a:solidFill>
                  <a:schemeClr val="bg1"/>
                </a:solidFill>
              </a:rPr>
              <a:t>২)মধ্যপ্রস্তর যুগ</a:t>
            </a:r>
            <a:r>
              <a:rPr lang="en-US" sz="2000" b="1" dirty="0" smtClean="0">
                <a:solidFill>
                  <a:schemeClr val="bg1"/>
                </a:solidFill>
              </a:rPr>
              <a:t>।</a:t>
            </a:r>
            <a:r>
              <a:rPr lang="bn-BD" sz="2000" b="1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bn-BD" sz="20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bn-BD" sz="2000" b="1" dirty="0" smtClean="0">
                <a:solidFill>
                  <a:schemeClr val="bg1"/>
                </a:solidFill>
              </a:rPr>
              <a:t>৩)নব্যপ্র্স্তর যুগ</a:t>
            </a:r>
            <a:r>
              <a:rPr lang="bn-BD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।</a:t>
            </a:r>
            <a:endParaRPr lang="bn-BD" dirty="0" smtClean="0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748464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   </a:t>
            </a:r>
          </a:p>
          <a:p>
            <a:endParaRPr lang="en-US" dirty="0"/>
          </a:p>
          <a:p>
            <a:r>
              <a:rPr lang="en-US" sz="2800" b="1" dirty="0" smtClean="0"/>
              <a:t>                               </a:t>
            </a:r>
            <a:r>
              <a:rPr lang="bn-BD" sz="3200" b="1" dirty="0" smtClean="0"/>
              <a:t>নব্য প্রস্তর যুগ</a:t>
            </a:r>
          </a:p>
          <a:p>
            <a:endParaRPr lang="bn-BD" dirty="0"/>
          </a:p>
          <a:p>
            <a:r>
              <a:rPr lang="en-US" sz="2400" b="1" dirty="0" smtClean="0"/>
              <a:t>                      </a:t>
            </a:r>
            <a:r>
              <a:rPr lang="bn-BD" sz="2000" dirty="0" smtClean="0"/>
              <a:t>মানুষের ইতিহাসে সামাজিক,সাংস্কৃতিক ও অর্থনৈতিক জীবনে পরিবর্তন হয় নব্যপ্রস্তর যুগে।</a:t>
            </a:r>
            <a:endParaRPr lang="en-US" sz="2000" dirty="0" smtClean="0"/>
          </a:p>
          <a:p>
            <a:endParaRPr lang="en-US" sz="2400" b="1" dirty="0"/>
          </a:p>
          <a:p>
            <a:r>
              <a:rPr lang="bn-BD" sz="2400" b="1" smtClean="0"/>
              <a:t>ভৌগোলিক </a:t>
            </a:r>
            <a:r>
              <a:rPr lang="bn-BD" sz="2400" b="1" dirty="0" smtClean="0"/>
              <a:t>বিস্তৃতিঃ  </a:t>
            </a:r>
          </a:p>
          <a:p>
            <a:r>
              <a:rPr lang="bn-BD" dirty="0"/>
              <a:t> </a:t>
            </a:r>
            <a:r>
              <a:rPr lang="bn-BD" dirty="0" smtClean="0"/>
              <a:t>                   </a:t>
            </a:r>
          </a:p>
          <a:p>
            <a:pPr>
              <a:lnSpc>
                <a:spcPct val="150000"/>
              </a:lnSpc>
            </a:pPr>
            <a:r>
              <a:rPr lang="bn-BD" dirty="0"/>
              <a:t> </a:t>
            </a:r>
            <a:r>
              <a:rPr lang="bn-BD" dirty="0" smtClean="0"/>
              <a:t>                    </a:t>
            </a:r>
            <a:r>
              <a:rPr lang="bn-BD" sz="2000" dirty="0" smtClean="0"/>
              <a:t>নব্যপ্রস্তর যুগের সূচনা ধরা হয় প্রায় খ্রিস্টপূর্ব ৬০০০অব্দের পূর্ব থেকে  ২০০০ অব্দের মধ্যে।নব্য প্রস্তর যুগের প্রধান প্রধান প্রত্নক্ষেত্রগুলি হল – পশ্চিমে সাহারা ও ভূমধ্যসাগর,থর মরুভূমি ও হিমালয়,উত্তরে ইউরেশীয় পর্বতমালা,বলকা্‌ন,ককেশাস ,এলবুর্জ এবং হিন্দুকুশ। </a:t>
            </a:r>
          </a:p>
          <a:p>
            <a:pPr>
              <a:lnSpc>
                <a:spcPct val="150000"/>
              </a:lnSpc>
            </a:pPr>
            <a:r>
              <a:rPr lang="bn-BD" sz="2000" dirty="0"/>
              <a:t> </a:t>
            </a:r>
            <a:r>
              <a:rPr lang="bn-BD" sz="2000" dirty="0" smtClean="0"/>
              <a:t>                 ভারতের উত্তর-পশ্চিম দিকে বালুচিস্তানের মেহেরগড় উল্লেখযোগ্য প্রত্নক্ষেত্র।এছারা কিলি গুল মহম্মদ,কাশ্মীরের বারামূলা,শ্রীনগর ,বিহারের চিরান্দ, অন্ধ্রপ্রদেশের পিকলিহাল প্রভৃতি ।</a:t>
            </a:r>
          </a:p>
          <a:p>
            <a:endParaRPr lang="bn-BD" dirty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7"/>
            <a:ext cx="8820472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</a:t>
            </a:r>
            <a:r>
              <a:rPr lang="bn-BD" sz="2800" b="1" dirty="0" smtClean="0"/>
              <a:t>নব্যপ্রস্তর যুগের বৈশিষ্ট্য</a:t>
            </a:r>
          </a:p>
          <a:p>
            <a:endParaRPr lang="en-US" dirty="0" smtClean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bn-BD" sz="2000" b="1" dirty="0" smtClean="0"/>
              <a:t>১)বসতি নির্মাণ</a:t>
            </a:r>
          </a:p>
          <a:p>
            <a:pPr>
              <a:lnSpc>
                <a:spcPct val="150000"/>
              </a:lnSpc>
            </a:pPr>
            <a:r>
              <a:rPr lang="bn-BD" sz="2000" b="1" dirty="0" smtClean="0"/>
              <a:t>২)মসৃন পাথরের হাতিয়ার  </a:t>
            </a:r>
          </a:p>
          <a:p>
            <a:pPr marL="342900" indent="-342900">
              <a:lnSpc>
                <a:spcPct val="150000"/>
              </a:lnSpc>
            </a:pPr>
            <a:r>
              <a:rPr lang="bn-BD" sz="2000" b="1" dirty="0" smtClean="0"/>
              <a:t>২)কৃষির পত্তন ও বিস্তার</a:t>
            </a:r>
          </a:p>
          <a:p>
            <a:pPr marL="342900" indent="-342900">
              <a:lnSpc>
                <a:spcPct val="150000"/>
              </a:lnSpc>
            </a:pPr>
            <a:r>
              <a:rPr lang="bn-BD" sz="2000" b="1" dirty="0" smtClean="0"/>
              <a:t>৩)পশুপালনের সূচনা</a:t>
            </a:r>
          </a:p>
          <a:p>
            <a:pPr marL="342900" indent="-342900">
              <a:lnSpc>
                <a:spcPct val="150000"/>
              </a:lnSpc>
            </a:pPr>
            <a:r>
              <a:rPr lang="bn-BD" sz="2000" b="1" dirty="0" smtClean="0"/>
              <a:t>৪)নগরের বিকাশ</a:t>
            </a:r>
          </a:p>
          <a:p>
            <a:pPr marL="342900" indent="-342900">
              <a:lnSpc>
                <a:spcPct val="150000"/>
              </a:lnSpc>
            </a:pPr>
            <a:r>
              <a:rPr lang="bn-BD" sz="2000" b="1" dirty="0" smtClean="0"/>
              <a:t>৫)ধর্মবিশ্বাসের উদ্ভব</a:t>
            </a:r>
          </a:p>
          <a:p>
            <a:pPr marL="342900" indent="-342900">
              <a:lnSpc>
                <a:spcPct val="150000"/>
              </a:lnSpc>
            </a:pPr>
            <a:r>
              <a:rPr lang="bn-BD" sz="2000" b="1" dirty="0" smtClean="0"/>
              <a:t>৬)পশুপালন</a:t>
            </a:r>
          </a:p>
          <a:p>
            <a:pPr marL="342900" indent="-342900">
              <a:lnSpc>
                <a:spcPct val="150000"/>
              </a:lnSpc>
            </a:pPr>
            <a:r>
              <a:rPr lang="bn-BD" sz="2000" b="1" dirty="0" smtClean="0"/>
              <a:t>৭)মৃৎশিল্প</a:t>
            </a:r>
          </a:p>
          <a:p>
            <a:pPr marL="342900" indent="-342900">
              <a:lnSpc>
                <a:spcPct val="150000"/>
              </a:lnSpc>
            </a:pPr>
            <a:r>
              <a:rPr lang="bn-BD" sz="2000" b="1" dirty="0" smtClean="0"/>
              <a:t>৮)ব্যবসা-বানিজ্য </a:t>
            </a:r>
          </a:p>
          <a:p>
            <a:pPr marL="342900" indent="-342900">
              <a:lnSpc>
                <a:spcPct val="150000"/>
              </a:lnSpc>
            </a:pPr>
            <a:r>
              <a:rPr lang="bn-BD" dirty="0" smtClean="0"/>
              <a:t>  </a:t>
            </a:r>
          </a:p>
          <a:p>
            <a:pPr marL="342900" indent="-342900"/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764704"/>
            <a:ext cx="43204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‘ </a:t>
            </a:r>
            <a:r>
              <a:rPr lang="bn-BD" sz="2800" b="1" dirty="0" smtClean="0"/>
              <a:t>নব্যপ্রস্তর যুগের বিপ্লব</a:t>
            </a:r>
            <a:r>
              <a:rPr lang="en-US" sz="2800" b="1" dirty="0" smtClean="0"/>
              <a:t>’ </a:t>
            </a:r>
            <a:endParaRPr lang="bn-BD" sz="2800" b="1" dirty="0" smtClean="0"/>
          </a:p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556792"/>
            <a:ext cx="8964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000" dirty="0" smtClean="0">
                <a:solidFill>
                  <a:schemeClr val="bg1"/>
                </a:solidFill>
              </a:rPr>
              <a:t>নব্যপ্রস্তর যুগে মসৃন লম্বা কুঠারের ব্যবহারের ফলশ্রুতিতে এই যুগের মানুষের বস্তুনির্ভর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bn-BD" sz="2000" dirty="0" smtClean="0">
                <a:solidFill>
                  <a:schemeClr val="bg1"/>
                </a:solidFill>
              </a:rPr>
              <a:t>জীবনে গুরুত্বপূর্ন পরিবর্তন সাধিত হয়।উদাহরনস্বরূপ বলা যায়-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smtClean="0">
                <a:solidFill>
                  <a:schemeClr val="bg1"/>
                </a:solidFill>
              </a:rPr>
              <a:t> * </a:t>
            </a:r>
            <a:r>
              <a:rPr lang="bn-BD" sz="2000" dirty="0" smtClean="0">
                <a:solidFill>
                  <a:schemeClr val="bg1"/>
                </a:solidFill>
              </a:rPr>
              <a:t>জমি কর্ষণ করা অনেকটাই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bn-BD" sz="2000" dirty="0" smtClean="0">
                <a:solidFill>
                  <a:schemeClr val="bg1"/>
                </a:solidFill>
              </a:rPr>
              <a:t>সহজসাধ্য হল।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          * </a:t>
            </a:r>
            <a:r>
              <a:rPr lang="bn-BD" sz="2000" dirty="0" smtClean="0">
                <a:solidFill>
                  <a:schemeClr val="bg1"/>
                </a:solidFill>
              </a:rPr>
              <a:t>শিকারকার্যের ক্ষেত্রে সুবিধা হল।</a:t>
            </a:r>
          </a:p>
          <a:p>
            <a:pPr>
              <a:lnSpc>
                <a:spcPct val="150000"/>
              </a:lnSpc>
            </a:pPr>
            <a:r>
              <a:rPr lang="bn-BD" sz="2000" dirty="0">
                <a:solidFill>
                  <a:schemeClr val="bg1"/>
                </a:solidFill>
              </a:rPr>
              <a:t> </a:t>
            </a:r>
            <a:r>
              <a:rPr lang="bn-BD" sz="2000" dirty="0" smtClean="0">
                <a:solidFill>
                  <a:schemeClr val="bg1"/>
                </a:solidFill>
              </a:rPr>
              <a:t>     </a:t>
            </a:r>
            <a:r>
              <a:rPr lang="en-US" sz="2000" dirty="0" smtClean="0">
                <a:solidFill>
                  <a:schemeClr val="bg1"/>
                </a:solidFill>
              </a:rPr>
              <a:t>*</a:t>
            </a:r>
            <a:r>
              <a:rPr lang="bn-BD" sz="2000" dirty="0" smtClean="0">
                <a:solidFill>
                  <a:schemeClr val="bg1"/>
                </a:solidFill>
              </a:rPr>
              <a:t> উদ্বৃত্ত উৎপাদন বৃদ্ধি পাওয়ায় সমাজে শ্রেণী, ব্যাক্তিগত মালিকানা এবং রাষ্ট্রের উদ্ভব হল।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 </a:t>
            </a:r>
            <a:r>
              <a:rPr lang="bn-BD" sz="2000" dirty="0" smtClean="0">
                <a:solidFill>
                  <a:schemeClr val="bg1"/>
                </a:solidFill>
              </a:rPr>
              <a:t>উক্ত বিষয়গুলির নিরিখে নব্যপ্রস্তর যুগের মানুষের সামাজিক জীবনের প্রভূত পরিবর্তনকে বিখ্যাত পুরাতাত্ত্বিক ভি গর্ডন চাইল্ড </a:t>
            </a:r>
            <a:r>
              <a:rPr lang="en-US" sz="2000" dirty="0" smtClean="0">
                <a:solidFill>
                  <a:schemeClr val="bg1"/>
                </a:solidFill>
              </a:rPr>
              <a:t>‘</a:t>
            </a:r>
            <a:r>
              <a:rPr lang="bn-BD" sz="2000" dirty="0" smtClean="0">
                <a:solidFill>
                  <a:schemeClr val="tx1">
                    <a:lumMod val="95000"/>
                  </a:schemeClr>
                </a:solidFill>
              </a:rPr>
              <a:t>নব্যপ্রস্তর যুগের বিপ্লব</a:t>
            </a:r>
            <a:r>
              <a:rPr lang="en-US" sz="2000" dirty="0" smtClean="0">
                <a:solidFill>
                  <a:schemeClr val="bg1"/>
                </a:solidFill>
              </a:rPr>
              <a:t>’</a:t>
            </a:r>
            <a:r>
              <a:rPr lang="bn-BD" sz="2000" dirty="0" smtClean="0">
                <a:solidFill>
                  <a:schemeClr val="bg1"/>
                </a:solidFill>
              </a:rPr>
              <a:t> বলেছেন। </a:t>
            </a:r>
            <a:r>
              <a:rPr lang="bn-BD" sz="2000" dirty="0" smtClean="0"/>
              <a:t> </a:t>
            </a:r>
            <a:endParaRPr lang="en-IN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3" y="188640"/>
            <a:ext cx="842493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u="sng" dirty="0" smtClean="0"/>
              <a:t>গ্রন্থপঞ্জীঃ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bn-BD" sz="2000" dirty="0" smtClean="0"/>
              <a:t>১) চক্রবর্তী,</a:t>
            </a:r>
            <a:r>
              <a:rPr lang="en-US" sz="2000" dirty="0" smtClean="0"/>
              <a:t> </a:t>
            </a:r>
            <a:r>
              <a:rPr lang="bn-BD" sz="2000" dirty="0" smtClean="0"/>
              <a:t>রণবীর, </a:t>
            </a:r>
            <a:r>
              <a:rPr lang="bn-BD" sz="2000" i="1" dirty="0" smtClean="0"/>
              <a:t>ভারত-ইতিহাসের আদিপর্ব (প্রথম খন্ড) প্রাচীনতম পর্ব থেকে ৬০০ খ্রিস্টাব্দ,</a:t>
            </a:r>
            <a:r>
              <a:rPr lang="en-US" sz="2000" i="1" dirty="0" smtClean="0"/>
              <a:t> </a:t>
            </a:r>
            <a:r>
              <a:rPr lang="bn-BD" sz="2000" dirty="0" smtClean="0"/>
              <a:t>ওরিয়েন্ট লংম্যান,</a:t>
            </a:r>
            <a:r>
              <a:rPr lang="en-US" sz="2000" dirty="0" smtClean="0"/>
              <a:t>  </a:t>
            </a:r>
            <a:r>
              <a:rPr lang="bn-BD" sz="2000" dirty="0" smtClean="0"/>
              <a:t>কলকাতা, ২০০৭</a:t>
            </a:r>
            <a:endParaRPr lang="bn-BD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bn-BD" sz="2000" dirty="0" smtClean="0"/>
          </a:p>
          <a:p>
            <a:pPr>
              <a:lnSpc>
                <a:spcPct val="150000"/>
              </a:lnSpc>
            </a:pPr>
            <a:r>
              <a:rPr lang="bn-BD" sz="2000" dirty="0" smtClean="0"/>
              <a:t>২)</a:t>
            </a:r>
            <a:r>
              <a:rPr lang="en-US" sz="2000" dirty="0" smtClean="0"/>
              <a:t> </a:t>
            </a:r>
            <a:r>
              <a:rPr lang="bn-BD" sz="2000" dirty="0" smtClean="0"/>
              <a:t>দে,</a:t>
            </a:r>
            <a:r>
              <a:rPr lang="en-US" sz="2000" dirty="0" smtClean="0"/>
              <a:t>  </a:t>
            </a:r>
            <a:r>
              <a:rPr lang="bn-BD" sz="2000" dirty="0" smtClean="0"/>
              <a:t>গৌরিশঙ্কর ও দে ,শুভ্রদীপ দে ,</a:t>
            </a:r>
            <a:r>
              <a:rPr lang="en-US" sz="2000" dirty="0" smtClean="0"/>
              <a:t> </a:t>
            </a:r>
            <a:r>
              <a:rPr lang="bn-BD" sz="2000" i="1" dirty="0" smtClean="0"/>
              <a:t>ভারতবর্ষের ইতিহাসঃ প্রাগৈতিহাসিক কাল থেকে আদি মধ্যযুগ,</a:t>
            </a:r>
            <a:r>
              <a:rPr lang="en-US" sz="2000" i="1" dirty="0" smtClean="0"/>
              <a:t> </a:t>
            </a:r>
            <a:r>
              <a:rPr lang="bn-BD" sz="2000" dirty="0" smtClean="0"/>
              <a:t>প্রগতিশীল প্রকাশক,</a:t>
            </a:r>
            <a:r>
              <a:rPr lang="en-US" sz="2000" dirty="0" smtClean="0"/>
              <a:t> </a:t>
            </a:r>
            <a:r>
              <a:rPr lang="bn-BD" sz="2000" dirty="0" smtClean="0"/>
              <a:t>কলকাতা</a:t>
            </a:r>
            <a:r>
              <a:rPr lang="en-US" sz="2000" dirty="0" smtClean="0"/>
              <a:t>, </a:t>
            </a:r>
            <a:r>
              <a:rPr lang="bn-BD" sz="2000" dirty="0" smtClean="0"/>
              <a:t>সেপ্টেম্বর ২০১০ </a:t>
            </a:r>
          </a:p>
          <a:p>
            <a:endParaRPr lang="en-US" sz="2000" dirty="0" smtClean="0"/>
          </a:p>
          <a:p>
            <a:r>
              <a:rPr lang="en-US" sz="2000" smtClean="0"/>
              <a:t> </a:t>
            </a:r>
            <a:r>
              <a:rPr lang="bn-BD" sz="2000" smtClean="0"/>
              <a:t>৩</a:t>
            </a:r>
            <a:r>
              <a:rPr lang="bn-BD" sz="2000" dirty="0" smtClean="0"/>
              <a:t>) হাবিব,ইরফান</a:t>
            </a:r>
            <a:r>
              <a:rPr lang="en-US" sz="2000" i="1" dirty="0" smtClean="0"/>
              <a:t> , </a:t>
            </a:r>
            <a:r>
              <a:rPr lang="bn-BD" sz="2000" i="1" dirty="0" smtClean="0"/>
              <a:t>প্রাক –ইতিহাস</a:t>
            </a:r>
            <a:r>
              <a:rPr lang="bn-BD" sz="2000" dirty="0" smtClean="0"/>
              <a:t>,</a:t>
            </a:r>
            <a:r>
              <a:rPr lang="en-US" sz="2000" dirty="0" smtClean="0"/>
              <a:t> </a:t>
            </a:r>
            <a:r>
              <a:rPr lang="bn-BD" sz="2000" dirty="0" smtClean="0"/>
              <a:t>ন্যাশনাল বুক এজেন্সি প্রাইভেট লিমিটেড,কলকাতা,ফেব্রুয়ারি ২০০২</a:t>
            </a:r>
          </a:p>
          <a:p>
            <a:endParaRPr lang="bn-BD" dirty="0"/>
          </a:p>
          <a:p>
            <a:pPr>
              <a:lnSpc>
                <a:spcPct val="150000"/>
              </a:lnSpc>
            </a:pPr>
            <a:r>
              <a:rPr lang="bn-BD" dirty="0" smtClean="0"/>
              <a:t>৪) </a:t>
            </a:r>
            <a:r>
              <a:rPr lang="en-US" sz="2400" dirty="0" smtClean="0"/>
              <a:t>Singh, </a:t>
            </a:r>
            <a:r>
              <a:rPr lang="en-US" sz="2400" dirty="0" err="1" smtClean="0"/>
              <a:t>Upinder</a:t>
            </a:r>
            <a:r>
              <a:rPr lang="en-US" sz="2400" dirty="0" smtClean="0"/>
              <a:t> ,  </a:t>
            </a:r>
            <a:r>
              <a:rPr lang="en-US" sz="2400" i="1" dirty="0" smtClean="0"/>
              <a:t>A History of Ancient and Early Medieval India : from the stone age to the 12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century, </a:t>
            </a:r>
            <a:r>
              <a:rPr lang="en-US" sz="2400" dirty="0"/>
              <a:t>P</a:t>
            </a:r>
            <a:r>
              <a:rPr lang="en-US" sz="2400" dirty="0" smtClean="0"/>
              <a:t>earson  Education India,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January,2009 </a:t>
            </a:r>
            <a:endParaRPr lang="bn-BD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317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Flow</vt:lpstr>
      <vt:lpstr>Trek</vt:lpstr>
      <vt:lpstr>Paper</vt:lpstr>
      <vt:lpstr>  রামকৃষ্ণ সারদা মিশন বিবেকানন্দ বিদ্যাভবন   বিষয়বস্তুঃ-নব্যপ্রস্তর সংস্কৃতি(CC1)                                 মৈত্রেয়ী সরকার                                    ইতিহাস বিভাগ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রামকৃষ্ণ সারদা মিশন বিবেকানন্দ বিদ্যাভবন   বিষয়বস্তুঃ-নব্যপ্রস্তর সংস্কৃতি(CC1)                                 মৈত্রেয়ী সরকার                                    ইতিহাস বিভাগ</dc:title>
  <dc:creator>VAIO</dc:creator>
  <cp:lastModifiedBy>VAIO</cp:lastModifiedBy>
  <cp:revision>2</cp:revision>
  <dcterms:created xsi:type="dcterms:W3CDTF">2021-12-17T02:55:27Z</dcterms:created>
  <dcterms:modified xsi:type="dcterms:W3CDTF">2021-12-17T10:12:20Z</dcterms:modified>
</cp:coreProperties>
</file>