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5" r:id="rId2"/>
    <p:sldId id="267" r:id="rId3"/>
    <p:sldId id="257" r:id="rId4"/>
    <p:sldId id="270" r:id="rId5"/>
    <p:sldId id="269" r:id="rId6"/>
    <p:sldId id="258" r:id="rId7"/>
    <p:sldId id="259" r:id="rId8"/>
    <p:sldId id="272" r:id="rId9"/>
    <p:sldId id="260" r:id="rId10"/>
    <p:sldId id="268" r:id="rId11"/>
    <p:sldId id="261" r:id="rId12"/>
    <p:sldId id="262" r:id="rId13"/>
    <p:sldId id="263" r:id="rId14"/>
    <p:sldId id="276" r:id="rId15"/>
    <p:sldId id="264" r:id="rId16"/>
    <p:sldId id="265" r:id="rId17"/>
    <p:sldId id="266" r:id="rId18"/>
    <p:sldId id="271" r:id="rId19"/>
    <p:sldId id="278" r:id="rId20"/>
    <p:sldId id="274" r:id="rId21"/>
    <p:sldId id="279" r:id="rId22"/>
    <p:sldId id="273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618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DAA8C9-6D97-4A3A-8D21-F478299541FA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15937283-7E5D-4416-AD74-009C46E7E212}">
      <dgm:prSet phldrT="[Text]"/>
      <dgm:spPr/>
      <dgm:t>
        <a:bodyPr/>
        <a:lstStyle/>
        <a:p>
          <a:r>
            <a:rPr lang="en-US" dirty="0" err="1" smtClean="0"/>
            <a:t>সংজ্ঞান</a:t>
          </a:r>
          <a:endParaRPr lang="en-IN" dirty="0"/>
        </a:p>
      </dgm:t>
    </dgm:pt>
    <dgm:pt modelId="{C566E120-35C6-4549-884E-B2748EA70DEA}" type="parTrans" cxnId="{E39FE948-471A-49EB-8804-5035E046C04D}">
      <dgm:prSet/>
      <dgm:spPr/>
      <dgm:t>
        <a:bodyPr/>
        <a:lstStyle/>
        <a:p>
          <a:endParaRPr lang="en-IN"/>
        </a:p>
      </dgm:t>
    </dgm:pt>
    <dgm:pt modelId="{DC1FD602-E117-4B76-B11C-A90E97395343}" type="sibTrans" cxnId="{E39FE948-471A-49EB-8804-5035E046C04D}">
      <dgm:prSet/>
      <dgm:spPr/>
      <dgm:t>
        <a:bodyPr/>
        <a:lstStyle/>
        <a:p>
          <a:endParaRPr lang="en-IN"/>
        </a:p>
      </dgm:t>
    </dgm:pt>
    <dgm:pt modelId="{93A4C9BA-1D3B-4F05-8863-FAA19D761041}">
      <dgm:prSet phldrT="[Text]"/>
      <dgm:spPr/>
      <dgm:t>
        <a:bodyPr/>
        <a:lstStyle/>
        <a:p>
          <a:r>
            <a:rPr lang="en-US" dirty="0" err="1" smtClean="0">
              <a:latin typeface="Siyam Rupali" pitchFamily="2" charset="0"/>
              <a:cs typeface="Siyam Rupali" pitchFamily="2" charset="0"/>
            </a:rPr>
            <a:t>আসংজ্ঞান</a:t>
          </a:r>
          <a:endParaRPr lang="en-IN" dirty="0"/>
        </a:p>
      </dgm:t>
    </dgm:pt>
    <dgm:pt modelId="{D732F6A7-F17B-47EF-BCFC-5CC05C267609}" type="parTrans" cxnId="{0FC89D8C-EE73-4982-B544-B50EB0672674}">
      <dgm:prSet/>
      <dgm:spPr/>
      <dgm:t>
        <a:bodyPr/>
        <a:lstStyle/>
        <a:p>
          <a:endParaRPr lang="en-IN"/>
        </a:p>
      </dgm:t>
    </dgm:pt>
    <dgm:pt modelId="{89288507-C8F6-4B33-8A3D-95A2EEC2321E}" type="sibTrans" cxnId="{0FC89D8C-EE73-4982-B544-B50EB0672674}">
      <dgm:prSet/>
      <dgm:spPr/>
      <dgm:t>
        <a:bodyPr/>
        <a:lstStyle/>
        <a:p>
          <a:endParaRPr lang="en-IN"/>
        </a:p>
      </dgm:t>
    </dgm:pt>
    <dgm:pt modelId="{B91D6B9A-01C6-422A-9D5C-92A7704F6833}">
      <dgm:prSet phldrT="[Text]"/>
      <dgm:spPr/>
      <dgm:t>
        <a:bodyPr/>
        <a:lstStyle/>
        <a:p>
          <a:r>
            <a:rPr lang="en-US" dirty="0" err="1" smtClean="0">
              <a:latin typeface="Siyam Rupali" pitchFamily="2" charset="0"/>
              <a:cs typeface="Siyam Rupali" pitchFamily="2" charset="0"/>
            </a:rPr>
            <a:t>নির্জ্ঞান</a:t>
          </a:r>
          <a:endParaRPr lang="en-IN" dirty="0"/>
        </a:p>
      </dgm:t>
    </dgm:pt>
    <dgm:pt modelId="{2C545F3F-C2AE-40EF-B0BF-5B8256323A19}" type="parTrans" cxnId="{33A24839-CFF2-4C5E-9B3B-EFBDDFEBA698}">
      <dgm:prSet/>
      <dgm:spPr/>
      <dgm:t>
        <a:bodyPr/>
        <a:lstStyle/>
        <a:p>
          <a:endParaRPr lang="en-IN"/>
        </a:p>
      </dgm:t>
    </dgm:pt>
    <dgm:pt modelId="{CB2682D6-D132-41BD-8F0F-464CA9FF77D6}" type="sibTrans" cxnId="{33A24839-CFF2-4C5E-9B3B-EFBDDFEBA698}">
      <dgm:prSet/>
      <dgm:spPr/>
      <dgm:t>
        <a:bodyPr/>
        <a:lstStyle/>
        <a:p>
          <a:endParaRPr lang="en-IN"/>
        </a:p>
      </dgm:t>
    </dgm:pt>
    <dgm:pt modelId="{9B736211-BFD3-4517-B584-1AC85A0969C4}" type="pres">
      <dgm:prSet presAssocID="{06DAA8C9-6D97-4A3A-8D21-F478299541FA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IN"/>
        </a:p>
      </dgm:t>
    </dgm:pt>
    <dgm:pt modelId="{3EDC4AA6-25A6-443D-BBCA-4A33ACD76918}" type="pres">
      <dgm:prSet presAssocID="{15937283-7E5D-4416-AD74-009C46E7E212}" presName="Accent1" presStyleCnt="0"/>
      <dgm:spPr/>
    </dgm:pt>
    <dgm:pt modelId="{345C7749-306F-4372-AA1C-6017362C163D}" type="pres">
      <dgm:prSet presAssocID="{15937283-7E5D-4416-AD74-009C46E7E212}" presName="Accent" presStyleLbl="node1" presStyleIdx="0" presStyleCnt="3"/>
      <dgm:spPr/>
    </dgm:pt>
    <dgm:pt modelId="{2649FC49-0CBA-4691-836E-84418CA42A3D}" type="pres">
      <dgm:prSet presAssocID="{15937283-7E5D-4416-AD74-009C46E7E212}" presName="Parent1" presStyleLbl="revTx" presStyleIdx="0" presStyleCnt="3" custScaleX="230897" custLinFactNeighborX="30992" custLinFactNeighborY="-598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CCB14A9-ED48-4C25-B209-C41F75F6FB0A}" type="pres">
      <dgm:prSet presAssocID="{93A4C9BA-1D3B-4F05-8863-FAA19D761041}" presName="Accent2" presStyleCnt="0"/>
      <dgm:spPr/>
    </dgm:pt>
    <dgm:pt modelId="{8603165B-D8F2-4210-BB03-2E5BEE880742}" type="pres">
      <dgm:prSet presAssocID="{93A4C9BA-1D3B-4F05-8863-FAA19D761041}" presName="Accent" presStyleLbl="node1" presStyleIdx="1" presStyleCnt="3"/>
      <dgm:spPr/>
    </dgm:pt>
    <dgm:pt modelId="{F74558B0-93D1-4836-A9C4-F8DDBA781276}" type="pres">
      <dgm:prSet presAssocID="{93A4C9BA-1D3B-4F05-8863-FAA19D761041}" presName="Parent2" presStyleLbl="revTx" presStyleIdx="1" presStyleCnt="3" custLinFactNeighborX="2690" custLinFactNeighborY="-147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73B9258-CFA8-4431-A7C1-686D2343E037}" type="pres">
      <dgm:prSet presAssocID="{B91D6B9A-01C6-422A-9D5C-92A7704F6833}" presName="Accent3" presStyleCnt="0"/>
      <dgm:spPr/>
    </dgm:pt>
    <dgm:pt modelId="{109A4B97-2A9A-4F90-98B0-32B73A55FAF6}" type="pres">
      <dgm:prSet presAssocID="{B91D6B9A-01C6-422A-9D5C-92A7704F6833}" presName="Accent" presStyleLbl="node1" presStyleIdx="2" presStyleCnt="3"/>
      <dgm:spPr/>
    </dgm:pt>
    <dgm:pt modelId="{F683E8AA-69FB-4986-BD8B-000FE30D4B84}" type="pres">
      <dgm:prSet presAssocID="{B91D6B9A-01C6-422A-9D5C-92A7704F6833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DFB41D62-7617-4509-93CA-6FF56E7481B9}" type="presOf" srcId="{15937283-7E5D-4416-AD74-009C46E7E212}" destId="{2649FC49-0CBA-4691-836E-84418CA42A3D}" srcOrd="0" destOrd="0" presId="urn:microsoft.com/office/officeart/2009/layout/CircleArrowProcess"/>
    <dgm:cxn modelId="{8E23166E-BCCE-45D6-B87D-530B23A84CDC}" type="presOf" srcId="{93A4C9BA-1D3B-4F05-8863-FAA19D761041}" destId="{F74558B0-93D1-4836-A9C4-F8DDBA781276}" srcOrd="0" destOrd="0" presId="urn:microsoft.com/office/officeart/2009/layout/CircleArrowProcess"/>
    <dgm:cxn modelId="{E39FE948-471A-49EB-8804-5035E046C04D}" srcId="{06DAA8C9-6D97-4A3A-8D21-F478299541FA}" destId="{15937283-7E5D-4416-AD74-009C46E7E212}" srcOrd="0" destOrd="0" parTransId="{C566E120-35C6-4549-884E-B2748EA70DEA}" sibTransId="{DC1FD602-E117-4B76-B11C-A90E97395343}"/>
    <dgm:cxn modelId="{1E13820B-FC37-4E8C-B613-6588FD521510}" type="presOf" srcId="{06DAA8C9-6D97-4A3A-8D21-F478299541FA}" destId="{9B736211-BFD3-4517-B584-1AC85A0969C4}" srcOrd="0" destOrd="0" presId="urn:microsoft.com/office/officeart/2009/layout/CircleArrowProcess"/>
    <dgm:cxn modelId="{33A24839-CFF2-4C5E-9B3B-EFBDDFEBA698}" srcId="{06DAA8C9-6D97-4A3A-8D21-F478299541FA}" destId="{B91D6B9A-01C6-422A-9D5C-92A7704F6833}" srcOrd="2" destOrd="0" parTransId="{2C545F3F-C2AE-40EF-B0BF-5B8256323A19}" sibTransId="{CB2682D6-D132-41BD-8F0F-464CA9FF77D6}"/>
    <dgm:cxn modelId="{0FC89D8C-EE73-4982-B544-B50EB0672674}" srcId="{06DAA8C9-6D97-4A3A-8D21-F478299541FA}" destId="{93A4C9BA-1D3B-4F05-8863-FAA19D761041}" srcOrd="1" destOrd="0" parTransId="{D732F6A7-F17B-47EF-BCFC-5CC05C267609}" sibTransId="{89288507-C8F6-4B33-8A3D-95A2EEC2321E}"/>
    <dgm:cxn modelId="{E7B46A31-F332-43E2-A08A-5D3F4BD839F0}" type="presOf" srcId="{B91D6B9A-01C6-422A-9D5C-92A7704F6833}" destId="{F683E8AA-69FB-4986-BD8B-000FE30D4B84}" srcOrd="0" destOrd="0" presId="urn:microsoft.com/office/officeart/2009/layout/CircleArrowProcess"/>
    <dgm:cxn modelId="{0419AD46-CE0E-4DD4-B264-3FB16EDD108C}" type="presParOf" srcId="{9B736211-BFD3-4517-B584-1AC85A0969C4}" destId="{3EDC4AA6-25A6-443D-BBCA-4A33ACD76918}" srcOrd="0" destOrd="0" presId="urn:microsoft.com/office/officeart/2009/layout/CircleArrowProcess"/>
    <dgm:cxn modelId="{B3AE5126-88F1-4F58-9ED9-8E2E487ACDC9}" type="presParOf" srcId="{3EDC4AA6-25A6-443D-BBCA-4A33ACD76918}" destId="{345C7749-306F-4372-AA1C-6017362C163D}" srcOrd="0" destOrd="0" presId="urn:microsoft.com/office/officeart/2009/layout/CircleArrowProcess"/>
    <dgm:cxn modelId="{C5721FD2-58F8-4F03-954B-FEFC8268BFAC}" type="presParOf" srcId="{9B736211-BFD3-4517-B584-1AC85A0969C4}" destId="{2649FC49-0CBA-4691-836E-84418CA42A3D}" srcOrd="1" destOrd="0" presId="urn:microsoft.com/office/officeart/2009/layout/CircleArrowProcess"/>
    <dgm:cxn modelId="{470459C6-D4DE-4574-9EF5-52C0159E92FD}" type="presParOf" srcId="{9B736211-BFD3-4517-B584-1AC85A0969C4}" destId="{ECCB14A9-ED48-4C25-B209-C41F75F6FB0A}" srcOrd="2" destOrd="0" presId="urn:microsoft.com/office/officeart/2009/layout/CircleArrowProcess"/>
    <dgm:cxn modelId="{A688A5D3-2D51-46FC-ACE7-204173C65381}" type="presParOf" srcId="{ECCB14A9-ED48-4C25-B209-C41F75F6FB0A}" destId="{8603165B-D8F2-4210-BB03-2E5BEE880742}" srcOrd="0" destOrd="0" presId="urn:microsoft.com/office/officeart/2009/layout/CircleArrowProcess"/>
    <dgm:cxn modelId="{5A374B1C-2817-4E4C-BB1C-904FDA36018A}" type="presParOf" srcId="{9B736211-BFD3-4517-B584-1AC85A0969C4}" destId="{F74558B0-93D1-4836-A9C4-F8DDBA781276}" srcOrd="3" destOrd="0" presId="urn:microsoft.com/office/officeart/2009/layout/CircleArrowProcess"/>
    <dgm:cxn modelId="{2D9D2935-1FB5-4F78-9956-439A1955C9BF}" type="presParOf" srcId="{9B736211-BFD3-4517-B584-1AC85A0969C4}" destId="{D73B9258-CFA8-4431-A7C1-686D2343E037}" srcOrd="4" destOrd="0" presId="urn:microsoft.com/office/officeart/2009/layout/CircleArrowProcess"/>
    <dgm:cxn modelId="{FFA93F16-3CF9-458D-A51A-72A4F82F768C}" type="presParOf" srcId="{D73B9258-CFA8-4431-A7C1-686D2343E037}" destId="{109A4B97-2A9A-4F90-98B0-32B73A55FAF6}" srcOrd="0" destOrd="0" presId="urn:microsoft.com/office/officeart/2009/layout/CircleArrowProcess"/>
    <dgm:cxn modelId="{9577B0D4-1F59-4A5B-8F69-565EF614F101}" type="presParOf" srcId="{9B736211-BFD3-4517-B584-1AC85A0969C4}" destId="{F683E8AA-69FB-4986-BD8B-000FE30D4B84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5C7749-306F-4372-AA1C-6017362C163D}">
      <dsp:nvSpPr>
        <dsp:cNvPr id="0" name=""/>
        <dsp:cNvSpPr/>
      </dsp:nvSpPr>
      <dsp:spPr>
        <a:xfrm>
          <a:off x="1684934" y="0"/>
          <a:ext cx="1463287" cy="146350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49FC49-0CBA-4691-836E-84418CA42A3D}">
      <dsp:nvSpPr>
        <dsp:cNvPr id="0" name=""/>
        <dsp:cNvSpPr/>
      </dsp:nvSpPr>
      <dsp:spPr>
        <a:xfrm>
          <a:off x="1728195" y="504056"/>
          <a:ext cx="1877470" cy="406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সংজ্ঞান</a:t>
          </a:r>
          <a:endParaRPr lang="en-IN" sz="1500" kern="1200" dirty="0"/>
        </a:p>
      </dsp:txBody>
      <dsp:txXfrm>
        <a:off x="1728195" y="504056"/>
        <a:ext cx="1877470" cy="406462"/>
      </dsp:txXfrm>
    </dsp:sp>
    <dsp:sp modelId="{8603165B-D8F2-4210-BB03-2E5BEE880742}">
      <dsp:nvSpPr>
        <dsp:cNvPr id="0" name=""/>
        <dsp:cNvSpPr/>
      </dsp:nvSpPr>
      <dsp:spPr>
        <a:xfrm>
          <a:off x="1278511" y="840894"/>
          <a:ext cx="1463287" cy="146350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4558B0-93D1-4836-A9C4-F8DDBA781276}">
      <dsp:nvSpPr>
        <dsp:cNvPr id="0" name=""/>
        <dsp:cNvSpPr/>
      </dsp:nvSpPr>
      <dsp:spPr>
        <a:xfrm>
          <a:off x="1625467" y="1368151"/>
          <a:ext cx="813120" cy="406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latin typeface="Siyam Rupali" pitchFamily="2" charset="0"/>
              <a:cs typeface="Siyam Rupali" pitchFamily="2" charset="0"/>
            </a:rPr>
            <a:t>আসংজ্ঞান</a:t>
          </a:r>
          <a:endParaRPr lang="en-IN" sz="1500" kern="1200" dirty="0"/>
        </a:p>
      </dsp:txBody>
      <dsp:txXfrm>
        <a:off x="1625467" y="1368151"/>
        <a:ext cx="813120" cy="406462"/>
      </dsp:txXfrm>
    </dsp:sp>
    <dsp:sp modelId="{109A4B97-2A9A-4F90-98B0-32B73A55FAF6}">
      <dsp:nvSpPr>
        <dsp:cNvPr id="0" name=""/>
        <dsp:cNvSpPr/>
      </dsp:nvSpPr>
      <dsp:spPr>
        <a:xfrm>
          <a:off x="1789081" y="1782417"/>
          <a:ext cx="1257190" cy="125769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83E8AA-69FB-4986-BD8B-000FE30D4B84}">
      <dsp:nvSpPr>
        <dsp:cNvPr id="0" name=""/>
        <dsp:cNvSpPr/>
      </dsp:nvSpPr>
      <dsp:spPr>
        <a:xfrm>
          <a:off x="2010292" y="2221105"/>
          <a:ext cx="813120" cy="406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latin typeface="Siyam Rupali" pitchFamily="2" charset="0"/>
              <a:cs typeface="Siyam Rupali" pitchFamily="2" charset="0"/>
            </a:rPr>
            <a:t>নির্জ্ঞান</a:t>
          </a:r>
          <a:endParaRPr lang="en-IN" sz="1500" kern="1200" dirty="0"/>
        </a:p>
      </dsp:txBody>
      <dsp:txXfrm>
        <a:off x="2010292" y="2221105"/>
        <a:ext cx="813120" cy="406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0A908-9325-44BE-B5B8-C8A54486F8C4}" type="datetimeFigureOut">
              <a:rPr lang="en-IN" smtClean="0"/>
              <a:t>05-07-2024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830CD-3192-418F-AFA6-C22A8BC5E5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556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0A908-9325-44BE-B5B8-C8A54486F8C4}" type="datetimeFigureOut">
              <a:rPr lang="en-IN" smtClean="0"/>
              <a:t>05-07-2024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830CD-3192-418F-AFA6-C22A8BC5E5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035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0A908-9325-44BE-B5B8-C8A54486F8C4}" type="datetimeFigureOut">
              <a:rPr lang="en-IN" smtClean="0"/>
              <a:t>05-07-2024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830CD-3192-418F-AFA6-C22A8BC5E5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8806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0A908-9325-44BE-B5B8-C8A54486F8C4}" type="datetimeFigureOut">
              <a:rPr lang="en-IN" smtClean="0"/>
              <a:t>05-07-2024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830CD-3192-418F-AFA6-C22A8BC5E5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4181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0A908-9325-44BE-B5B8-C8A54486F8C4}" type="datetimeFigureOut">
              <a:rPr lang="en-IN" smtClean="0"/>
              <a:t>05-07-2024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830CD-3192-418F-AFA6-C22A8BC5E5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4665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0A908-9325-44BE-B5B8-C8A54486F8C4}" type="datetimeFigureOut">
              <a:rPr lang="en-IN" smtClean="0"/>
              <a:t>05-07-2024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830CD-3192-418F-AFA6-C22A8BC5E5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6950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0A908-9325-44BE-B5B8-C8A54486F8C4}" type="datetimeFigureOut">
              <a:rPr lang="en-IN" smtClean="0"/>
              <a:t>05-07-2024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830CD-3192-418F-AFA6-C22A8BC5E5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3061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0A908-9325-44BE-B5B8-C8A54486F8C4}" type="datetimeFigureOut">
              <a:rPr lang="en-IN" smtClean="0"/>
              <a:t>05-07-2024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830CD-3192-418F-AFA6-C22A8BC5E5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512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0A908-9325-44BE-B5B8-C8A54486F8C4}" type="datetimeFigureOut">
              <a:rPr lang="en-IN" smtClean="0"/>
              <a:t>05-07-2024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830CD-3192-418F-AFA6-C22A8BC5E5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4911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0A908-9325-44BE-B5B8-C8A54486F8C4}" type="datetimeFigureOut">
              <a:rPr lang="en-IN" smtClean="0"/>
              <a:t>05-07-2024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830CD-3192-418F-AFA6-C22A8BC5E5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9493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0A908-9325-44BE-B5B8-C8A54486F8C4}" type="datetimeFigureOut">
              <a:rPr lang="en-IN" smtClean="0"/>
              <a:t>05-07-2024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830CD-3192-418F-AFA6-C22A8BC5E5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2892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0A908-9325-44BE-B5B8-C8A54486F8C4}" type="datetimeFigureOut">
              <a:rPr lang="en-IN" smtClean="0"/>
              <a:t>05-07-2024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830CD-3192-418F-AFA6-C22A8BC5E5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632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3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0"/>
            <a:ext cx="46440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43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2037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1112" y="55780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u="sng" dirty="0" err="1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সংজ্ঞান</a:t>
            </a:r>
            <a:r>
              <a:rPr lang="en-US" sz="3600" b="1" u="sng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 (Conscious)</a:t>
            </a:r>
            <a:endParaRPr lang="en-IN" sz="3600" b="1" u="sng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0" y="1600201"/>
            <a:ext cx="5292080" cy="305293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ফ্রয়েডের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মতে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মনের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যে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স্তরের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সাহায্যে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আমরা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আমাদের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জগতকে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জানি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বা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দেখি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বা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চিন্তা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করি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সেটাই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হল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সংজ্ঞান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স্তর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।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চেতনা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বা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সংজ্ঞান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হল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মনের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সেই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অবস্থা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যার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দ্বারা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মন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বাহ্য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ও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অন্তর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জগতের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বিভিন্ন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অবস্থা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সম্পর্কে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জানতে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পারে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বা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অনুভব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করতে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পারে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।</a:t>
            </a:r>
            <a:endParaRPr lang="en-IN" sz="2400" b="1" dirty="0">
              <a:solidFill>
                <a:schemeClr val="tx2">
                  <a:lumMod val="75000"/>
                </a:schemeClr>
              </a:solidFill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87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1724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i="1" u="sng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আসংজ্ঞান</a:t>
            </a:r>
            <a:r>
              <a:rPr lang="en-US" sz="3600" b="1" i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3600" b="1" i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(Pre-conscious</a:t>
            </a:r>
            <a:r>
              <a:rPr lang="en-US" sz="3600" b="1" i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)</a:t>
            </a:r>
            <a:endParaRPr lang="en-IN" sz="3600" b="1" i="1" u="sng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72816"/>
            <a:ext cx="4968552" cy="424847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en-US" sz="1800" b="1" dirty="0" err="1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সংজ্ঞান</a:t>
            </a:r>
            <a:r>
              <a:rPr lang="en-US" sz="1800" b="1" dirty="0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 ও </a:t>
            </a:r>
            <a:r>
              <a:rPr lang="en-US" sz="1800" b="1" dirty="0" err="1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নির্জ্ঞানের</a:t>
            </a:r>
            <a:r>
              <a:rPr lang="en-US" sz="1800" b="1" dirty="0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মধ্যবর্তী</a:t>
            </a:r>
            <a:r>
              <a:rPr lang="en-US" sz="1800" b="1" dirty="0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স্তর</a:t>
            </a:r>
            <a:r>
              <a:rPr lang="en-US" sz="1800" b="1" dirty="0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হল</a:t>
            </a:r>
            <a:r>
              <a:rPr lang="en-US" sz="1800" b="1" dirty="0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আসংজ্ঞান</a:t>
            </a:r>
            <a:r>
              <a:rPr lang="en-US" sz="1800" b="1" dirty="0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স্তর</a:t>
            </a:r>
            <a:r>
              <a:rPr lang="en-US" sz="1800" b="1" dirty="0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। </a:t>
            </a:r>
            <a:r>
              <a:rPr lang="en-US" sz="1800" b="1" dirty="0" err="1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ফ্রয়েডের</a:t>
            </a:r>
            <a:r>
              <a:rPr lang="en-US" sz="1800" b="1" dirty="0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মতে</a:t>
            </a:r>
            <a:r>
              <a:rPr lang="en-US" sz="1800" b="1" dirty="0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, </a:t>
            </a:r>
            <a:r>
              <a:rPr lang="en-US" sz="1800" b="1" dirty="0" err="1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আসংজ্ঞান</a:t>
            </a:r>
            <a:r>
              <a:rPr lang="en-US" sz="1800" b="1" dirty="0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যেন</a:t>
            </a:r>
            <a:r>
              <a:rPr lang="en-US" sz="1800" b="1" dirty="0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সংজ্ঞান</a:t>
            </a:r>
            <a:r>
              <a:rPr lang="en-US" sz="1800" b="1" dirty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এবং</a:t>
            </a:r>
            <a:r>
              <a:rPr lang="en-US" sz="1800" b="1" dirty="0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নির্জ্ঞান</a:t>
            </a:r>
            <a:r>
              <a:rPr lang="en-US" sz="1800" b="1" dirty="0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স্তরের</a:t>
            </a:r>
            <a:r>
              <a:rPr lang="en-US" sz="1800" b="1" dirty="0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মধ্যবর্তী</a:t>
            </a:r>
            <a:r>
              <a:rPr lang="en-US" sz="1800" b="1" dirty="0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একটি</a:t>
            </a:r>
            <a:r>
              <a:rPr lang="en-US" sz="1800" b="1" dirty="0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পর্দা</a:t>
            </a:r>
            <a:r>
              <a:rPr lang="en-US" sz="1800" b="1" dirty="0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বিশেষ</a:t>
            </a:r>
            <a:r>
              <a:rPr lang="en-US" sz="1800" b="1" dirty="0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। </a:t>
            </a:r>
            <a:r>
              <a:rPr lang="en-US" sz="1800" b="1" dirty="0" err="1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যে</a:t>
            </a:r>
            <a:r>
              <a:rPr lang="en-US" sz="1800" b="1" dirty="0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সব</a:t>
            </a:r>
            <a:r>
              <a:rPr lang="en-US" sz="1800" b="1" dirty="0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চিন্তা,অনুভূতি</a:t>
            </a:r>
            <a:r>
              <a:rPr lang="en-US" sz="1800" b="1" dirty="0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, </a:t>
            </a:r>
            <a:r>
              <a:rPr lang="en-US" sz="1800" b="1" dirty="0" err="1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ইচ্ছা</a:t>
            </a:r>
            <a:r>
              <a:rPr lang="en-US" sz="1800" b="1" dirty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সম্মন্ধে</a:t>
            </a:r>
            <a:r>
              <a:rPr lang="en-US" sz="1800" b="1" dirty="0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মন</a:t>
            </a:r>
            <a:r>
              <a:rPr lang="en-US" sz="1800" b="1" dirty="0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স্পষ্টভাবে</a:t>
            </a:r>
            <a:r>
              <a:rPr lang="en-US" sz="1800" b="1" dirty="0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অচেতন</a:t>
            </a:r>
            <a:r>
              <a:rPr lang="en-US" sz="1800" b="1" dirty="0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নয়</a:t>
            </a:r>
            <a:r>
              <a:rPr lang="en-US" sz="1800" b="1" dirty="0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, </a:t>
            </a:r>
            <a:r>
              <a:rPr lang="en-US" sz="1800" b="1" dirty="0" err="1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আবার</a:t>
            </a:r>
            <a:r>
              <a:rPr lang="en-US" sz="1800" b="1" dirty="0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একেবারে</a:t>
            </a:r>
            <a:r>
              <a:rPr lang="en-US" sz="1800" b="1" dirty="0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চেতনাহীন</a:t>
            </a:r>
            <a:r>
              <a:rPr lang="en-US" sz="1800" b="1" dirty="0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 ও </a:t>
            </a:r>
            <a:r>
              <a:rPr lang="en-US" sz="1800" b="1" dirty="0" err="1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নয়</a:t>
            </a:r>
            <a:r>
              <a:rPr lang="en-US" sz="1800" b="1" dirty="0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মনের</a:t>
            </a:r>
            <a:r>
              <a:rPr lang="en-US" sz="1800" b="1" dirty="0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এই</a:t>
            </a:r>
            <a:r>
              <a:rPr lang="en-US" sz="1800" b="1" dirty="0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স্তরকে</a:t>
            </a:r>
            <a:r>
              <a:rPr lang="en-US" sz="1800" b="1" dirty="0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আসংজ্ঞান</a:t>
            </a:r>
            <a:r>
              <a:rPr lang="en-US" sz="1800" b="1" dirty="0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বলে</a:t>
            </a:r>
            <a:r>
              <a:rPr lang="en-US" sz="1800" b="1" dirty="0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। </a:t>
            </a:r>
            <a:r>
              <a:rPr lang="en-US" sz="1800" b="1" dirty="0" err="1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যেমন</a:t>
            </a:r>
            <a:r>
              <a:rPr lang="en-US" sz="1800" b="1" dirty="0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 – </a:t>
            </a:r>
            <a:r>
              <a:rPr lang="en-US" sz="1800" b="1" dirty="0" err="1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স্মৃতি</a:t>
            </a:r>
            <a:r>
              <a:rPr lang="en-US" sz="1800" b="1" dirty="0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প্রতিরূপ</a:t>
            </a:r>
            <a:r>
              <a:rPr lang="en-US" sz="1800" b="1" dirty="0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মনের</a:t>
            </a:r>
            <a:r>
              <a:rPr lang="en-US" sz="1800" b="1" dirty="0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আসংজ্ঞান</a:t>
            </a:r>
            <a:r>
              <a:rPr lang="en-US" sz="1800" b="1" dirty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স্তরে</a:t>
            </a:r>
            <a:r>
              <a:rPr lang="en-US" sz="1800" b="1" dirty="0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থাকে</a:t>
            </a:r>
            <a:r>
              <a:rPr lang="en-US" sz="1800" b="1" dirty="0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। </a:t>
            </a:r>
            <a:r>
              <a:rPr lang="en-US" sz="1800" b="1" dirty="0" err="1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এই</a:t>
            </a:r>
            <a:r>
              <a:rPr lang="en-US" sz="1800" b="1" dirty="0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স্তর</a:t>
            </a:r>
            <a:r>
              <a:rPr lang="en-US" sz="1800" b="1" dirty="0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নির্জ্ঞানের</a:t>
            </a:r>
            <a:r>
              <a:rPr lang="en-US" sz="1800" b="1" dirty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মতো</a:t>
            </a:r>
            <a:r>
              <a:rPr lang="en-US" sz="1800" b="1" dirty="0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অচেতন</a:t>
            </a:r>
            <a:r>
              <a:rPr lang="en-US" sz="1800" b="1" dirty="0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কিন্তু</a:t>
            </a:r>
            <a:r>
              <a:rPr lang="en-US" sz="1800" b="1" dirty="0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আসংজ্ঞানের</a:t>
            </a:r>
            <a:r>
              <a:rPr lang="en-US" sz="1800" b="1" dirty="0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বিষয়বস্তু</a:t>
            </a:r>
            <a:r>
              <a:rPr lang="en-US" sz="1800" b="1" dirty="0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অচেতন</a:t>
            </a:r>
            <a:r>
              <a:rPr lang="en-US" sz="1800" b="1" dirty="0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হলেও</a:t>
            </a:r>
            <a:r>
              <a:rPr lang="en-US" sz="1800" b="1" dirty="0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চেতন</a:t>
            </a:r>
            <a:r>
              <a:rPr lang="en-US" sz="1800" b="1" dirty="0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স্তর</a:t>
            </a:r>
            <a:r>
              <a:rPr lang="en-US" sz="1800" b="1" dirty="0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 এ </a:t>
            </a:r>
            <a:r>
              <a:rPr lang="en-US" sz="1800" b="1" dirty="0" err="1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নিয়ে</a:t>
            </a:r>
            <a:r>
              <a:rPr lang="en-US" sz="1800" b="1" dirty="0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আসা</a:t>
            </a:r>
            <a:r>
              <a:rPr lang="en-US" sz="1800" b="1" dirty="0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যায়</a:t>
            </a:r>
            <a:r>
              <a:rPr lang="en-US" sz="1800" b="1" dirty="0" smtClean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।</a:t>
            </a:r>
            <a:endParaRPr lang="en-IN" sz="1800" b="1" dirty="0">
              <a:solidFill>
                <a:schemeClr val="bg1"/>
              </a:solidFill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36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l="-7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i="1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নির্জ্ঞান</a:t>
            </a:r>
            <a:r>
              <a:rPr lang="en-US" sz="3200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 (Unconscious</a:t>
            </a:r>
            <a:r>
              <a:rPr lang="en-US" sz="3200" i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)</a:t>
            </a:r>
            <a:br>
              <a:rPr lang="en-US" sz="3200" i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</a:br>
            <a:endParaRPr lang="en-IN" sz="3200" i="1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7984" y="1268760"/>
            <a:ext cx="4618856" cy="2880320"/>
          </a:xfrm>
          <a:blipFill dpi="0" rotWithShape="1">
            <a:blip r:embed="rId3">
              <a:alphaModFix amt="33000"/>
            </a:blip>
            <a:srcRect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মানুষের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মনের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সমগ্র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অংশটি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চেতন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নয়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।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মনের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এমন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একটি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অংশ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আছে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যা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অচেতন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বা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নির্জ্ঞান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।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নির্জ্ঞান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মনের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গভীরতম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প্রদেশ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বলা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হয়েছে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এই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স্তরে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ব্যক্তির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অনৈতিক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ইচ্ছা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,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কামনা-বাসনা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এবং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অযৌক্তিক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চিন্তাগুলি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অবদমিতরূপে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আশ্রয়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পায়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।</a:t>
            </a:r>
            <a:endParaRPr lang="en-IN" sz="2000" dirty="0">
              <a:solidFill>
                <a:schemeClr val="tx2">
                  <a:lumMod val="7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89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531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260648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sz="3600" b="1" i="1" u="sng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অদস</a:t>
            </a:r>
            <a:r>
              <a:rPr lang="en-US" sz="3600" b="1" i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3600" b="1" i="1" u="sng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বা</a:t>
            </a:r>
            <a:r>
              <a:rPr lang="en-US" sz="3600" b="1" i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 ID</a:t>
            </a:r>
            <a:r>
              <a:rPr lang="en-US" sz="3600" b="1" i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i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IN" sz="3600" b="1" i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340768"/>
            <a:ext cx="6912768" cy="2692896"/>
          </a:xfrm>
          <a:blipFill dpi="0" rotWithShape="1">
            <a:blip r:embed="rId3">
              <a:alphaModFix amt="53000"/>
            </a:blip>
            <a:srcRect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ID 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হল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মানব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প্রকৃতির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নীতিহীন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,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বুদ্ধিযুক্তিহীন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ও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সম্পূর্ণ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অচেতন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অংশ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,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বা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বলা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যায়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অদস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বা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ID 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হল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কতকগুলি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প্রবৃত্তি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বা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অবদমিত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কামনা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দিয়ে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গঠিত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নির্জ্ঞান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মনের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একটি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অংশ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।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ফ্রয়েড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বলেন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– ‘Id is guided by pleasure principle’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অর্থা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ৎ,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সুখলাভের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নীতি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দ্বারা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অদস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বা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ID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পরিচালিত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হয়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।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এর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কাজই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হল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সুখ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সন্ধান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।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প্রকৃতির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সঙ্গে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এটি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সম্পর্কহীন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হলেও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যে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কামনা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–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বাসনা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মানুষের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জীবনে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পরিতৃপ্ত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হওয়ার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নয়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,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সেটি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নির্জ্ঞান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স্তরে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ID এ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আশ্রয়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করে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।</a:t>
            </a:r>
            <a:endParaRPr lang="en-IN" sz="2000" b="1" dirty="0">
              <a:solidFill>
                <a:schemeClr val="bg1">
                  <a:lumMod val="95000"/>
                </a:schemeClr>
              </a:solidFill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58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i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iyam Rupali" pitchFamily="2" charset="0"/>
                <a:cs typeface="Siyam Rupali" pitchFamily="2" charset="0"/>
              </a:rPr>
              <a:t>অহং</a:t>
            </a:r>
            <a:r>
              <a:rPr lang="en-US" sz="4000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4000" b="1" i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iyam Rupali" pitchFamily="2" charset="0"/>
                <a:cs typeface="Siyam Rupali" pitchFamily="2" charset="0"/>
              </a:rPr>
              <a:t>বা</a:t>
            </a:r>
            <a:r>
              <a:rPr lang="en-US" sz="4000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iyam Rupali" pitchFamily="2" charset="0"/>
                <a:cs typeface="Siyam Rupali" pitchFamily="2" charset="0"/>
              </a:rPr>
              <a:t> EGO :</a:t>
            </a:r>
            <a:endParaRPr lang="en-IN" sz="4000" b="1" i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1436" y="1924134"/>
            <a:ext cx="6768752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ফ্রয়েডের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মতে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,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ব্যক্তি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মনের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যে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বৌদ্ধিক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নিয়ন্ত্রণ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করে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তাকে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অহং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বা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EGO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বলে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।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সুখলাভের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প্রকৃতি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অদসে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থাকলেও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বাস্তবে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যে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এই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প্রবৃত্তি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বা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কামনা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নিয়ন্ত্রণ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করে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সে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হল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EGO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বা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অহং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।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অহং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ব্যক্তি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মনের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Reality Principle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বা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বাস্তব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বোধের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নীতি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দ্বারা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পরিচালিত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।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অহং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,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অদস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বা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ID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কে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তার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স্বাধীন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সুখ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সন্ধানের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পথে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বাধা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সৃষ্টি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করে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এবং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সেগুলিকে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অচেতন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মনে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অবদমন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করে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রাখার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চেষ্টা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করে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।</a:t>
            </a:r>
            <a:endParaRPr lang="en-IN" sz="2400" b="1" dirty="0">
              <a:solidFill>
                <a:schemeClr val="accent5">
                  <a:lumMod val="50000"/>
                </a:schemeClr>
              </a:solidFill>
              <a:latin typeface="Siyam Rupali" pitchFamily="2" charset="0"/>
              <a:cs typeface="Siyam Rupali" pitchFamily="2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endParaRPr lang="en-IN" sz="2400" b="1" dirty="0">
              <a:solidFill>
                <a:schemeClr val="accent5">
                  <a:lumMod val="50000"/>
                </a:schemeClr>
              </a:solidFill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81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8229600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en-US" sz="2800" b="1" i="1" u="sng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অধিশাস্তা</a:t>
            </a:r>
            <a:r>
              <a:rPr lang="en-US" sz="2800" b="1" i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800" b="1" i="1" u="sng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বা</a:t>
            </a:r>
            <a:r>
              <a:rPr lang="en-US" sz="2800" b="1" i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 SUPER EGO :</a:t>
            </a:r>
            <a:endParaRPr lang="en-IN" sz="2800" b="1" i="1" u="sng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340768"/>
            <a:ext cx="6779096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ফ্রয়েডের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মতে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,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অধিশাস্তা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বা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 ‘Super ego’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হল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আদিম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যুক্তিপূর্ব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স্তরের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নৈতিকতা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। এ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যেন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এক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অচেতন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বিবেক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বা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অনমনীয়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বিবেক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।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ফ্রয়েডের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কাছে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অধিশাস্তা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বা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 ‘Super ego’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একটি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নিয়ন্ত্রক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যা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মানুষের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নীতিবোধ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থেকে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উদ্ভূত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হয়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।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পিতা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মাতা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বা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সমাজ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থেকে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মানুষ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যে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আদর্শ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বা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মূল্যবোধ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শিক্ষা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পায়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তা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তাদের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অনৈতিক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সমাজনিষিদ্ধ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ক্রিয়াকলাপ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সংযত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করে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।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কখনও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যদি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অহং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অদস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এর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কামনাকে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চরিতার্থ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করার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চেষ্টা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করে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।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সেক্ষেত্রে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অধিশাস্তা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তা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শাসনদণ্ড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প্রয়োগ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করে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।</a:t>
            </a:r>
            <a:endParaRPr lang="en-IN" sz="20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59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44396"/>
            <a:ext cx="9036496" cy="690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53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848" y="-171400"/>
            <a:ext cx="7272808" cy="1143000"/>
          </a:xfrm>
          <a:blipFill dpi="0" rotWithShape="1">
            <a:blip r:embed="rId3">
              <a:alphaModFix amt="13000"/>
            </a:blip>
            <a:srcRect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l"/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অবচেতন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 ও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অচেতন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এর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মধ্যে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পার্থক্য</a:t>
            </a:r>
            <a:endParaRPr lang="en-IN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976664"/>
          </a:xfrm>
          <a:blipFill dpi="0" rotWithShape="1">
            <a:blip r:embed="rId4">
              <a:alphaModFix amt="27000"/>
            </a:blip>
            <a:srcRect/>
            <a:tile tx="0" ty="0" sx="100000" sy="100000" flip="none" algn="tl"/>
          </a:blipFill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অবচেতন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চেতন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ক্ষেত্রের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অন্তর্গত</a:t>
            </a:r>
            <a:r>
              <a:rPr lang="en-US" sz="2400" b="1" u="sng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। </a:t>
            </a:r>
            <a:r>
              <a:rPr lang="en-US" sz="2400" b="1" u="sng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কিন্তু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,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অচেতন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চেতনার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ক্ষেত্রের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বহির্ভূত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।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অবচেতনে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নিরূদ্ধ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ইচ্ছারা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থাকে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। </a:t>
            </a:r>
            <a:r>
              <a:rPr lang="en-US" sz="2400" b="1" u="sng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অপরদিকে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,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অচেতনে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অবদমিত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কামনা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–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বাসনা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থাকে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।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অবচেতনে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বিষয়গুলি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অবিকৃত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রূপে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চেতন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স্তরে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প্রকাশিত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হয়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। </a:t>
            </a:r>
            <a:r>
              <a:rPr lang="en-US" sz="2400" b="1" u="sng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কিন্তু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,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অচেতন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স্তরের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ইচ্ছাগুলি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বিকৃতরূপে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চেতন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স্তরে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প্রকাশিত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হয়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।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অবচেতন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স্তরে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যে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বিষয়গুলি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থাকে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সেগুলি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সম্পর্কে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ব্যক্তির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অস্পষ্ট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চেতনা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থাকে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। </a:t>
            </a:r>
            <a:r>
              <a:rPr lang="en-US" sz="2400" b="1" u="sng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অপরদিকে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,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অচেতনের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বিষয়বস্তু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সম্পর্কে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ব্যক্তির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চেতনা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থাকে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না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।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en-IN" sz="2400" b="1" dirty="0">
              <a:solidFill>
                <a:schemeClr val="accent5">
                  <a:lumMod val="50000"/>
                </a:schemeClr>
              </a:solidFill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974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3" y="3933056"/>
            <a:ext cx="40324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অচেনা</a:t>
            </a:r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</a:p>
          <a:p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   </a:t>
            </a:r>
            <a:r>
              <a:rPr lang="en-US" sz="5400" b="1" dirty="0" err="1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মনের</a:t>
            </a:r>
            <a:endParaRPr lang="en-IN" sz="5400" b="1" dirty="0">
              <a:solidFill>
                <a:schemeClr val="tx2">
                  <a:lumMod val="75000"/>
                </a:schemeClr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4168" y="4786167"/>
            <a:ext cx="4320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অজানা</a:t>
            </a:r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</a:p>
          <a:p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    </a:t>
            </a:r>
            <a:r>
              <a:rPr lang="en-US" sz="5400" b="1" dirty="0" err="1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কথা</a:t>
            </a:r>
            <a:endParaRPr lang="en-IN" sz="5400" b="1" dirty="0">
              <a:solidFill>
                <a:schemeClr val="tx2">
                  <a:lumMod val="75000"/>
                </a:schemeClr>
              </a:solidFill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3433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332656"/>
            <a:ext cx="8229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sz="3600" b="1" i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নির্জ্ঞান</a:t>
            </a:r>
            <a:r>
              <a:rPr lang="en-US" sz="3600" b="1" i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3600" b="1" i="1" u="sng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মন</a:t>
            </a:r>
            <a:r>
              <a:rPr lang="en-US" sz="3600" b="1" i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3600" b="1" i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(</a:t>
            </a:r>
            <a:r>
              <a:rPr lang="en-US" sz="3600" b="1" i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Unconscious Mind)</a:t>
            </a:r>
            <a:r>
              <a:rPr lang="en-US" sz="3600" b="1" i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/>
            </a:r>
            <a:br>
              <a:rPr lang="en-US" sz="3600" b="1" i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</a:br>
            <a:endParaRPr lang="en-IN" sz="3600" b="1" i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816" y="1340768"/>
            <a:ext cx="5987008" cy="4392487"/>
          </a:xfrm>
          <a:blipFill dpi="0" rotWithShape="1">
            <a:blip r:embed="rId3">
              <a:alphaModFix amt="48000"/>
            </a:blip>
            <a:srcRect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মানুষের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মনের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সমগ্র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অংশটি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চেতন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নয়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,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মনের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সব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থেকে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বৃহত্তর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অংশটি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হল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অচেতন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বা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নির্জ্ঞান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।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নির্জ্ঞানকে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মনের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গভীরতম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প্রদেশ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বলা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হয়েছে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।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নির্জ্ঞান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মন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মেনে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চলে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সুখ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সূত্র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(Pleasure Principle)।</a:t>
            </a:r>
          </a:p>
          <a:p>
            <a:pPr marL="0" indent="0" algn="just"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                     ‘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নির্জ্ঞান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’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শব্দটি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একাধিক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অর্থে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ব্যবহৃত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হতে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পারে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।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কখনো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‘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চেতনাবিহীন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’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অর্থে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আবার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কখনো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‘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জড়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পদার্থ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’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কে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নির্দেশ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করার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জন্য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‘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নির্জ্ঞান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’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ব্যবহার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করা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হয়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।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কিন্তু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ফ্রয়েডীয়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মনঃসমীক্ষণ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সংক্রান্ত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দৃষ্টিভঙ্গিতে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‘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নির্জ্ঞান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’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শব্দটির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স্বতন্ত্র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একটি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অর্থ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আছে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।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‘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নির্জ্ঞান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’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মনের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নিস্ক্রিয়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অংশ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নয়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,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বরং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এটি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অত্যন্ত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সক্রিয়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অংশ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।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ফ্রয়েড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এর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মতে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‘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নির্জ্ঞান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’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হল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মনের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অন্তর্গত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গভীরতম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গতিশীল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স্তর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।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এই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স্তরে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ব্যক্তির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অনৈতিক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ইচ্ছা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,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কামনা-বাসনা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এবং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অযৌক্তিক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চিন্তাগুলি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অবদমিতরূপে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আশ্রয়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পায়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। </a:t>
            </a:r>
            <a:endParaRPr lang="en-IN" sz="2000" b="1" dirty="0">
              <a:solidFill>
                <a:schemeClr val="accent1">
                  <a:lumMod val="75000"/>
                </a:schemeClr>
              </a:solidFill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00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0"/>
            <a:ext cx="2699577" cy="27809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0" y="3429000"/>
            <a:ext cx="4320540" cy="3429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921" y="3284984"/>
            <a:ext cx="4221480" cy="35567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0" y="0"/>
            <a:ext cx="3501820" cy="29969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457" y="0"/>
            <a:ext cx="2995943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68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</a14:imgLayer>
                </a14:imgProps>
              </a:ext>
            </a:extLst>
          </a:blip>
          <a:srcRect/>
          <a:stretch>
            <a:fillRect l="-2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-2738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i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নির্জ্ঞান</a:t>
            </a:r>
            <a:r>
              <a:rPr lang="en-US" sz="3600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3600" b="1" i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মনের</a:t>
            </a:r>
            <a:r>
              <a:rPr lang="en-US" sz="36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3600" b="1" i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অস্তিত্ব</a:t>
            </a:r>
            <a:r>
              <a:rPr lang="en-US" sz="36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3600" b="1" i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স্বপক্ষে</a:t>
            </a:r>
            <a:r>
              <a:rPr lang="en-US" sz="36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3600" b="1" i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যুক্তি</a:t>
            </a:r>
            <a:r>
              <a:rPr lang="en-US" sz="36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 </a:t>
            </a:r>
            <a:endParaRPr lang="en-IN" sz="3600" b="1" i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08" y="1484784"/>
            <a:ext cx="3333056" cy="5112568"/>
          </a:xfrm>
          <a:blipFill dpi="0" rotWithShape="1">
            <a:blip r:embed="rId4">
              <a:alphaModFix amt="30000"/>
            </a:blip>
            <a:srcRect/>
            <a:tile tx="0" ty="0" sx="100000" sy="100000" flip="none" algn="tl"/>
          </a:blipFill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600" b="1" dirty="0" err="1" smtClean="0">
                <a:latin typeface="Siyam Rupali" pitchFamily="2" charset="0"/>
                <a:cs typeface="Siyam Rupali" pitchFamily="2" charset="0"/>
              </a:rPr>
              <a:t>সংবেশন</a:t>
            </a:r>
            <a:endParaRPr lang="en-US" sz="1600" b="1" dirty="0" smtClean="0">
              <a:latin typeface="Siyam Rupali" pitchFamily="2" charset="0"/>
              <a:cs typeface="Siyam Rupali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1600" b="1" dirty="0" err="1" smtClean="0">
                <a:latin typeface="Siyam Rupali" pitchFamily="2" charset="0"/>
                <a:cs typeface="Siyam Rupali" pitchFamily="2" charset="0"/>
              </a:rPr>
              <a:t>সংবিষ্ট</a:t>
            </a:r>
            <a:r>
              <a:rPr lang="en-US" sz="1600" b="1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latin typeface="Siyam Rupali" pitchFamily="2" charset="0"/>
                <a:cs typeface="Siyam Rupali" pitchFamily="2" charset="0"/>
              </a:rPr>
              <a:t>ব্যক্তির</a:t>
            </a:r>
            <a:r>
              <a:rPr lang="en-US" sz="1600" b="1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latin typeface="Siyam Rupali" pitchFamily="2" charset="0"/>
                <a:cs typeface="Siyam Rupali" pitchFamily="2" charset="0"/>
              </a:rPr>
              <a:t>বিস্মৃত</a:t>
            </a:r>
            <a:r>
              <a:rPr lang="en-US" sz="1600" b="1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latin typeface="Siyam Rupali" pitchFamily="2" charset="0"/>
                <a:cs typeface="Siyam Rupali" pitchFamily="2" charset="0"/>
              </a:rPr>
              <a:t>স্মৃতি</a:t>
            </a:r>
            <a:endParaRPr lang="en-US" sz="1600" b="1" dirty="0" smtClean="0">
              <a:latin typeface="Siyam Rupali" pitchFamily="2" charset="0"/>
              <a:cs typeface="Siyam Rupali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1600" b="1" dirty="0" err="1" smtClean="0">
                <a:latin typeface="Siyam Rupali" pitchFamily="2" charset="0"/>
                <a:cs typeface="Siyam Rupali" pitchFamily="2" charset="0"/>
              </a:rPr>
              <a:t>দৈনন্দিন</a:t>
            </a:r>
            <a:r>
              <a:rPr lang="en-US" sz="1600" b="1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latin typeface="Siyam Rupali" pitchFamily="2" charset="0"/>
                <a:cs typeface="Siyam Rupali" pitchFamily="2" charset="0"/>
              </a:rPr>
              <a:t>জীবনের</a:t>
            </a:r>
            <a:r>
              <a:rPr lang="en-US" sz="1600" b="1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latin typeface="Siyam Rupali" pitchFamily="2" charset="0"/>
                <a:cs typeface="Siyam Rupali" pitchFamily="2" charset="0"/>
              </a:rPr>
              <a:t>ভুল-ভ্রান্তি</a:t>
            </a:r>
            <a:endParaRPr lang="en-US" sz="1600" b="1" dirty="0" smtClean="0">
              <a:latin typeface="Siyam Rupali" pitchFamily="2" charset="0"/>
              <a:cs typeface="Siyam Rupali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1600" b="1" dirty="0" err="1" smtClean="0">
                <a:latin typeface="Siyam Rupali" pitchFamily="2" charset="0"/>
                <a:cs typeface="Siyam Rupali" pitchFamily="2" charset="0"/>
              </a:rPr>
              <a:t>স্বপ্ন</a:t>
            </a:r>
            <a:endParaRPr lang="en-US" sz="1600" b="1" dirty="0" smtClean="0">
              <a:latin typeface="Siyam Rupali" pitchFamily="2" charset="0"/>
              <a:cs typeface="Siyam Rupali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1600" b="1" dirty="0" err="1" smtClean="0">
                <a:latin typeface="Siyam Rupali" pitchFamily="2" charset="0"/>
                <a:cs typeface="Siyam Rupali" pitchFamily="2" charset="0"/>
              </a:rPr>
              <a:t>স্বপ্নচারিতা</a:t>
            </a:r>
            <a:endParaRPr lang="en-US" sz="1600" b="1" dirty="0" smtClean="0">
              <a:latin typeface="Siyam Rupali" pitchFamily="2" charset="0"/>
              <a:cs typeface="Siyam Rupali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1600" b="1" dirty="0" err="1" smtClean="0">
                <a:latin typeface="Siyam Rupali" pitchFamily="2" charset="0"/>
                <a:cs typeface="Siyam Rupali" pitchFamily="2" charset="0"/>
              </a:rPr>
              <a:t>সংবেশনোত্তর</a:t>
            </a:r>
            <a:r>
              <a:rPr lang="en-US" sz="1600" b="1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latin typeface="Siyam Rupali" pitchFamily="2" charset="0"/>
                <a:cs typeface="Siyam Rupali" pitchFamily="2" charset="0"/>
              </a:rPr>
              <a:t>অভিভাবন</a:t>
            </a:r>
            <a:endParaRPr lang="en-US" sz="1600" b="1" dirty="0" smtClean="0">
              <a:latin typeface="Siyam Rupali" pitchFamily="2" charset="0"/>
              <a:cs typeface="Siyam Rupali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1600" b="1" dirty="0" err="1" smtClean="0">
                <a:latin typeface="Siyam Rupali" pitchFamily="2" charset="0"/>
                <a:cs typeface="Siyam Rupali" pitchFamily="2" charset="0"/>
              </a:rPr>
              <a:t>দিবা</a:t>
            </a:r>
            <a:r>
              <a:rPr lang="en-US" sz="1600" b="1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latin typeface="Siyam Rupali" pitchFamily="2" charset="0"/>
                <a:cs typeface="Siyam Rupali" pitchFamily="2" charset="0"/>
              </a:rPr>
              <a:t>স্বপ্ন</a:t>
            </a:r>
            <a:r>
              <a:rPr lang="en-US" sz="1600" b="1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latin typeface="Siyam Rupali" pitchFamily="2" charset="0"/>
                <a:cs typeface="Siyam Rupali" pitchFamily="2" charset="0"/>
              </a:rPr>
              <a:t>বা</a:t>
            </a:r>
            <a:r>
              <a:rPr lang="en-US" sz="1600" b="1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latin typeface="Siyam Rupali" pitchFamily="2" charset="0"/>
                <a:cs typeface="Siyam Rupali" pitchFamily="2" charset="0"/>
              </a:rPr>
              <a:t>জাগর</a:t>
            </a:r>
            <a:r>
              <a:rPr lang="en-US" sz="1600" b="1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latin typeface="Siyam Rupali" pitchFamily="2" charset="0"/>
                <a:cs typeface="Siyam Rupali" pitchFamily="2" charset="0"/>
              </a:rPr>
              <a:t>স্বপ্ন</a:t>
            </a:r>
            <a:endParaRPr lang="en-US" sz="1600" b="1" dirty="0" smtClean="0">
              <a:latin typeface="Siyam Rupali" pitchFamily="2" charset="0"/>
              <a:cs typeface="Siyam Rupali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1600" b="1" dirty="0" err="1" smtClean="0">
                <a:latin typeface="Siyam Rupali" pitchFamily="2" charset="0"/>
                <a:cs typeface="Siyam Rupali" pitchFamily="2" charset="0"/>
              </a:rPr>
              <a:t>আকস্মিক</a:t>
            </a:r>
            <a:r>
              <a:rPr lang="en-US" sz="1600" b="1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latin typeface="Siyam Rupali" pitchFamily="2" charset="0"/>
                <a:cs typeface="Siyam Rupali" pitchFamily="2" charset="0"/>
              </a:rPr>
              <a:t>স্মৃতি</a:t>
            </a:r>
            <a:endParaRPr lang="en-US" sz="1600" b="1" dirty="0" smtClean="0">
              <a:latin typeface="Siyam Rupali" pitchFamily="2" charset="0"/>
              <a:cs typeface="Siyam Rupali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1600" b="1" dirty="0" err="1" smtClean="0">
                <a:latin typeface="Siyam Rupali" pitchFamily="2" charset="0"/>
                <a:cs typeface="Siyam Rupali" pitchFamily="2" charset="0"/>
              </a:rPr>
              <a:t>প্রকৃত</a:t>
            </a:r>
            <a:r>
              <a:rPr lang="en-US" sz="1600" b="1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latin typeface="Siyam Rupali" pitchFamily="2" charset="0"/>
                <a:cs typeface="Siyam Rupali" pitchFamily="2" charset="0"/>
              </a:rPr>
              <a:t>উদ্দেশ্যের</a:t>
            </a:r>
            <a:r>
              <a:rPr lang="en-US" sz="1600" b="1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latin typeface="Siyam Rupali" pitchFamily="2" charset="0"/>
                <a:cs typeface="Siyam Rupali" pitchFamily="2" charset="0"/>
              </a:rPr>
              <a:t>রূপান্তর</a:t>
            </a:r>
            <a:r>
              <a:rPr lang="en-US" sz="1600" b="1" dirty="0" smtClean="0">
                <a:latin typeface="Siyam Rupali" pitchFamily="2" charset="0"/>
                <a:cs typeface="Siyam Rupali" pitchFamily="2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sz="1600" b="1" dirty="0" err="1" smtClean="0">
                <a:latin typeface="Siyam Rupali" pitchFamily="2" charset="0"/>
                <a:cs typeface="Siyam Rupali" pitchFamily="2" charset="0"/>
              </a:rPr>
              <a:t>মানসিক</a:t>
            </a:r>
            <a:r>
              <a:rPr lang="en-US" sz="1600" b="1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latin typeface="Siyam Rupali" pitchFamily="2" charset="0"/>
                <a:cs typeface="Siyam Rupali" pitchFamily="2" charset="0"/>
              </a:rPr>
              <a:t>রোগ</a:t>
            </a:r>
            <a:r>
              <a:rPr lang="en-US" sz="1600" b="1" dirty="0" smtClean="0">
                <a:latin typeface="Siyam Rupali" pitchFamily="2" charset="0"/>
                <a:cs typeface="Siyam Rupali" pitchFamily="2" charset="0"/>
              </a:rPr>
              <a:t> ও </a:t>
            </a:r>
            <a:r>
              <a:rPr lang="en-US" sz="1600" b="1" dirty="0" err="1" smtClean="0">
                <a:latin typeface="Siyam Rupali" pitchFamily="2" charset="0"/>
                <a:cs typeface="Siyam Rupali" pitchFamily="2" charset="0"/>
              </a:rPr>
              <a:t>উপসর্গ</a:t>
            </a:r>
            <a:endParaRPr lang="en-US" sz="1600" b="1" dirty="0">
              <a:latin typeface="Siyam Rupali" pitchFamily="2" charset="0"/>
              <a:cs typeface="Siyam Rupali" pitchFamily="2" charset="0"/>
            </a:endParaRPr>
          </a:p>
          <a:p>
            <a:pPr>
              <a:buFont typeface="+mj-lt"/>
              <a:buAutoNum type="arabicPeriod"/>
            </a:pPr>
            <a:r>
              <a:rPr lang="en-US" sz="1600" b="1" dirty="0" smtClean="0">
                <a:latin typeface="Siyam Rupali" pitchFamily="2" charset="0"/>
                <a:cs typeface="Siyam Rupali" pitchFamily="2" charset="0"/>
              </a:rPr>
              <a:t>Depression</a:t>
            </a:r>
          </a:p>
          <a:p>
            <a:pPr>
              <a:buFont typeface="+mj-lt"/>
              <a:buAutoNum type="arabicPeriod"/>
            </a:pPr>
            <a:r>
              <a:rPr lang="en-US" sz="1600" b="1" dirty="0" smtClean="0">
                <a:latin typeface="Siyam Rupali" pitchFamily="2" charset="0"/>
                <a:cs typeface="Siyam Rupali" pitchFamily="2" charset="0"/>
              </a:rPr>
              <a:t>Schizophrenia</a:t>
            </a:r>
          </a:p>
          <a:p>
            <a:pPr>
              <a:buFont typeface="+mj-lt"/>
              <a:buAutoNum type="arabicPeriod"/>
            </a:pPr>
            <a:r>
              <a:rPr lang="en-US" sz="1600" b="1" dirty="0">
                <a:latin typeface="Siyam Rupali" pitchFamily="2" charset="0"/>
                <a:cs typeface="Siyam Rupali" pitchFamily="2" charset="0"/>
              </a:rPr>
              <a:t>Hysteria</a:t>
            </a:r>
          </a:p>
          <a:p>
            <a:pPr>
              <a:buFont typeface="+mj-lt"/>
              <a:buAutoNum type="arabicPeriod"/>
            </a:pPr>
            <a:r>
              <a:rPr lang="en-US" sz="1600" b="1" dirty="0" smtClean="0">
                <a:latin typeface="Siyam Rupali" pitchFamily="2" charset="0"/>
                <a:cs typeface="Siyam Rupali" pitchFamily="2" charset="0"/>
              </a:rPr>
              <a:t>Panic Disorder</a:t>
            </a:r>
          </a:p>
          <a:p>
            <a:pPr>
              <a:buFont typeface="+mj-lt"/>
              <a:buAutoNum type="arabicPeriod"/>
            </a:pPr>
            <a:r>
              <a:rPr lang="en-US" sz="1600" b="1" dirty="0" smtClean="0">
                <a:latin typeface="Siyam Rupali" pitchFamily="2" charset="0"/>
                <a:cs typeface="Siyam Rupali" pitchFamily="2" charset="0"/>
              </a:rPr>
              <a:t>Dementia</a:t>
            </a:r>
          </a:p>
          <a:p>
            <a:pPr>
              <a:buFont typeface="+mj-lt"/>
              <a:buAutoNum type="arabicPeriod"/>
            </a:pPr>
            <a:r>
              <a:rPr lang="en-US" sz="1600" b="1" dirty="0" smtClean="0">
                <a:latin typeface="Siyam Rupali" pitchFamily="2" charset="0"/>
                <a:cs typeface="Siyam Rupali" pitchFamily="2" charset="0"/>
              </a:rPr>
              <a:t>Anxiety</a:t>
            </a:r>
          </a:p>
          <a:p>
            <a:pPr>
              <a:buFont typeface="+mj-lt"/>
              <a:buAutoNum type="arabicPeriod"/>
            </a:pPr>
            <a:r>
              <a:rPr lang="en-US" sz="1600" b="1" dirty="0" smtClean="0">
                <a:latin typeface="Siyam Rupali" pitchFamily="2" charset="0"/>
                <a:cs typeface="Siyam Rupali" pitchFamily="2" charset="0"/>
              </a:rPr>
              <a:t>Phobias</a:t>
            </a:r>
          </a:p>
          <a:p>
            <a:pPr>
              <a:buFont typeface="+mj-lt"/>
              <a:buAutoNum type="arabicPeriod"/>
            </a:pPr>
            <a:endParaRPr lang="en-US" sz="1600" b="1" dirty="0">
              <a:latin typeface="Siyam Rupali" pitchFamily="2" charset="0"/>
              <a:cs typeface="Siyam Rupali" pitchFamily="2" charset="0"/>
            </a:endParaRPr>
          </a:p>
          <a:p>
            <a:pPr>
              <a:buFont typeface="Wingdings" pitchFamily="2" charset="2"/>
              <a:buChar char="q"/>
            </a:pPr>
            <a:endParaRPr lang="en-IN" sz="1600" b="1" dirty="0"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340768"/>
            <a:ext cx="5652120" cy="551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29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25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 l="-4000" t="-3000" r="-1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9" y="1215017"/>
            <a:ext cx="5580112" cy="4981326"/>
          </a:xfrm>
          <a:blipFill dpi="0" rotWithShape="1">
            <a:blip r:embed="rId3">
              <a:alphaModFix amt="46000"/>
            </a:blip>
            <a:srcRect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Siyam Rupali" pitchFamily="2" charset="0"/>
                <a:cs typeface="Siyam Rupali" pitchFamily="2" charset="0"/>
              </a:rPr>
              <a:t>     </a:t>
            </a:r>
            <a:r>
              <a:rPr lang="en-US" sz="2000" dirty="0" err="1" smtClean="0">
                <a:latin typeface="Siyam Rupali" pitchFamily="2" charset="0"/>
                <a:cs typeface="Siyam Rupali" pitchFamily="2" charset="0"/>
              </a:rPr>
              <a:t>মনোবিজ্ঞান</a:t>
            </a:r>
            <a:r>
              <a:rPr lang="en-US" sz="200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dirty="0" err="1" smtClean="0">
                <a:latin typeface="Siyam Rupali" pitchFamily="2" charset="0"/>
                <a:cs typeface="Siyam Rupali" pitchFamily="2" charset="0"/>
              </a:rPr>
              <a:t>বলতে</a:t>
            </a:r>
            <a:r>
              <a:rPr lang="en-US" sz="200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dirty="0" err="1" smtClean="0">
                <a:latin typeface="Siyam Rupali" pitchFamily="2" charset="0"/>
                <a:cs typeface="Siyam Rupali" pitchFamily="2" charset="0"/>
              </a:rPr>
              <a:t>বোঝায়</a:t>
            </a:r>
            <a:r>
              <a:rPr lang="en-US" sz="200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dirty="0" err="1" smtClean="0">
                <a:latin typeface="Siyam Rupali" pitchFamily="2" charset="0"/>
                <a:cs typeface="Siyam Rupali" pitchFamily="2" charset="0"/>
              </a:rPr>
              <a:t>মন</a:t>
            </a:r>
            <a:r>
              <a:rPr lang="en-US" sz="200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dirty="0" err="1" smtClean="0">
                <a:latin typeface="Siyam Rupali" pitchFamily="2" charset="0"/>
                <a:cs typeface="Siyam Rupali" pitchFamily="2" charset="0"/>
              </a:rPr>
              <a:t>সংক্রান্ত</a:t>
            </a:r>
            <a:r>
              <a:rPr lang="en-US" sz="200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dirty="0" err="1" smtClean="0">
                <a:latin typeface="Siyam Rupali" pitchFamily="2" charset="0"/>
                <a:cs typeface="Siyam Rupali" pitchFamily="2" charset="0"/>
              </a:rPr>
              <a:t>বিজ্ঞান</a:t>
            </a:r>
            <a:r>
              <a:rPr lang="en-US" sz="2000" dirty="0" smtClean="0">
                <a:latin typeface="Siyam Rupali" pitchFamily="2" charset="0"/>
                <a:cs typeface="Siyam Rupali" pitchFamily="2" charset="0"/>
              </a:rPr>
              <a:t>। </a:t>
            </a:r>
            <a:r>
              <a:rPr lang="en-US" sz="2000" dirty="0" err="1" smtClean="0">
                <a:latin typeface="Siyam Rupali" pitchFamily="2" charset="0"/>
                <a:cs typeface="Siyam Rupali" pitchFamily="2" charset="0"/>
              </a:rPr>
              <a:t>মনোবিজ্ঞান</a:t>
            </a:r>
            <a:r>
              <a:rPr lang="en-US" sz="200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dirty="0" err="1" smtClean="0">
                <a:latin typeface="Siyam Rupali" pitchFamily="2" charset="0"/>
                <a:cs typeface="Siyam Rupali" pitchFamily="2" charset="0"/>
              </a:rPr>
              <a:t>শব্দটি</a:t>
            </a:r>
            <a:r>
              <a:rPr lang="en-US" sz="200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dirty="0" err="1" smtClean="0">
                <a:latin typeface="Siyam Rupali" pitchFamily="2" charset="0"/>
                <a:cs typeface="Siyam Rupali" pitchFamily="2" charset="0"/>
              </a:rPr>
              <a:t>ইংরাজি</a:t>
            </a:r>
            <a:r>
              <a:rPr lang="en-US" sz="200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dirty="0" err="1" smtClean="0">
                <a:latin typeface="Siyam Rupali" pitchFamily="2" charset="0"/>
                <a:cs typeface="Siyam Rupali" pitchFamily="2" charset="0"/>
              </a:rPr>
              <a:t>শব্দ</a:t>
            </a:r>
            <a:r>
              <a:rPr lang="en-US" sz="2000" dirty="0" smtClean="0">
                <a:latin typeface="Siyam Rupali" pitchFamily="2" charset="0"/>
                <a:cs typeface="Siyam Rupali" pitchFamily="2" charset="0"/>
              </a:rPr>
              <a:t> Psychology </a:t>
            </a:r>
            <a:r>
              <a:rPr lang="en-US" sz="2000" dirty="0" err="1" smtClean="0">
                <a:latin typeface="Siyam Rupali" pitchFamily="2" charset="0"/>
                <a:cs typeface="Siyam Rupali" pitchFamily="2" charset="0"/>
              </a:rPr>
              <a:t>থেকে</a:t>
            </a:r>
            <a:r>
              <a:rPr lang="en-US" sz="200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dirty="0" err="1" smtClean="0">
                <a:latin typeface="Siyam Rupali" pitchFamily="2" charset="0"/>
                <a:cs typeface="Siyam Rupali" pitchFamily="2" charset="0"/>
              </a:rPr>
              <a:t>এসেছে</a:t>
            </a:r>
            <a:r>
              <a:rPr lang="en-US" sz="2000" dirty="0" smtClean="0">
                <a:latin typeface="Siyam Rupali" pitchFamily="2" charset="0"/>
                <a:cs typeface="Siyam Rupali" pitchFamily="2" charset="0"/>
              </a:rPr>
              <a:t>। Psychology </a:t>
            </a:r>
            <a:r>
              <a:rPr lang="en-US" sz="2000" dirty="0" err="1" smtClean="0">
                <a:latin typeface="Siyam Rupali" pitchFamily="2" charset="0"/>
                <a:cs typeface="Siyam Rupali" pitchFamily="2" charset="0"/>
              </a:rPr>
              <a:t>শব্দটি</a:t>
            </a:r>
            <a:r>
              <a:rPr lang="en-US" sz="200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dirty="0" err="1" smtClean="0">
                <a:latin typeface="Siyam Rupali" pitchFamily="2" charset="0"/>
                <a:cs typeface="Siyam Rupali" pitchFamily="2" charset="0"/>
              </a:rPr>
              <a:t>দুটি</a:t>
            </a:r>
            <a:r>
              <a:rPr lang="en-US" sz="200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dirty="0" err="1" smtClean="0">
                <a:latin typeface="Siyam Rupali" pitchFamily="2" charset="0"/>
                <a:cs typeface="Siyam Rupali" pitchFamily="2" charset="0"/>
              </a:rPr>
              <a:t>শব্দে</a:t>
            </a:r>
            <a:r>
              <a:rPr lang="en-US" sz="200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dirty="0" err="1" smtClean="0">
                <a:latin typeface="Siyam Rupali" pitchFamily="2" charset="0"/>
                <a:cs typeface="Siyam Rupali" pitchFamily="2" charset="0"/>
              </a:rPr>
              <a:t>বিভক্ত</a:t>
            </a:r>
            <a:r>
              <a:rPr lang="en-US" sz="2000" dirty="0" smtClean="0">
                <a:latin typeface="Siyam Rupali" pitchFamily="2" charset="0"/>
                <a:cs typeface="Siyam Rupali" pitchFamily="2" charset="0"/>
              </a:rPr>
              <a:t>, </a:t>
            </a:r>
            <a:r>
              <a:rPr lang="en-US" sz="2000" dirty="0" err="1" smtClean="0">
                <a:latin typeface="Siyam Rupali" pitchFamily="2" charset="0"/>
                <a:cs typeface="Siyam Rupali" pitchFamily="2" charset="0"/>
              </a:rPr>
              <a:t>যথা</a:t>
            </a:r>
            <a:r>
              <a:rPr lang="en-US" sz="2000" dirty="0" smtClean="0">
                <a:latin typeface="Siyam Rupali" pitchFamily="2" charset="0"/>
                <a:cs typeface="Siyam Rupali" pitchFamily="2" charset="0"/>
              </a:rPr>
              <a:t> – ‘Psyche’ + ‘Logos’ , ‘Psyche’ </a:t>
            </a:r>
            <a:r>
              <a:rPr lang="en-US" sz="2000" dirty="0" err="1" smtClean="0">
                <a:latin typeface="Siyam Rupali" pitchFamily="2" charset="0"/>
                <a:cs typeface="Siyam Rupali" pitchFamily="2" charset="0"/>
              </a:rPr>
              <a:t>অর্থে</a:t>
            </a:r>
            <a:r>
              <a:rPr lang="en-US" sz="2000" dirty="0" smtClean="0">
                <a:latin typeface="Siyam Rupali" pitchFamily="2" charset="0"/>
                <a:cs typeface="Siyam Rupali" pitchFamily="2" charset="0"/>
              </a:rPr>
              <a:t> ‘</a:t>
            </a:r>
            <a:r>
              <a:rPr lang="en-US" sz="2000" dirty="0" err="1" smtClean="0">
                <a:latin typeface="Siyam Rupali" pitchFamily="2" charset="0"/>
                <a:cs typeface="Siyam Rupali" pitchFamily="2" charset="0"/>
              </a:rPr>
              <a:t>মন</a:t>
            </a:r>
            <a:r>
              <a:rPr lang="en-US" sz="2000" dirty="0" smtClean="0">
                <a:latin typeface="Siyam Rupali" pitchFamily="2" charset="0"/>
                <a:cs typeface="Siyam Rupali" pitchFamily="2" charset="0"/>
              </a:rPr>
              <a:t>’ ও ‘Logos’ </a:t>
            </a:r>
            <a:r>
              <a:rPr lang="en-US" sz="2000" dirty="0" err="1" smtClean="0">
                <a:latin typeface="Siyam Rupali" pitchFamily="2" charset="0"/>
                <a:cs typeface="Siyam Rupali" pitchFamily="2" charset="0"/>
              </a:rPr>
              <a:t>অর্থে</a:t>
            </a:r>
            <a:r>
              <a:rPr lang="en-US" sz="2000" dirty="0" smtClean="0">
                <a:latin typeface="Siyam Rupali" pitchFamily="2" charset="0"/>
                <a:cs typeface="Siyam Rupali" pitchFamily="2" charset="0"/>
              </a:rPr>
              <a:t> ‘</a:t>
            </a:r>
            <a:r>
              <a:rPr lang="en-US" sz="2000" dirty="0" err="1" smtClean="0">
                <a:latin typeface="Siyam Rupali" pitchFamily="2" charset="0"/>
                <a:cs typeface="Siyam Rupali" pitchFamily="2" charset="0"/>
              </a:rPr>
              <a:t>বিজ্ঞান</a:t>
            </a:r>
            <a:r>
              <a:rPr lang="en-US" sz="2000" dirty="0" smtClean="0">
                <a:latin typeface="Siyam Rupali" pitchFamily="2" charset="0"/>
                <a:cs typeface="Siyam Rupali" pitchFamily="2" charset="0"/>
              </a:rPr>
              <a:t>’। </a:t>
            </a:r>
            <a:r>
              <a:rPr lang="en-US" sz="2000" dirty="0" err="1" smtClean="0">
                <a:latin typeface="Siyam Rupali" pitchFamily="2" charset="0"/>
                <a:cs typeface="Siyam Rupali" pitchFamily="2" charset="0"/>
              </a:rPr>
              <a:t>অর্থা</a:t>
            </a:r>
            <a:r>
              <a:rPr lang="en-US" sz="2000" dirty="0" smtClean="0">
                <a:latin typeface="Siyam Rupali" pitchFamily="2" charset="0"/>
                <a:cs typeface="Siyam Rupali" pitchFamily="2" charset="0"/>
              </a:rPr>
              <a:t>ৎ, </a:t>
            </a:r>
            <a:r>
              <a:rPr lang="en-US" sz="2000" dirty="0" err="1" smtClean="0">
                <a:latin typeface="Siyam Rupali" pitchFamily="2" charset="0"/>
                <a:cs typeface="Siyam Rupali" pitchFamily="2" charset="0"/>
              </a:rPr>
              <a:t>মনের</a:t>
            </a:r>
            <a:r>
              <a:rPr lang="en-US" sz="200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dirty="0" err="1" smtClean="0">
                <a:latin typeface="Siyam Rupali" pitchFamily="2" charset="0"/>
                <a:cs typeface="Siyam Rupali" pitchFamily="2" charset="0"/>
              </a:rPr>
              <a:t>বিজ্ঞান</a:t>
            </a:r>
            <a:r>
              <a:rPr lang="en-US" sz="200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dirty="0" err="1" smtClean="0">
                <a:latin typeface="Siyam Rupali" pitchFamily="2" charset="0"/>
                <a:cs typeface="Siyam Rupali" pitchFamily="2" charset="0"/>
              </a:rPr>
              <a:t>হল</a:t>
            </a:r>
            <a:r>
              <a:rPr lang="en-US" sz="2000" dirty="0" smtClean="0">
                <a:latin typeface="Siyam Rupali" pitchFamily="2" charset="0"/>
                <a:cs typeface="Siyam Rupali" pitchFamily="2" charset="0"/>
              </a:rPr>
              <a:t> Psychology। </a:t>
            </a:r>
          </a:p>
          <a:p>
            <a:pPr marL="0" indent="0">
              <a:buNone/>
            </a:pPr>
            <a:r>
              <a:rPr lang="en-US" sz="2000" dirty="0" smtClean="0">
                <a:latin typeface="Siyam Rupali" pitchFamily="2" charset="0"/>
                <a:cs typeface="Siyam Rupali" pitchFamily="2" charset="0"/>
              </a:rPr>
              <a:t>      </a:t>
            </a:r>
            <a:r>
              <a:rPr lang="en-US" sz="2000" dirty="0" err="1" smtClean="0">
                <a:latin typeface="Siyam Rupali" pitchFamily="2" charset="0"/>
                <a:cs typeface="Siyam Rupali" pitchFamily="2" charset="0"/>
              </a:rPr>
              <a:t>অ্যারিস্টটল</a:t>
            </a:r>
            <a:r>
              <a:rPr lang="en-US" sz="200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dirty="0" err="1" smtClean="0">
                <a:latin typeface="Siyam Rupali" pitchFamily="2" charset="0"/>
                <a:cs typeface="Siyam Rupali" pitchFamily="2" charset="0"/>
              </a:rPr>
              <a:t>প্রমূখ</a:t>
            </a:r>
            <a:r>
              <a:rPr lang="en-US" sz="200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dirty="0" err="1" smtClean="0">
                <a:latin typeface="Siyam Rupali" pitchFamily="2" charset="0"/>
                <a:cs typeface="Siyam Rupali" pitchFamily="2" charset="0"/>
              </a:rPr>
              <a:t>চিন্তাবিদগণ</a:t>
            </a:r>
            <a:r>
              <a:rPr lang="en-US" sz="200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dirty="0" err="1" smtClean="0">
                <a:latin typeface="Siyam Rupali" pitchFamily="2" charset="0"/>
                <a:cs typeface="Siyam Rupali" pitchFamily="2" charset="0"/>
              </a:rPr>
              <a:t>মনোবিজ্ঞানকে</a:t>
            </a:r>
            <a:r>
              <a:rPr lang="en-US" sz="200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dirty="0" err="1" smtClean="0">
                <a:latin typeface="Siyam Rupali" pitchFamily="2" charset="0"/>
                <a:cs typeface="Siyam Rupali" pitchFamily="2" charset="0"/>
              </a:rPr>
              <a:t>আত্মার</a:t>
            </a:r>
            <a:r>
              <a:rPr lang="en-US" sz="200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dirty="0" err="1" smtClean="0">
                <a:latin typeface="Siyam Rupali" pitchFamily="2" charset="0"/>
                <a:cs typeface="Siyam Rupali" pitchFamily="2" charset="0"/>
              </a:rPr>
              <a:t>বিজ্ঞানও</a:t>
            </a:r>
            <a:r>
              <a:rPr lang="en-US" sz="200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dirty="0" err="1" smtClean="0">
                <a:latin typeface="Siyam Rupali" pitchFamily="2" charset="0"/>
                <a:cs typeface="Siyam Rupali" pitchFamily="2" charset="0"/>
              </a:rPr>
              <a:t>বা</a:t>
            </a:r>
            <a:r>
              <a:rPr lang="en-US" sz="2000" dirty="0" smtClean="0">
                <a:latin typeface="Siyam Rupali" pitchFamily="2" charset="0"/>
                <a:cs typeface="Siyam Rupali" pitchFamily="2" charset="0"/>
              </a:rPr>
              <a:t> ‘Science of Soul’ </a:t>
            </a:r>
            <a:r>
              <a:rPr lang="en-US" sz="2000" dirty="0" err="1" smtClean="0">
                <a:latin typeface="Siyam Rupali" pitchFamily="2" charset="0"/>
                <a:cs typeface="Siyam Rupali" pitchFamily="2" charset="0"/>
              </a:rPr>
              <a:t>বলেছেন</a:t>
            </a:r>
            <a:r>
              <a:rPr lang="en-US" sz="2000" dirty="0" smtClean="0">
                <a:latin typeface="Siyam Rupali" pitchFamily="2" charset="0"/>
                <a:cs typeface="Siyam Rupali" pitchFamily="2" charset="0"/>
              </a:rPr>
              <a:t>। </a:t>
            </a:r>
            <a:r>
              <a:rPr lang="en-US" sz="2000" dirty="0" err="1" smtClean="0">
                <a:latin typeface="Siyam Rupali" pitchFamily="2" charset="0"/>
                <a:cs typeface="Siyam Rupali" pitchFamily="2" charset="0"/>
              </a:rPr>
              <a:t>পরবর্তীকালে</a:t>
            </a:r>
            <a:r>
              <a:rPr lang="en-US" sz="200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dirty="0" err="1" smtClean="0">
                <a:latin typeface="Siyam Rupali" pitchFamily="2" charset="0"/>
                <a:cs typeface="Siyam Rupali" pitchFamily="2" charset="0"/>
              </a:rPr>
              <a:t>মনোবিজ্ঞান</a:t>
            </a:r>
            <a:r>
              <a:rPr lang="en-US" sz="200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dirty="0" err="1" smtClean="0">
                <a:latin typeface="Siyam Rupali" pitchFamily="2" charset="0"/>
                <a:cs typeface="Siyam Rupali" pitchFamily="2" charset="0"/>
              </a:rPr>
              <a:t>মনের</a:t>
            </a:r>
            <a:r>
              <a:rPr lang="en-US" sz="200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dirty="0" err="1" smtClean="0">
                <a:latin typeface="Siyam Rupali" pitchFamily="2" charset="0"/>
                <a:cs typeface="Siyam Rupali" pitchFamily="2" charset="0"/>
              </a:rPr>
              <a:t>বৈজ্ঞানিক</a:t>
            </a:r>
            <a:r>
              <a:rPr lang="en-US" sz="200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dirty="0" err="1" smtClean="0">
                <a:latin typeface="Siyam Rupali" pitchFamily="2" charset="0"/>
                <a:cs typeface="Siyam Rupali" pitchFamily="2" charset="0"/>
              </a:rPr>
              <a:t>আলোচনা</a:t>
            </a:r>
            <a:r>
              <a:rPr lang="en-US" sz="2000" dirty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dirty="0" smtClean="0">
                <a:latin typeface="Siyam Rupali" pitchFamily="2" charset="0"/>
                <a:cs typeface="Siyam Rupali" pitchFamily="2" charset="0"/>
              </a:rPr>
              <a:t>‘Science of Mind’ </a:t>
            </a:r>
            <a:r>
              <a:rPr lang="en-US" sz="2000" dirty="0" err="1" smtClean="0">
                <a:latin typeface="Siyam Rupali" pitchFamily="2" charset="0"/>
                <a:cs typeface="Siyam Rupali" pitchFamily="2" charset="0"/>
              </a:rPr>
              <a:t>এবং</a:t>
            </a:r>
            <a:r>
              <a:rPr lang="en-US" sz="200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dirty="0" err="1" smtClean="0">
                <a:latin typeface="Siyam Rupali" pitchFamily="2" charset="0"/>
                <a:cs typeface="Siyam Rupali" pitchFamily="2" charset="0"/>
              </a:rPr>
              <a:t>তারও</a:t>
            </a:r>
            <a:r>
              <a:rPr lang="en-US" sz="200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dirty="0" err="1" smtClean="0">
                <a:latin typeface="Siyam Rupali" pitchFamily="2" charset="0"/>
                <a:cs typeface="Siyam Rupali" pitchFamily="2" charset="0"/>
              </a:rPr>
              <a:t>পরে</a:t>
            </a:r>
            <a:r>
              <a:rPr lang="en-US" sz="200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dirty="0" err="1" smtClean="0">
                <a:latin typeface="Siyam Rupali" pitchFamily="2" charset="0"/>
                <a:cs typeface="Siyam Rupali" pitchFamily="2" charset="0"/>
              </a:rPr>
              <a:t>আচরণের</a:t>
            </a:r>
            <a:r>
              <a:rPr lang="en-US" sz="200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dirty="0" err="1" smtClean="0">
                <a:latin typeface="Siyam Rupali" pitchFamily="2" charset="0"/>
                <a:cs typeface="Siyam Rupali" pitchFamily="2" charset="0"/>
              </a:rPr>
              <a:t>বিজ্ঞানভিত্তিক</a:t>
            </a:r>
            <a:r>
              <a:rPr lang="en-US" sz="200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dirty="0" err="1" smtClean="0">
                <a:latin typeface="Siyam Rupali" pitchFamily="2" charset="0"/>
                <a:cs typeface="Siyam Rupali" pitchFamily="2" charset="0"/>
              </a:rPr>
              <a:t>আলোচনা</a:t>
            </a:r>
            <a:r>
              <a:rPr lang="en-US" sz="200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dirty="0" err="1" smtClean="0">
                <a:latin typeface="Siyam Rupali" pitchFamily="2" charset="0"/>
                <a:cs typeface="Siyam Rupali" pitchFamily="2" charset="0"/>
              </a:rPr>
              <a:t>বলে</a:t>
            </a:r>
            <a:r>
              <a:rPr lang="en-US" sz="200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dirty="0" err="1" smtClean="0">
                <a:latin typeface="Siyam Rupali" pitchFamily="2" charset="0"/>
                <a:cs typeface="Siyam Rupali" pitchFamily="2" charset="0"/>
              </a:rPr>
              <a:t>পরিচিতি</a:t>
            </a:r>
            <a:r>
              <a:rPr lang="en-US" sz="200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dirty="0" err="1" smtClean="0">
                <a:latin typeface="Siyam Rupali" pitchFamily="2" charset="0"/>
                <a:cs typeface="Siyam Rupali" pitchFamily="2" charset="0"/>
              </a:rPr>
              <a:t>পায়</a:t>
            </a:r>
            <a:r>
              <a:rPr lang="en-US" sz="2000" dirty="0" smtClean="0">
                <a:latin typeface="Siyam Rupali" pitchFamily="2" charset="0"/>
                <a:cs typeface="Siyam Rupali" pitchFamily="2" charset="0"/>
              </a:rPr>
              <a:t>।</a:t>
            </a:r>
            <a:endParaRPr lang="en-US" sz="2000" dirty="0">
              <a:latin typeface="Siyam Rupali" pitchFamily="2" charset="0"/>
              <a:cs typeface="Siyam Rupali" pitchFamily="2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Siyam Rupali" pitchFamily="2" charset="0"/>
                <a:cs typeface="Siyam Rupali" pitchFamily="2" charset="0"/>
              </a:rPr>
              <a:t>    1800 </a:t>
            </a:r>
            <a:r>
              <a:rPr lang="en-US" sz="2000" dirty="0" err="1" smtClean="0">
                <a:latin typeface="Siyam Rupali" pitchFamily="2" charset="0"/>
                <a:cs typeface="Siyam Rupali" pitchFamily="2" charset="0"/>
              </a:rPr>
              <a:t>সালে</a:t>
            </a:r>
            <a:r>
              <a:rPr lang="en-US" sz="200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dirty="0" err="1" smtClean="0">
                <a:latin typeface="Siyam Rupali" pitchFamily="2" charset="0"/>
                <a:cs typeface="Siyam Rupali" pitchFamily="2" charset="0"/>
              </a:rPr>
              <a:t>শেষের</a:t>
            </a:r>
            <a:r>
              <a:rPr lang="en-US" sz="200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dirty="0" err="1" smtClean="0">
                <a:latin typeface="Siyam Rupali" pitchFamily="2" charset="0"/>
                <a:cs typeface="Siyam Rupali" pitchFamily="2" charset="0"/>
              </a:rPr>
              <a:t>দিকে</a:t>
            </a:r>
            <a:r>
              <a:rPr lang="en-US" sz="2000" dirty="0" smtClean="0">
                <a:latin typeface="Siyam Rupali" pitchFamily="2" charset="0"/>
                <a:cs typeface="Siyam Rupali" pitchFamily="2" charset="0"/>
              </a:rPr>
              <a:t> Psychology-র </a:t>
            </a:r>
            <a:r>
              <a:rPr lang="en-US" sz="2000" dirty="0" err="1" smtClean="0">
                <a:latin typeface="Siyam Rupali" pitchFamily="2" charset="0"/>
                <a:cs typeface="Siyam Rupali" pitchFamily="2" charset="0"/>
              </a:rPr>
              <a:t>সূচনা</a:t>
            </a:r>
            <a:r>
              <a:rPr lang="en-US" sz="200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dirty="0" err="1" smtClean="0">
                <a:latin typeface="Siyam Rupali" pitchFamily="2" charset="0"/>
                <a:cs typeface="Siyam Rupali" pitchFamily="2" charset="0"/>
              </a:rPr>
              <a:t>করেছিলেন</a:t>
            </a:r>
            <a:r>
              <a:rPr lang="en-US" sz="200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dirty="0" err="1" smtClean="0">
                <a:latin typeface="Siyam Rupali" pitchFamily="2" charset="0"/>
                <a:cs typeface="Siyam Rupali" pitchFamily="2" charset="0"/>
              </a:rPr>
              <a:t>এক</a:t>
            </a:r>
            <a:r>
              <a:rPr lang="en-US" sz="200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dirty="0" err="1" smtClean="0">
                <a:latin typeface="Siyam Rupali" pitchFamily="2" charset="0"/>
                <a:cs typeface="Siyam Rupali" pitchFamily="2" charset="0"/>
              </a:rPr>
              <a:t>জার্মান</a:t>
            </a:r>
            <a:r>
              <a:rPr lang="en-US" sz="200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dirty="0" err="1" smtClean="0">
                <a:latin typeface="Siyam Rupali" pitchFamily="2" charset="0"/>
                <a:cs typeface="Siyam Rupali" pitchFamily="2" charset="0"/>
              </a:rPr>
              <a:t>বৈজ্ঞানিক</a:t>
            </a:r>
            <a:r>
              <a:rPr lang="en-US" sz="2000" dirty="0" smtClean="0">
                <a:latin typeface="Siyam Rupali" pitchFamily="2" charset="0"/>
                <a:cs typeface="Siyam Rupali" pitchFamily="2" charset="0"/>
              </a:rPr>
              <a:t> WILHELM WUNDT.</a:t>
            </a:r>
            <a:endParaRPr lang="en-IN" sz="2000" dirty="0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260648"/>
            <a:ext cx="4689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মনোবিজ্ঞান</a:t>
            </a:r>
            <a:r>
              <a:rPr lang="en-US" sz="54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5400" b="1" i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কি</a:t>
            </a:r>
            <a:r>
              <a:rPr lang="en-US" sz="54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?</a:t>
            </a:r>
            <a:endParaRPr lang="en-IN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797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l"/>
            <a:r>
              <a:rPr lang="en-US" sz="2800" b="1" i="1" u="sng" dirty="0" err="1" smtClean="0">
                <a:ln/>
                <a:solidFill>
                  <a:schemeClr val="accent3"/>
                </a:solidFill>
                <a:latin typeface="Siyam Rupali" pitchFamily="2" charset="0"/>
                <a:cs typeface="Siyam Rupali" pitchFamily="2" charset="0"/>
              </a:rPr>
              <a:t>মনোবিজ্ঞানের</a:t>
            </a:r>
            <a:r>
              <a:rPr lang="en-US" sz="2800" b="1" i="1" u="sng" dirty="0" smtClean="0">
                <a:ln/>
                <a:solidFill>
                  <a:schemeClr val="accent3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800" b="1" i="1" u="sng" dirty="0" err="1" smtClean="0">
                <a:ln/>
                <a:solidFill>
                  <a:schemeClr val="accent3"/>
                </a:solidFill>
                <a:latin typeface="Siyam Rupali" pitchFamily="2" charset="0"/>
                <a:cs typeface="Siyam Rupali" pitchFamily="2" charset="0"/>
              </a:rPr>
              <a:t>আলোচনার</a:t>
            </a:r>
            <a:r>
              <a:rPr lang="en-US" sz="2800" b="1" i="1" u="sng" dirty="0" smtClean="0">
                <a:ln/>
                <a:solidFill>
                  <a:schemeClr val="accent3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800" b="1" i="1" u="sng" dirty="0" err="1" smtClean="0">
                <a:ln/>
                <a:solidFill>
                  <a:schemeClr val="accent3"/>
                </a:solidFill>
                <a:latin typeface="Siyam Rupali" pitchFamily="2" charset="0"/>
                <a:cs typeface="Siyam Rupali" pitchFamily="2" charset="0"/>
              </a:rPr>
              <a:t>বিষয়</a:t>
            </a:r>
            <a:endParaRPr lang="en-IN" sz="2800" b="1" i="1" u="sng" dirty="0">
              <a:ln/>
              <a:solidFill>
                <a:schemeClr val="accent3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5429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মনের</a:t>
            </a:r>
            <a:r>
              <a:rPr lang="en-US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সংজ্ঞা</a:t>
            </a:r>
            <a:r>
              <a:rPr lang="en-US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 ও </a:t>
            </a:r>
            <a:r>
              <a:rPr lang="en-US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পরিধি</a:t>
            </a:r>
            <a:endParaRPr lang="en-US" sz="20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Siyam Rupali" pitchFamily="2" charset="0"/>
              <a:cs typeface="Siyam Rupali" pitchFamily="2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মনোবিজ্ঞানের</a:t>
            </a:r>
            <a:r>
              <a:rPr lang="en-US" sz="2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পদ্ধতি</a:t>
            </a:r>
            <a:endParaRPr lang="en-IN" sz="2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Siyam Rupali" pitchFamily="2" charset="0"/>
              <a:cs typeface="Siyam Rupali" pitchFamily="2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মনের</a:t>
            </a:r>
            <a:r>
              <a:rPr lang="en-US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স্তরভেদ</a:t>
            </a:r>
            <a:endParaRPr lang="en-US" sz="20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Siyam Rupali" pitchFamily="2" charset="0"/>
              <a:cs typeface="Siyam Rupali" pitchFamily="2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মন</a:t>
            </a:r>
            <a:r>
              <a:rPr lang="en-US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 ও </a:t>
            </a:r>
            <a:r>
              <a:rPr lang="en-US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চেতনা</a:t>
            </a:r>
            <a:r>
              <a:rPr lang="en-US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কি</a:t>
            </a:r>
            <a:r>
              <a:rPr lang="en-US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সমব্যাপক</a:t>
            </a:r>
            <a:endParaRPr lang="en-US" sz="20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Siyam Rupali" pitchFamily="2" charset="0"/>
              <a:cs typeface="Siyam Rupali" pitchFamily="2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স্মৃতি</a:t>
            </a:r>
            <a:endParaRPr lang="en-US" sz="20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Siyam Rupali" pitchFamily="2" charset="0"/>
              <a:cs typeface="Siyam Rupali" pitchFamily="2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বুদ্ধি</a:t>
            </a:r>
            <a:endParaRPr lang="en-US" sz="20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Siyam Rupali" pitchFamily="2" charset="0"/>
              <a:cs typeface="Siyam Rupali" pitchFamily="2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শিক্ষণ</a:t>
            </a:r>
            <a:endParaRPr lang="en-US" sz="20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Siyam Rupali" pitchFamily="2" charset="0"/>
              <a:cs typeface="Siyam Rupali" pitchFamily="2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আচরণ</a:t>
            </a:r>
            <a:endParaRPr lang="en-US" sz="20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Siyam Rupali" pitchFamily="2" charset="0"/>
              <a:cs typeface="Siyam Rupali" pitchFamily="2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মনোযোগ</a:t>
            </a:r>
            <a:endParaRPr lang="en-US" sz="20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Siyam Rupali" pitchFamily="2" charset="0"/>
              <a:cs typeface="Siyam Rupali" pitchFamily="2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আবেগ</a:t>
            </a:r>
            <a:endParaRPr lang="en-US" sz="20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Siyam Rupali" pitchFamily="2" charset="0"/>
              <a:cs typeface="Siyam Rupali" pitchFamily="2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iyam Rupali" pitchFamily="2" charset="0"/>
                <a:cs typeface="Siyam Rupali" pitchFamily="2" charset="0"/>
              </a:rPr>
              <a:t>স্নায়ুতন্ত্র</a:t>
            </a:r>
            <a:endParaRPr lang="en-US" sz="20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Siyam Rupali" pitchFamily="2" charset="0"/>
              <a:cs typeface="Siyam Rupali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IN" sz="2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77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b="1" i="1" u="sng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মন</a:t>
            </a:r>
            <a:r>
              <a:rPr lang="en-US" sz="2800" b="1" i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800" b="1" i="1" u="sng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কাকে</a:t>
            </a:r>
            <a:r>
              <a:rPr lang="en-US" sz="2800" b="1" i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800" b="1" i="1" u="sng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বলে</a:t>
            </a:r>
            <a:r>
              <a:rPr lang="en-US" sz="2800" b="1" i="1" u="sng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?</a:t>
            </a:r>
            <a:endParaRPr lang="en-IN" sz="2800" b="1" i="1" u="sng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88840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মনোবিজ্ঞানে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মন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বলতে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বোঝায়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বিভিন্ন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প্রকার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মানসিক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ক্রিয়া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।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যেমন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 –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চিন্তা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(Thinking),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ইচ্ছা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(Willing) ও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অনুভূতি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(Feeling)।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মন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হল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জ্ঞাতা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,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ভোক্তা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,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কর্তা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।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এখানে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 ‘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মন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’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বলতে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কোন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চেতন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দ্রব্য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 (Soul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Subtence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)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বা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আত্মাকে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 (Self)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বোঝানো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হয়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না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।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মনোবিদ্যাই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আমাদের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অনুভবগম্য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মনের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বিভিন্ন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অবস্থা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অর্থা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ৎ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মানসিক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অবস্থা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 ও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প্রক্রিয়া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সম্পর্কে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আলোচনা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করা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হয়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।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মনকে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আমরা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জানি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ক্রিয়া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 ও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বৃত্তির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মাধ্যমে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 । 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                                 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মনোবিদগন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মন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সম্পর্কে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আলোচনা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প্রসঙ্গে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মনকে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কেবলমাত্র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চেতন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সত্তা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হিসাবে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গণ্য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করেননি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।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সাম্প্রতিককালে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মনোবিজ্ঞানী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ফ্রয়েড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প্রথম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বলেন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যে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,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মন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চেতনার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থেকে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অনেক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বেশি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ব্যাপক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।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তাঁর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মতে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মনের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খুব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কম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অংশই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চেতন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এবং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মনের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একটি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বড়ো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অংশ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হল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নির্জ্ঞান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।</a:t>
            </a:r>
            <a:endParaRPr lang="en-IN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15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l="-25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3848" y="1628800"/>
            <a:ext cx="5508104" cy="4176464"/>
          </a:xfrm>
          <a:blipFill dpi="0" rotWithShape="1">
            <a:blip r:embed="rId3">
              <a:alphaModFix amt="20000"/>
            </a:blip>
            <a:srcRect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সকল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জীবের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ন্যায়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আমাদের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মানব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জীবনের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একটি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মৌলরূপ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হল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চেতনা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।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চেতনা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মনের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একটি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বিমূর্ত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ধারণা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।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মনোবিজ্ঞানের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ইতিহাসের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প্রথম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দিকে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দেকাত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চেতনাকে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মনের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স্বরূপধর্ম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বলে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মনে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করেছিলেন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।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চেতনা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বা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সংজ্ঞান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বলতে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ফ্রয়েড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বুঝিয়েছেন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সেই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মানসিক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অবস্থাকে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যার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দ্বারা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মন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জানতে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পারে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বা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অনুভব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করতে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পারে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।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ফ্রয়েডের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মতে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মনের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খুব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কম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অংশই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চেতনা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।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মানসিক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প্রক্রিয়াগুলি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সম্পর্কে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অবগত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হওয়া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বা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উপলব্ধি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করাই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হল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চেতনা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বা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চেতন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মন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।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মনবিদ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জেমস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মনে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করেন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যে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চেতনা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একটি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নিরবচ্ছিন্ন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প্রবাহ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,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তার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মধ্যে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কোন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ভেদ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নেই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।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চেতনা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হল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ব্যক্তির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চিন্তন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এবং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তার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ভিন্ন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ভিন্ন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মানসিক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অবস্থা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।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যেমন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–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সুখ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,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দুঃখ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,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বেদনা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ইত্যাদি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প্রকাশের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মাধ্যম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বা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আশ্রয়স্থল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।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b="1" dirty="0">
              <a:latin typeface="Siyam Rupali" pitchFamily="2" charset="0"/>
              <a:cs typeface="Siyam Rupali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IN" sz="1600" b="1" dirty="0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15816" y="476672"/>
            <a:ext cx="5554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চেতনা</a:t>
            </a:r>
            <a:r>
              <a:rPr lang="en-US" sz="54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5400" b="1" i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কাকে</a:t>
            </a:r>
            <a:r>
              <a:rPr lang="en-US" sz="54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5400" b="1" i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বলে</a:t>
            </a:r>
            <a:r>
              <a:rPr lang="en-US" sz="54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?</a:t>
            </a:r>
            <a:endParaRPr lang="en-IN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074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stretch>
            <a:fillRect l="-4000" t="-2000" r="-6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196752"/>
            <a:ext cx="4392488" cy="792088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i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মন</a:t>
            </a:r>
            <a:r>
              <a:rPr lang="en-US" sz="28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 ও </a:t>
            </a:r>
            <a:r>
              <a:rPr lang="en-US" sz="2800" b="1" i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চেতনা</a:t>
            </a:r>
            <a:r>
              <a:rPr lang="en-US" sz="28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800" b="1" i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কি</a:t>
            </a:r>
            <a:r>
              <a:rPr lang="en-US" sz="28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800" b="1" i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সমব্যাপক</a:t>
            </a:r>
            <a:r>
              <a:rPr lang="en-US" sz="28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?</a:t>
            </a:r>
            <a:endParaRPr lang="en-IN" sz="2800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060848"/>
            <a:ext cx="807524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না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,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মন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ও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চেতনা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সমব্যাপক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নয়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।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অনেকে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চেতনাকে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মনের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স্বভাবধর্ম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বা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সারধর্ম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বলেন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।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ডেকার্ট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,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লক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প্রমূখ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দার্শনিকগণ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চেতনাকে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মনের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সারধর্ম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রূপে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গণ্য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করে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চেতনা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ও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মনকে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অভিন্ন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বলেন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।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দার্শনিক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লাইবনিজের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মতে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সব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মন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সমান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চেতন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নয়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।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অর্থা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ৎ ,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মন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ও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চেতনা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সমব্যাপক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নয়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।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মনের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পরিধি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চেতনার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পরিধি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অপেক্ষা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বেশি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ব্যাপক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।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মনোবিদ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ফ্রয়েডের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মতে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,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মনের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ব্যাপ্তি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চেতনার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বা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চেতন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মনের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ব্যাপ্তি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অপেক্ষা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বেশি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।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মানুষের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মনে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অতি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ক্ষুদ্র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একটি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অংশ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হল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চেতনা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বাকী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অংশগুলি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হল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চেতনাহীন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নির্জ্ঞান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বা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অচেতন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মন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।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সুতরাং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,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মন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ও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চেতনা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সমব্যাপক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নয়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। </a:t>
            </a:r>
            <a:endParaRPr lang="en-IN" sz="2400" b="1" dirty="0">
              <a:solidFill>
                <a:schemeClr val="accent4">
                  <a:lumMod val="75000"/>
                </a:schemeClr>
              </a:solidFill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88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69269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b="1" i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iyam Rupali" pitchFamily="2" charset="0"/>
                <a:cs typeface="Siyam Rupali" pitchFamily="2" charset="0"/>
              </a:rPr>
              <a:t>স্টাউট</a:t>
            </a:r>
            <a:r>
              <a:rPr lang="en-US" sz="2800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800" b="1" i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iyam Rupali" pitchFamily="2" charset="0"/>
                <a:cs typeface="Siyam Rupali" pitchFamily="2" charset="0"/>
              </a:rPr>
              <a:t>এর</a:t>
            </a:r>
            <a:r>
              <a:rPr lang="en-US" sz="2800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800" b="1" i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iyam Rupali" pitchFamily="2" charset="0"/>
                <a:cs typeface="Siyam Rupali" pitchFamily="2" charset="0"/>
              </a:rPr>
              <a:t>মতে</a:t>
            </a:r>
            <a:r>
              <a:rPr lang="en-US" sz="2800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800" b="1" i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iyam Rupali" pitchFamily="2" charset="0"/>
                <a:cs typeface="Siyam Rupali" pitchFamily="2" charset="0"/>
              </a:rPr>
              <a:t>চেতনার</a:t>
            </a:r>
            <a:r>
              <a:rPr lang="en-US" sz="2800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800" b="1" i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iyam Rupali" pitchFamily="2" charset="0"/>
                <a:cs typeface="Siyam Rupali" pitchFamily="2" charset="0"/>
              </a:rPr>
              <a:t>স্তরভেদ</a:t>
            </a:r>
            <a:endParaRPr lang="en-IN" sz="2800" b="1" i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332037"/>
            <a:ext cx="8229600" cy="4525963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en-US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মনোবিদ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স্টাউট</a:t>
            </a:r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মনের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তিনটি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স্তরের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কথা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বলেছেন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, </a:t>
            </a:r>
            <a:r>
              <a:rPr lang="en-US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সেগুলি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হল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 –</a:t>
            </a:r>
          </a:p>
          <a:p>
            <a:pPr marL="0" indent="0">
              <a:buNone/>
            </a:pPr>
            <a:endParaRPr lang="en-US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iyam Rupali" pitchFamily="2" charset="0"/>
              <a:cs typeface="Siyam Rupali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চেতনা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 (Consciousness)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অবচেতন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 (Sub – consciousness)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অচেতন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 (unconsciousness</a:t>
            </a:r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)</a:t>
            </a:r>
            <a:endParaRPr lang="en-IN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9915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i="1" u="sng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ফ্রয়েডের</a:t>
            </a:r>
            <a:r>
              <a:rPr lang="en-US" sz="3200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3200" b="1" i="1" u="sng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মতে</a:t>
            </a:r>
            <a:r>
              <a:rPr lang="en-US" sz="3200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3200" b="1" i="1" u="sng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চেতনার</a:t>
            </a:r>
            <a:r>
              <a:rPr lang="en-US" sz="3200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3200" b="1" i="1" u="sng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yam Rupali" pitchFamily="2" charset="0"/>
                <a:cs typeface="Siyam Rupali" pitchFamily="2" charset="0"/>
              </a:rPr>
              <a:t>স্তরভেদ</a:t>
            </a:r>
            <a:endParaRPr lang="en-IN" sz="3200" b="1" i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3" y="1396342"/>
            <a:ext cx="8229600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চেতনা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বা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সংজ্ঞান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বলতে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ফ্রয়েড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বুঝিয়েছেন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সেই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মানসিক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অবস্থাকে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যার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দ্বারা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মন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জানতে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পারে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বা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অনুভব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করতে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পারে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।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</a:p>
          <a:p>
            <a:pPr marL="0" indent="0">
              <a:buNone/>
            </a:pPr>
            <a:endParaRPr lang="en-US" sz="1600" dirty="0" smtClean="0">
              <a:latin typeface="Siyam Rupali" pitchFamily="2" charset="0"/>
              <a:cs typeface="Siyam Rupali" pitchFamily="2" charset="0"/>
            </a:endParaRPr>
          </a:p>
          <a:p>
            <a:pPr marL="0" indent="0" algn="ctr">
              <a:buNone/>
            </a:pPr>
            <a:r>
              <a:rPr lang="en-US" sz="1600" b="1" dirty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                                 </a:t>
            </a:r>
            <a:r>
              <a:rPr lang="en-US" sz="1600" b="1" dirty="0" err="1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ফ্রয়েড</a:t>
            </a:r>
            <a:r>
              <a:rPr lang="en-US" sz="1600" b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এই</a:t>
            </a:r>
            <a:r>
              <a:rPr lang="en-US" sz="1600" b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মনের</a:t>
            </a:r>
            <a:r>
              <a:rPr lang="en-US" sz="1600" b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তিনটি</a:t>
            </a:r>
            <a:r>
              <a:rPr lang="en-US" sz="1600" b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স্তরবিন্যাস</a:t>
            </a:r>
            <a:r>
              <a:rPr lang="en-US" sz="1600" b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করেছেন</a:t>
            </a:r>
            <a:r>
              <a:rPr lang="en-US" sz="1600" b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সেগুলি</a:t>
            </a:r>
            <a:r>
              <a:rPr lang="en-US" sz="1600" b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হল</a:t>
            </a:r>
            <a:r>
              <a:rPr lang="en-US" sz="1600" b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 –  </a:t>
            </a:r>
          </a:p>
          <a:p>
            <a:pPr>
              <a:buFont typeface="+mj-lt"/>
              <a:buAutoNum type="arabicPeriod"/>
            </a:pPr>
            <a:r>
              <a:rPr lang="en-US" sz="1600" b="1" dirty="0" err="1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সংজ্ঞান</a:t>
            </a:r>
            <a:r>
              <a:rPr lang="en-US" sz="1600" b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বা</a:t>
            </a:r>
            <a:r>
              <a:rPr lang="en-US" sz="1600" b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চেতন</a:t>
            </a:r>
            <a:r>
              <a:rPr lang="en-US" sz="1600" b="1" dirty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স্তর</a:t>
            </a:r>
            <a:r>
              <a:rPr lang="en-US" sz="1600" b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 (Conscious)</a:t>
            </a:r>
          </a:p>
          <a:p>
            <a:pPr>
              <a:buFont typeface="+mj-lt"/>
              <a:buAutoNum type="arabicPeriod"/>
            </a:pPr>
            <a:r>
              <a:rPr lang="en-US" sz="1600" b="1" dirty="0" err="1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আ</a:t>
            </a:r>
            <a:r>
              <a:rPr lang="en-US" sz="1600" b="1" dirty="0" err="1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সংজ্ঞান</a:t>
            </a:r>
            <a:r>
              <a:rPr lang="en-US" sz="1600" b="1" dirty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বা</a:t>
            </a:r>
            <a:r>
              <a:rPr lang="en-US" sz="1600" b="1" dirty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অবচেতন</a:t>
            </a:r>
            <a:r>
              <a:rPr lang="en-US" sz="1600" b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স্তর</a:t>
            </a:r>
            <a:r>
              <a:rPr lang="en-US" sz="1600" b="1" dirty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(Pre-conscious)</a:t>
            </a:r>
            <a:endParaRPr lang="en-US" sz="1600" b="1" dirty="0">
              <a:solidFill>
                <a:srgbClr val="002060"/>
              </a:solidFill>
              <a:latin typeface="Siyam Rupali" pitchFamily="2" charset="0"/>
              <a:cs typeface="Siyam Rupali" pitchFamily="2" charset="0"/>
            </a:endParaRPr>
          </a:p>
          <a:p>
            <a:pPr>
              <a:buFont typeface="+mj-lt"/>
              <a:buAutoNum type="arabicPeriod"/>
            </a:pPr>
            <a:r>
              <a:rPr lang="en-US" sz="1600" b="1" dirty="0" err="1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নির্জ্ঞান</a:t>
            </a:r>
            <a:r>
              <a:rPr lang="en-US" sz="1600" b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বা</a:t>
            </a:r>
            <a:r>
              <a:rPr lang="en-US" sz="1600" b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অচেতন</a:t>
            </a:r>
            <a:r>
              <a:rPr lang="en-US" sz="1600" b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  </a:t>
            </a:r>
            <a:r>
              <a:rPr lang="en-US" sz="1600" b="1" dirty="0" err="1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স্তর</a:t>
            </a:r>
            <a:r>
              <a:rPr lang="en-US" sz="1600" b="1" dirty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(Unconscious)</a:t>
            </a:r>
            <a:endParaRPr lang="en-US" sz="1600" b="1" dirty="0">
              <a:solidFill>
                <a:srgbClr val="002060"/>
              </a:solidFill>
              <a:latin typeface="Siyam Rupali" pitchFamily="2" charset="0"/>
              <a:cs typeface="Siyam Rupali" pitchFamily="2" charset="0"/>
            </a:endParaRPr>
          </a:p>
          <a:p>
            <a:pPr marL="0" indent="0" algn="ctr">
              <a:buNone/>
            </a:pPr>
            <a:r>
              <a:rPr lang="en-US" sz="1600" dirty="0" smtClean="0">
                <a:latin typeface="Siyam Rupali" pitchFamily="2" charset="0"/>
                <a:cs typeface="Siyam Rupali" pitchFamily="2" charset="0"/>
              </a:rPr>
              <a:t>                           </a:t>
            </a:r>
            <a:endParaRPr lang="en-IN" sz="1600" dirty="0">
              <a:latin typeface="Siyam Rupali" pitchFamily="2" charset="0"/>
              <a:cs typeface="Siyam Rupali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12257444"/>
              </p:ext>
            </p:extLst>
          </p:nvPr>
        </p:nvGraphicFramePr>
        <p:xfrm>
          <a:off x="4716016" y="3642507"/>
          <a:ext cx="4632176" cy="304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3789040"/>
            <a:ext cx="4503079" cy="2923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9549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676</TotalTime>
  <Words>1205</Words>
  <Application>Microsoft Office PowerPoint</Application>
  <PresentationFormat>On-screen Show (4:3)</PresentationFormat>
  <Paragraphs>83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মনোবিজ্ঞানের আলোচনার বিষয়</vt:lpstr>
      <vt:lpstr>মন কাকে বলে?</vt:lpstr>
      <vt:lpstr>PowerPoint Presentation</vt:lpstr>
      <vt:lpstr>মন ও চেতনা কি সমব্যাপক?</vt:lpstr>
      <vt:lpstr>স্টাউট এর মতে চেতনার স্তরভেদ</vt:lpstr>
      <vt:lpstr>ফ্রয়েডের মতে চেতনার স্তরভেদ</vt:lpstr>
      <vt:lpstr>PowerPoint Presentation</vt:lpstr>
      <vt:lpstr>সংজ্ঞান (Conscious)</vt:lpstr>
      <vt:lpstr>আসংজ্ঞান (Pre-conscious)</vt:lpstr>
      <vt:lpstr>নির্জ্ঞান (Unconscious) </vt:lpstr>
      <vt:lpstr>PowerPoint Presentation</vt:lpstr>
      <vt:lpstr>অদস বা ID :</vt:lpstr>
      <vt:lpstr>অহং বা EGO :</vt:lpstr>
      <vt:lpstr>অধিশাস্তা বা SUPER EGO :</vt:lpstr>
      <vt:lpstr>PowerPoint Presentation</vt:lpstr>
      <vt:lpstr>অবচেতন ও অচেতন এর মধ্যে পার্থক্য</vt:lpstr>
      <vt:lpstr>নির্জ্ঞান মন (Unconscious Mind) </vt:lpstr>
      <vt:lpstr>PowerPoint Presentation</vt:lpstr>
      <vt:lpstr>নির্জ্ঞান মনের অস্তিত্ব স্বপক্ষে যুক্তি 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মনোবিদ্যা কি ?</dc:title>
  <dc:creator>ananya</dc:creator>
  <cp:lastModifiedBy>ananya</cp:lastModifiedBy>
  <cp:revision>175</cp:revision>
  <dcterms:created xsi:type="dcterms:W3CDTF">2024-07-03T14:07:41Z</dcterms:created>
  <dcterms:modified xsi:type="dcterms:W3CDTF">2024-07-05T08:31:57Z</dcterms:modified>
</cp:coreProperties>
</file>