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8" r:id="rId18"/>
    <p:sldId id="279"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3" d="100"/>
          <a:sy n="73"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BBA04A7-A1BB-4E02-90AB-4A79FFF6CABA}" type="datetimeFigureOut">
              <a:rPr lang="en-IN" smtClean="0"/>
              <a:t>13-05-2023</a:t>
            </a:fld>
            <a:endParaRPr lang="en-IN"/>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IN"/>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8C29EEC-D693-43AD-9597-38CEC11F81D3}" type="slidenum">
              <a:rPr lang="en-IN" smtClean="0"/>
              <a:t>‹#›</a:t>
            </a:fld>
            <a:endParaRPr lang="en-IN"/>
          </a:p>
        </p:txBody>
      </p:sp>
    </p:spTree>
    <p:extLst>
      <p:ext uri="{BB962C8B-B14F-4D97-AF65-F5344CB8AC3E}">
        <p14:creationId xmlns:p14="http://schemas.microsoft.com/office/powerpoint/2010/main" val="22358141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BA04A7-A1BB-4E02-90AB-4A79FFF6CABA}" type="datetimeFigureOut">
              <a:rPr lang="en-IN" smtClean="0"/>
              <a:t>13-05-2023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333217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BA04A7-A1BB-4E02-90AB-4A79FFF6CABA}" type="datetimeFigureOut">
              <a:rPr lang="en-IN" smtClean="0"/>
              <a:t>13-05-2023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27999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BA04A7-A1BB-4E02-90AB-4A79FFF6CABA}" type="datetimeFigureOut">
              <a:rPr lang="en-IN" smtClean="0"/>
              <a:t>13-05-2023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42665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BBA04A7-A1BB-4E02-90AB-4A79FFF6CABA}" type="datetimeFigureOut">
              <a:rPr lang="en-IN" smtClean="0"/>
              <a:t>13-05-2023</a:t>
            </a:fld>
            <a:endParaRPr lang="en-IN"/>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IN"/>
          </a:p>
        </p:txBody>
      </p:sp>
      <p:sp>
        <p:nvSpPr>
          <p:cNvPr id="6" name="Slide Number Placeholder 5"/>
          <p:cNvSpPr>
            <a:spLocks noGrp="1"/>
          </p:cNvSpPr>
          <p:nvPr>
            <p:ph type="sldNum" sz="quarter" idx="12"/>
          </p:nvPr>
        </p:nvSpPr>
        <p:spPr>
          <a:xfrm>
            <a:off x="8604504" y="5211060"/>
            <a:ext cx="2112264" cy="228600"/>
          </a:xfrm>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39906604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BA04A7-A1BB-4E02-90AB-4A79FFF6CABA}" type="datetimeFigureOut">
              <a:rPr lang="en-IN" smtClean="0"/>
              <a:t>13-05-2023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78365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BA04A7-A1BB-4E02-90AB-4A79FFF6CABA}" type="datetimeFigureOut">
              <a:rPr lang="en-IN" smtClean="0"/>
              <a:t>13-05-2023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110917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BA04A7-A1BB-4E02-90AB-4A79FFF6CABA}" type="datetimeFigureOut">
              <a:rPr lang="en-IN" smtClean="0"/>
              <a:t>13-05-2023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200208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A04A7-A1BB-4E02-90AB-4A79FFF6CABA}" type="datetimeFigureOut">
              <a:rPr lang="en-IN" smtClean="0"/>
              <a:t>13-05-2023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C29EEC-D693-43AD-9597-38CEC11F81D3}" type="slidenum">
              <a:rPr lang="en-IN" smtClean="0"/>
              <a:t>‹#›</a:t>
            </a:fld>
            <a:endParaRPr lang="en-IN"/>
          </a:p>
        </p:txBody>
      </p:sp>
    </p:spTree>
    <p:extLst>
      <p:ext uri="{BB962C8B-B14F-4D97-AF65-F5344CB8AC3E}">
        <p14:creationId xmlns:p14="http://schemas.microsoft.com/office/powerpoint/2010/main" val="176952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DBBA04A7-A1BB-4E02-90AB-4A79FFF6CABA}" type="datetimeFigureOut">
              <a:rPr lang="en-IN" smtClean="0"/>
              <a:t>13-05-2023</a:t>
            </a:fld>
            <a:endParaRPr lang="en-IN"/>
          </a:p>
        </p:txBody>
      </p:sp>
      <p:sp>
        <p:nvSpPr>
          <p:cNvPr id="9" name="Footer Placeholder 8"/>
          <p:cNvSpPr>
            <a:spLocks noGrp="1"/>
          </p:cNvSpPr>
          <p:nvPr>
            <p:ph type="ftr" sz="quarter" idx="11"/>
          </p:nvPr>
        </p:nvSpPr>
        <p:spPr/>
        <p:txBody>
          <a:bodyPr/>
          <a:lstStyle>
            <a:lvl1pPr algn="r">
              <a:defRPr/>
            </a:lvl1pPr>
          </a:lstStyle>
          <a:p>
            <a:endParaRPr lang="en-IN"/>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8C29EEC-D693-43AD-9597-38CEC11F81D3}" type="slidenum">
              <a:rPr lang="en-IN" smtClean="0"/>
              <a:t>‹#›</a:t>
            </a:fld>
            <a:endParaRPr lang="en-IN"/>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02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BBA04A7-A1BB-4E02-90AB-4A79FFF6CABA}" type="datetimeFigureOut">
              <a:rPr lang="en-IN" smtClean="0"/>
              <a:t>13-05-2023</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IN"/>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8C29EEC-D693-43AD-9597-38CEC11F81D3}" type="slidenum">
              <a:rPr lang="en-IN" smtClean="0"/>
              <a:t>‹#›</a:t>
            </a:fld>
            <a:endParaRPr lang="en-IN"/>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935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BBA04A7-A1BB-4E02-90AB-4A79FFF6CABA}" type="datetimeFigureOut">
              <a:rPr lang="en-IN" smtClean="0"/>
              <a:t>13-05-2023</a:t>
            </a:fld>
            <a:endParaRPr lang="en-IN"/>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8C29EEC-D693-43AD-9597-38CEC11F81D3}" type="slidenum">
              <a:rPr lang="en-IN" smtClean="0"/>
              <a:t>‹#›</a:t>
            </a:fld>
            <a:endParaRPr lang="en-IN"/>
          </a:p>
        </p:txBody>
      </p:sp>
    </p:spTree>
    <p:extLst>
      <p:ext uri="{BB962C8B-B14F-4D97-AF65-F5344CB8AC3E}">
        <p14:creationId xmlns:p14="http://schemas.microsoft.com/office/powerpoint/2010/main" val="32924713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etmuseum.org/toah/hd/herz/hd_herz.htm" TargetMode="External"/><Relationship Id="rId2" Type="http://schemas.openxmlformats.org/officeDocument/2006/relationships/hyperlink" Target="https://www.metmuseum.org/toah/hd/umay/hd_umay.htm" TargetMode="External"/><Relationship Id="rId1" Type="http://schemas.openxmlformats.org/officeDocument/2006/relationships/slideLayout" Target="../slideLayouts/slideLayout7.xml"/><Relationship Id="rId4" Type="http://schemas.openxmlformats.org/officeDocument/2006/relationships/hyperlink" Target="https://www.metmuseum.org/toah/hd/orna/hd_orna.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smtClean="0">
                <a:latin typeface="Algerian" panose="04020705040A02060702" pitchFamily="82" charset="0"/>
              </a:rPr>
              <a:t>The Art of </a:t>
            </a:r>
            <a:r>
              <a:rPr lang="en-US" sz="6000" b="1" dirty="0" smtClean="0">
                <a:latin typeface="Algerian" panose="04020705040A02060702" pitchFamily="82" charset="0"/>
              </a:rPr>
              <a:t>the</a:t>
            </a:r>
            <a:r>
              <a:rPr lang="en-US" sz="6600" b="1" dirty="0" smtClean="0">
                <a:latin typeface="Algerian" panose="04020705040A02060702" pitchFamily="82" charset="0"/>
              </a:rPr>
              <a:t> </a:t>
            </a:r>
            <a:r>
              <a:rPr lang="en-US" sz="5400" b="1" dirty="0" smtClean="0">
                <a:latin typeface="Algerian" panose="04020705040A02060702" pitchFamily="82" charset="0"/>
              </a:rPr>
              <a:t>Abbasid period </a:t>
            </a:r>
            <a:endParaRPr lang="en-IN" sz="5400" b="1" dirty="0">
              <a:latin typeface="Algerian" panose="04020705040A02060702" pitchFamily="82" charset="0"/>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79287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Beveled Style</a:t>
            </a:r>
            <a:endParaRPr lang="en-IN"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520" b="7520"/>
          <a:stretch>
            <a:fillRect/>
          </a:stretch>
        </p:blipFill>
        <p:spPr>
          <a:xfrm>
            <a:off x="228598" y="237744"/>
            <a:ext cx="8641081" cy="6382512"/>
          </a:xfrm>
        </p:spPr>
      </p:pic>
      <p:sp>
        <p:nvSpPr>
          <p:cNvPr id="4" name="Text Placeholder 3"/>
          <p:cNvSpPr>
            <a:spLocks noGrp="1"/>
          </p:cNvSpPr>
          <p:nvPr>
            <p:ph type="body" sz="half" idx="2"/>
          </p:nvPr>
        </p:nvSpPr>
        <p:spPr/>
        <p:txBody>
          <a:bodyPr>
            <a:normAutofit/>
          </a:bodyPr>
          <a:lstStyle/>
          <a:p>
            <a:r>
              <a:rPr lang="en-US" sz="2400" dirty="0" smtClean="0"/>
              <a:t>Working in various materials in this period developed a new aesthetic of swirling patterns .</a:t>
            </a:r>
            <a:endParaRPr lang="en-IN" sz="2400" dirty="0"/>
          </a:p>
        </p:txBody>
      </p:sp>
    </p:spTree>
    <p:extLst>
      <p:ext uri="{BB962C8B-B14F-4D97-AF65-F5344CB8AC3E}">
        <p14:creationId xmlns:p14="http://schemas.microsoft.com/office/powerpoint/2010/main" val="20593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542836"/>
            <a:ext cx="7511143" cy="4893647"/>
          </a:xfrm>
          <a:prstGeom prst="rect">
            <a:avLst/>
          </a:prstGeom>
        </p:spPr>
        <p:txBody>
          <a:bodyPr wrap="square">
            <a:spAutoFit/>
          </a:bodyPr>
          <a:lstStyle/>
          <a:p>
            <a:pPr algn="ctr"/>
            <a:r>
              <a:rPr lang="en-US" b="0" i="0" dirty="0" smtClean="0">
                <a:solidFill>
                  <a:srgbClr val="000000"/>
                </a:solidFill>
                <a:effectLst/>
                <a:latin typeface="Space Grotesk"/>
              </a:rPr>
              <a:t>As the arabesque design flourished, it spread to other sources of artwork, such as wood, metal and pottery, and was no longer limited to wall carvings, but rather was created with paint, ink, and wood carvings.</a:t>
            </a:r>
          </a:p>
          <a:p>
            <a:pPr algn="ctr"/>
            <a:endParaRPr lang="en-US" dirty="0">
              <a:solidFill>
                <a:srgbClr val="000000"/>
              </a:solidFill>
              <a:latin typeface="Space Grotesk"/>
            </a:endParaRPr>
          </a:p>
          <a:p>
            <a:pPr algn="ctr"/>
            <a:r>
              <a:rPr lang="en-IN" sz="2400" b="1" u="sng" dirty="0"/>
              <a:t>Use of </a:t>
            </a:r>
            <a:r>
              <a:rPr lang="en-IN" sz="2400" b="1" u="sng" dirty="0" smtClean="0"/>
              <a:t>Colour</a:t>
            </a:r>
            <a:endParaRPr lang="en-IN" sz="2400" b="1" u="sng" dirty="0"/>
          </a:p>
          <a:p>
            <a:endParaRPr lang="en-US" dirty="0" smtClean="0"/>
          </a:p>
          <a:p>
            <a:r>
              <a:rPr lang="en-US" dirty="0" smtClean="0"/>
              <a:t>Color </a:t>
            </a:r>
            <a:r>
              <a:rPr lang="en-US" dirty="0"/>
              <a:t>became an important factor in Abbasid pottery produced in Samarra. Pottery was glazed in white and then painted over with luster, making the pottery gold and silver in color, which resembled precious metals. Because of its sheen, lusterware looked expensive and quickly became popular and sought after.</a:t>
            </a:r>
            <a:endParaRPr lang="en-US" dirty="0" smtClean="0"/>
          </a:p>
          <a:p>
            <a:endParaRPr lang="en-US" dirty="0"/>
          </a:p>
          <a:p>
            <a:endParaRPr lang="en-US" dirty="0" smtClean="0"/>
          </a:p>
          <a:p>
            <a:endParaRPr lang="en-US" dirty="0"/>
          </a:p>
          <a:p>
            <a:endParaRPr lang="en-US" dirty="0" smtClean="0"/>
          </a:p>
          <a:p>
            <a:endParaRPr lang="en-US" dirty="0"/>
          </a:p>
          <a:p>
            <a:endParaRPr lang="en-IN" dirty="0"/>
          </a:p>
        </p:txBody>
      </p:sp>
    </p:spTree>
    <p:extLst>
      <p:ext uri="{BB962C8B-B14F-4D97-AF65-F5344CB8AC3E}">
        <p14:creationId xmlns:p14="http://schemas.microsoft.com/office/powerpoint/2010/main" val="5703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Use of </a:t>
            </a:r>
            <a:r>
              <a:rPr lang="en-US" b="1" u="sng" dirty="0" err="1" smtClean="0"/>
              <a:t>Colour</a:t>
            </a:r>
            <a:r>
              <a:rPr lang="en-US" b="1" u="sng" dirty="0" smtClean="0"/>
              <a:t> </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436" b="9436"/>
          <a:stretch>
            <a:fillRect/>
          </a:stretch>
        </p:blipFill>
        <p:spPr/>
      </p:pic>
      <p:sp>
        <p:nvSpPr>
          <p:cNvPr id="4" name="Text Placeholder 3"/>
          <p:cNvSpPr>
            <a:spLocks noGrp="1"/>
          </p:cNvSpPr>
          <p:nvPr>
            <p:ph type="body" sz="half" idx="2"/>
          </p:nvPr>
        </p:nvSpPr>
        <p:spPr/>
        <p:txBody>
          <a:bodyPr/>
          <a:lstStyle/>
          <a:p>
            <a:endParaRPr lang="en-IN" dirty="0"/>
          </a:p>
        </p:txBody>
      </p:sp>
    </p:spTree>
    <p:extLst>
      <p:ext uri="{BB962C8B-B14F-4D97-AF65-F5344CB8AC3E}">
        <p14:creationId xmlns:p14="http://schemas.microsoft.com/office/powerpoint/2010/main" val="29877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Use of </a:t>
            </a:r>
            <a:r>
              <a:rPr lang="en-US" b="1" u="sng" dirty="0" err="1" smtClean="0"/>
              <a:t>Colour</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811" b="12811"/>
          <a:stretch>
            <a:fillRect/>
          </a:stretch>
        </p:blipFill>
        <p:spPr/>
      </p:pic>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6316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9" y="1174714"/>
            <a:ext cx="6230981" cy="3970318"/>
          </a:xfrm>
          <a:prstGeom prst="rect">
            <a:avLst/>
          </a:prstGeom>
        </p:spPr>
        <p:txBody>
          <a:bodyPr wrap="square">
            <a:spAutoFit/>
          </a:bodyPr>
          <a:lstStyle/>
          <a:p>
            <a:r>
              <a:rPr lang="en-US" b="0" i="0" dirty="0" smtClean="0">
                <a:solidFill>
                  <a:srgbClr val="373D3F"/>
                </a:solidFill>
                <a:effectLst/>
                <a:latin typeface="Lora"/>
              </a:rPr>
              <a:t>The Umayyad dynasty produced little of what we would consider decorative arts (like pottery, glass, metalwork), but under the Abbasid dynasty production of decorative stone, wood and ceramic objects flourished. Artisans in Samarra developed a new method for carving surfaces that allowed for curved, vegetal forms (called arabesques) which became widely adopted. There were also developments in ceramic decoration. The use of </a:t>
            </a:r>
            <a:r>
              <a:rPr lang="en-US" b="0" i="0" dirty="0" err="1" smtClean="0">
                <a:solidFill>
                  <a:srgbClr val="373D3F"/>
                </a:solidFill>
                <a:effectLst/>
                <a:latin typeface="Lora"/>
              </a:rPr>
              <a:t>lustre</a:t>
            </a:r>
            <a:r>
              <a:rPr lang="en-US" b="0" i="0" dirty="0" smtClean="0">
                <a:solidFill>
                  <a:srgbClr val="373D3F"/>
                </a:solidFill>
                <a:effectLst/>
                <a:latin typeface="Lora"/>
              </a:rPr>
              <a:t> painting (which gives ceramic ware a metallic sheen) became popular in surrounding regions and was extensively used on tile for centuries. Overall, the Abbasid epoch was an important transitional period that disseminated styles and techniques to distant Islamic lands.</a:t>
            </a:r>
          </a:p>
          <a:p>
            <a:r>
              <a:rPr lang="en-US" b="0" i="0" dirty="0" smtClean="0">
                <a:solidFill>
                  <a:srgbClr val="373D3F"/>
                </a:solidFill>
                <a:effectLst/>
                <a:latin typeface="Lora"/>
              </a:rPr>
              <a:t> </a:t>
            </a:r>
            <a:endParaRPr lang="en-US" b="0" i="0" dirty="0">
              <a:solidFill>
                <a:srgbClr val="373D3F"/>
              </a:solidFill>
              <a:effectLst/>
              <a:latin typeface="Lora"/>
            </a:endParaRPr>
          </a:p>
        </p:txBody>
      </p:sp>
    </p:spTree>
    <p:extLst>
      <p:ext uri="{BB962C8B-B14F-4D97-AF65-F5344CB8AC3E}">
        <p14:creationId xmlns:p14="http://schemas.microsoft.com/office/powerpoint/2010/main" val="42899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Samarra </a:t>
            </a:r>
            <a:r>
              <a:rPr lang="en-US" b="1" u="sng" dirty="0" smtClean="0"/>
              <a:t>Fort</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948" b="21948"/>
          <a:stretch>
            <a:fillRect/>
          </a:stretch>
        </p:blipFill>
        <p:spPr/>
      </p:pic>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16250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Samarra </a:t>
            </a:r>
            <a:r>
              <a:rPr lang="en-US" b="1" u="sng" dirty="0" smtClean="0"/>
              <a:t>Fort </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985" b="19985"/>
          <a:stretch>
            <a:fillRect/>
          </a:stretch>
        </p:blipFill>
        <p:spPr/>
      </p:pic>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24795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Al – </a:t>
            </a:r>
            <a:r>
              <a:rPr lang="en-US" b="1" u="sng" dirty="0" err="1" smtClean="0"/>
              <a:t>Ukhaidhir</a:t>
            </a:r>
            <a:r>
              <a:rPr lang="en-US" b="1" u="sng" dirty="0" smtClean="0"/>
              <a:t> </a:t>
            </a:r>
            <a:r>
              <a:rPr lang="en-US" b="1" u="sng" dirty="0" err="1" smtClean="0"/>
              <a:t>Fortrees</a:t>
            </a:r>
            <a:r>
              <a:rPr lang="en-US" b="1" u="sng" dirty="0" smtClean="0"/>
              <a:t> in Karbala</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0" b="130"/>
          <a:stretch>
            <a:fillRect/>
          </a:stretch>
        </p:blipFill>
        <p:spPr/>
      </p:pic>
      <p:sp>
        <p:nvSpPr>
          <p:cNvPr id="4" name="Text Placeholder 3"/>
          <p:cNvSpPr>
            <a:spLocks noGrp="1"/>
          </p:cNvSpPr>
          <p:nvPr>
            <p:ph type="body" sz="half" idx="2"/>
          </p:nvPr>
        </p:nvSpPr>
        <p:spPr/>
        <p:txBody>
          <a:bodyPr/>
          <a:lstStyle/>
          <a:p>
            <a:pPr algn="ctr"/>
            <a:endParaRPr lang="en-IN" dirty="0"/>
          </a:p>
        </p:txBody>
      </p:sp>
    </p:spTree>
    <p:extLst>
      <p:ext uri="{BB962C8B-B14F-4D97-AF65-F5344CB8AC3E}">
        <p14:creationId xmlns:p14="http://schemas.microsoft.com/office/powerpoint/2010/main" val="2674256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Ibn </a:t>
            </a:r>
            <a:r>
              <a:rPr lang="en-US" b="1" u="sng" dirty="0" err="1" smtClean="0"/>
              <a:t>Tulun</a:t>
            </a:r>
            <a:r>
              <a:rPr lang="en-US" b="1" u="sng" dirty="0" smtClean="0"/>
              <a:t> Mosque</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662" r="5662"/>
          <a:stretch>
            <a:fillRect/>
          </a:stretch>
        </p:blipFill>
        <p:spPr/>
      </p:pic>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3054620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Minaret in Baghdad</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396" b="27396"/>
          <a:stretch>
            <a:fillRect/>
          </a:stretch>
        </p:blipFill>
        <p:spPr>
          <a:xfrm>
            <a:off x="268288" y="173038"/>
            <a:ext cx="8531225" cy="6381750"/>
          </a:xfrm>
        </p:spPr>
      </p:pic>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335181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623" y="1854926"/>
            <a:ext cx="9070848" cy="1110343"/>
          </a:xfrm>
        </p:spPr>
        <p:txBody>
          <a:bodyPr/>
          <a:lstStyle/>
          <a:p>
            <a:r>
              <a:rPr lang="en-US" sz="4400" b="1" u="sng" dirty="0" smtClean="0"/>
              <a:t>Introduction</a:t>
            </a:r>
            <a:r>
              <a:rPr lang="en-US" sz="4800" dirty="0" smtClean="0"/>
              <a:t> </a:t>
            </a:r>
            <a:endParaRPr lang="en-IN" sz="4800" dirty="0"/>
          </a:p>
        </p:txBody>
      </p:sp>
      <p:sp>
        <p:nvSpPr>
          <p:cNvPr id="3" name="Text Placeholder 2"/>
          <p:cNvSpPr>
            <a:spLocks noGrp="1"/>
          </p:cNvSpPr>
          <p:nvPr>
            <p:ph type="body" idx="1"/>
          </p:nvPr>
        </p:nvSpPr>
        <p:spPr>
          <a:xfrm>
            <a:off x="1563623" y="2690949"/>
            <a:ext cx="9070848" cy="3108960"/>
          </a:xfrm>
        </p:spPr>
        <p:txBody>
          <a:bodyPr>
            <a:noAutofit/>
          </a:bodyPr>
          <a:lstStyle/>
          <a:p>
            <a:r>
              <a:rPr lang="en-US" sz="2000" dirty="0" smtClean="0"/>
              <a:t>The </a:t>
            </a:r>
            <a:r>
              <a:rPr lang="en-US" sz="2000" dirty="0"/>
              <a:t>Abbasid Dynasty existed between the years 750 and 1258 A.D., lasting for more than 500 years. It was the focal point of all Islamic political and cultural life.</a:t>
            </a:r>
            <a:br>
              <a:rPr lang="en-US" sz="2000" dirty="0"/>
            </a:br>
            <a:r>
              <a:rPr lang="en-US" sz="2000" dirty="0"/>
              <a:t>The Abbasid Dynasty saw a golden age in which Baghdad and Samarra functioned as the cultural and commercial</a:t>
            </a:r>
            <a:r>
              <a:rPr lang="en-US" sz="2000" b="1" dirty="0"/>
              <a:t> </a:t>
            </a:r>
            <a:r>
              <a:rPr lang="en-US" sz="2000" dirty="0"/>
              <a:t>capitals of the Islamic world</a:t>
            </a:r>
            <a:r>
              <a:rPr lang="en-US" sz="2000" b="1" dirty="0"/>
              <a:t>.</a:t>
            </a:r>
            <a:r>
              <a:rPr lang="en-US" sz="2000" dirty="0"/>
              <a:t> It was during this period that a beautiful and distinctive style of art and architecture emerged that spread throughout Muslim lands.</a:t>
            </a:r>
          </a:p>
          <a:p>
            <a:endParaRPr lang="en-IN" sz="2000" dirty="0"/>
          </a:p>
        </p:txBody>
      </p:sp>
    </p:spTree>
    <p:extLst>
      <p:ext uri="{BB962C8B-B14F-4D97-AF65-F5344CB8AC3E}">
        <p14:creationId xmlns:p14="http://schemas.microsoft.com/office/powerpoint/2010/main" val="12626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2686" y="1503964"/>
            <a:ext cx="6096000" cy="4124206"/>
          </a:xfrm>
          <a:prstGeom prst="rect">
            <a:avLst/>
          </a:prstGeom>
        </p:spPr>
        <p:txBody>
          <a:bodyPr>
            <a:spAutoFit/>
          </a:bodyPr>
          <a:lstStyle/>
          <a:p>
            <a:r>
              <a:rPr lang="en-US" sz="2800" b="1" i="0" u="sng" dirty="0" smtClean="0">
                <a:solidFill>
                  <a:srgbClr val="000000"/>
                </a:solidFill>
                <a:effectLst/>
                <a:latin typeface="Space Grotesk"/>
              </a:rPr>
              <a:t>Influence</a:t>
            </a:r>
          </a:p>
          <a:p>
            <a:endParaRPr lang="en-US" dirty="0">
              <a:solidFill>
                <a:srgbClr val="000000"/>
              </a:solidFill>
            </a:endParaRPr>
          </a:p>
          <a:p>
            <a:r>
              <a:rPr lang="en-US" dirty="0" smtClean="0">
                <a:solidFill>
                  <a:srgbClr val="000000"/>
                </a:solidFill>
                <a:effectLst/>
              </a:rPr>
              <a:t>Abbasid art influenced the Umayyad rulers in Spain, who adopted arabesque designs in their architecture. Byzantine envoys traveling to Baghdad returned to Constantinople with reports of beautiful mosques, and the Byzantines thus emulated Abbasid artistic styles in their palaces. Small-scale decorative arts were influential too, most likely because of their portability; lusterware ceramics and glassware were traded and thus influenced artistic practices as far as Egypt, Iran, and Spain. It is postulated that the ceramic transported to Spain influenced ceramic production in the Western world.</a:t>
            </a:r>
            <a:endParaRPr lang="en-US" dirty="0">
              <a:solidFill>
                <a:srgbClr val="000000"/>
              </a:solidFill>
              <a:effectLst/>
            </a:endParaRPr>
          </a:p>
        </p:txBody>
      </p:sp>
    </p:spTree>
    <p:extLst>
      <p:ext uri="{BB962C8B-B14F-4D97-AF65-F5344CB8AC3E}">
        <p14:creationId xmlns:p14="http://schemas.microsoft.com/office/powerpoint/2010/main" val="23851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623" y="2094309"/>
            <a:ext cx="9070848" cy="1628605"/>
          </a:xfrm>
        </p:spPr>
        <p:txBody>
          <a:bodyPr/>
          <a:lstStyle/>
          <a:p>
            <a:r>
              <a:rPr lang="en-US" sz="3200" dirty="0" smtClean="0"/>
              <a:t>Decline </a:t>
            </a:r>
            <a:endParaRPr lang="en-IN" sz="3200" dirty="0"/>
          </a:p>
        </p:txBody>
      </p:sp>
      <p:sp>
        <p:nvSpPr>
          <p:cNvPr id="3" name="Text Placeholder 2"/>
          <p:cNvSpPr>
            <a:spLocks noGrp="1"/>
          </p:cNvSpPr>
          <p:nvPr>
            <p:ph type="body" idx="1"/>
          </p:nvPr>
        </p:nvSpPr>
        <p:spPr>
          <a:xfrm>
            <a:off x="1563624" y="3357154"/>
            <a:ext cx="9070848" cy="1782108"/>
          </a:xfrm>
        </p:spPr>
        <p:txBody>
          <a:bodyPr>
            <a:normAutofit/>
          </a:bodyPr>
          <a:lstStyle/>
          <a:p>
            <a:r>
              <a:rPr lang="en-US" dirty="0"/>
              <a:t>Political unrest caused a decline in art production, as motivations had to be focused elsewhere. A brief revival of Abbasid art emerged between 1180 and 1233, but it ultimately waned again because of political strife. When the Abbasid era ended, the golden age of art production was finished.</a:t>
            </a:r>
            <a:endParaRPr lang="en-IN" dirty="0"/>
          </a:p>
        </p:txBody>
      </p:sp>
    </p:spTree>
    <p:extLst>
      <p:ext uri="{BB962C8B-B14F-4D97-AF65-F5344CB8AC3E}">
        <p14:creationId xmlns:p14="http://schemas.microsoft.com/office/powerpoint/2010/main" val="29410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br>
              <a:rPr lang="en-US" dirty="0" smtClean="0"/>
            </a:b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1844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2" y="1867988"/>
            <a:ext cx="10959738" cy="3170099"/>
          </a:xfrm>
          <a:prstGeom prst="rect">
            <a:avLst/>
          </a:prstGeom>
          <a:noFill/>
        </p:spPr>
        <p:txBody>
          <a:bodyPr wrap="square" rtlCol="0">
            <a:spAutoFit/>
          </a:bodyPr>
          <a:lstStyle/>
          <a:p>
            <a:r>
              <a:rPr lang="en-US" sz="2000" dirty="0"/>
              <a:t>Under the Abbasid caliphate (750–1258), which succeeded the </a:t>
            </a:r>
            <a:r>
              <a:rPr lang="en-US" sz="2000" u="sng" dirty="0" err="1">
                <a:hlinkClick r:id="rId2"/>
              </a:rPr>
              <a:t>Umayyads</a:t>
            </a:r>
            <a:r>
              <a:rPr lang="en-US" sz="2000" dirty="0"/>
              <a:t> (661–750) in 750, the focal point of Islamic political and cultural life shifted eastward from Syria to Iraq, where, in 762, Baghdad, the circular City of Peace (</a:t>
            </a:r>
            <a:r>
              <a:rPr lang="en-US" sz="2000" i="1" dirty="0" err="1"/>
              <a:t>madinat</a:t>
            </a:r>
            <a:r>
              <a:rPr lang="en-US" sz="2000" i="1" dirty="0"/>
              <a:t> al-</a:t>
            </a:r>
            <a:r>
              <a:rPr lang="en-US" sz="2000" i="1" dirty="0" err="1"/>
              <a:t>salam</a:t>
            </a:r>
            <a:r>
              <a:rPr lang="en-US" sz="2000" dirty="0"/>
              <a:t>), was founded as the new capital. The Abbasids later also established another city north of Baghdad, called </a:t>
            </a:r>
            <a:r>
              <a:rPr lang="en-US" sz="2000" u="sng" dirty="0">
                <a:hlinkClick r:id="rId3"/>
              </a:rPr>
              <a:t>Samarra</a:t>
            </a:r>
            <a:r>
              <a:rPr lang="en-US" sz="2000" dirty="0"/>
              <a:t> (an abbreviation of the sentence “He who sees it rejoices”), which replaced the capital for a brief period (836–92). The first three centuries of Abbasid rule were a golden age in which Baghdad and Samarra functioned as the cultural and commercial capitals of the Islamic world. During this period, a distinctive style emerged and new techniques were developed that spread throughout the Muslim realm and greatly influenced </a:t>
            </a:r>
            <a:r>
              <a:rPr lang="en-US" sz="2000" u="sng" dirty="0">
                <a:hlinkClick r:id="rId4"/>
              </a:rPr>
              <a:t>Islamic art and architecture</a:t>
            </a:r>
            <a:r>
              <a:rPr lang="en-US" sz="2000" dirty="0"/>
              <a:t>.</a:t>
            </a:r>
            <a:endParaRPr lang="en-IN" sz="2000" dirty="0"/>
          </a:p>
        </p:txBody>
      </p:sp>
    </p:spTree>
    <p:extLst>
      <p:ext uri="{BB962C8B-B14F-4D97-AF65-F5344CB8AC3E}">
        <p14:creationId xmlns:p14="http://schemas.microsoft.com/office/powerpoint/2010/main" val="17736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2" y="222068"/>
            <a:ext cx="11704319" cy="6348549"/>
          </a:xfrm>
          <a:prstGeom prst="rect">
            <a:avLst/>
          </a:prstGeom>
        </p:spPr>
      </p:pic>
    </p:spTree>
    <p:extLst>
      <p:ext uri="{BB962C8B-B14F-4D97-AF65-F5344CB8AC3E}">
        <p14:creationId xmlns:p14="http://schemas.microsoft.com/office/powerpoint/2010/main" val="141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977" y="675479"/>
            <a:ext cx="8752114" cy="5509200"/>
          </a:xfrm>
          <a:prstGeom prst="rect">
            <a:avLst/>
          </a:prstGeom>
        </p:spPr>
        <p:txBody>
          <a:bodyPr wrap="square">
            <a:spAutoFit/>
          </a:bodyPr>
          <a:lstStyle/>
          <a:p>
            <a:r>
              <a:rPr lang="en-US" sz="2800" b="1" dirty="0" smtClean="0"/>
              <a:t>                           </a:t>
            </a:r>
            <a:r>
              <a:rPr lang="en-US" sz="2800" b="1" u="sng" dirty="0" smtClean="0"/>
              <a:t>Characteristics</a:t>
            </a:r>
            <a:endParaRPr lang="en-US" sz="2800" b="1" dirty="0"/>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r>
              <a:rPr lang="en-US" b="1" dirty="0" smtClean="0"/>
              <a:t>Arabesque</a:t>
            </a:r>
            <a:r>
              <a:rPr lang="en-US" dirty="0"/>
              <a:t>: A repetitive, stylized pattern based on a geometrical floral or vegetal design. Abbasid art is characterized by its arabesque designs. The designs were geometric and repetitive, featuring swirls, lines, and shapes. The style originated in wall carvings in mosques, houses and palaces. </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a:t>Mosaics : </a:t>
            </a:r>
            <a:r>
              <a:rPr lang="en-US" dirty="0"/>
              <a:t>The most famous mosaics works are notable for being some of the oldest examples of Islamic arts.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Aniconism : </a:t>
            </a:r>
            <a:r>
              <a:rPr lang="en-US" dirty="0"/>
              <a:t>By an large rejecting the practice of depicting humans and animals , aniconism is the most notable feature of Muslim art.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Calligraphy :</a:t>
            </a:r>
            <a:r>
              <a:rPr lang="en-US" dirty="0"/>
              <a:t> Calligraphy is decorated an symbolic because it connects to the idea of transmitting gods what to the people . Also prominent is foliate or vegetal imagery , in which leaves , vines or other plants are rendered in decorative </a:t>
            </a:r>
            <a:r>
              <a:rPr lang="en-US" dirty="0" smtClean="0"/>
              <a:t>ways.</a:t>
            </a:r>
          </a:p>
          <a:p>
            <a:pPr marL="285750" indent="-285750">
              <a:buFont typeface="Wingdings" panose="05000000000000000000" pitchFamily="2" charset="2"/>
              <a:buChar char="Ø"/>
            </a:pPr>
            <a:r>
              <a:rPr lang="en-US" b="1" dirty="0" smtClean="0"/>
              <a:t>Beveled Style : </a:t>
            </a:r>
            <a:endParaRPr lang="en-US" b="1" dirty="0"/>
          </a:p>
          <a:p>
            <a:r>
              <a:rPr lang="en-US" dirty="0" smtClean="0"/>
              <a:t> </a:t>
            </a:r>
            <a:endParaRPr lang="en-US" dirty="0"/>
          </a:p>
        </p:txBody>
      </p:sp>
    </p:spTree>
    <p:extLst>
      <p:ext uri="{BB962C8B-B14F-4D97-AF65-F5344CB8AC3E}">
        <p14:creationId xmlns:p14="http://schemas.microsoft.com/office/powerpoint/2010/main" val="5965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arn(inVertic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ipe(down)">
                                      <p:cBhvr>
                                        <p:cTn id="35" dur="500"/>
                                        <p:tgtEl>
                                          <p:spTgt spid="2">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wipe(down)">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525127"/>
            <a:ext cx="2432304" cy="1645920"/>
          </a:xfrm>
        </p:spPr>
        <p:txBody>
          <a:bodyPr/>
          <a:lstStyle/>
          <a:p>
            <a:pPr algn="ctr"/>
            <a:r>
              <a:rPr lang="en-US" b="1" u="sng" dirty="0" smtClean="0"/>
              <a:t>Aniconism</a:t>
            </a:r>
            <a:endParaRPr lang="en-IN" b="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707" b="13707"/>
          <a:stretch>
            <a:fillRect/>
          </a:stretch>
        </p:blipFill>
        <p:spPr>
          <a:xfrm>
            <a:off x="228598" y="237744"/>
            <a:ext cx="8654145" cy="6382512"/>
          </a:xfrm>
        </p:spPr>
      </p:pic>
      <p:sp>
        <p:nvSpPr>
          <p:cNvPr id="4" name="Text Placeholder 3"/>
          <p:cNvSpPr>
            <a:spLocks noGrp="1"/>
          </p:cNvSpPr>
          <p:nvPr>
            <p:ph type="body" sz="half" idx="2"/>
          </p:nvPr>
        </p:nvSpPr>
        <p:spPr/>
        <p:txBody>
          <a:bodyPr>
            <a:normAutofit/>
          </a:bodyPr>
          <a:lstStyle/>
          <a:p>
            <a:r>
              <a:rPr lang="en-US" sz="2000" dirty="0"/>
              <a:t>By an large rejecting the practice of depicting humans and animals , aniconism is the most notable feature of Muslim art.</a:t>
            </a:r>
            <a:endParaRPr lang="en-IN" sz="2000" dirty="0"/>
          </a:p>
        </p:txBody>
      </p:sp>
    </p:spTree>
    <p:extLst>
      <p:ext uri="{BB962C8B-B14F-4D97-AF65-F5344CB8AC3E}">
        <p14:creationId xmlns:p14="http://schemas.microsoft.com/office/powerpoint/2010/main" val="4575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Arabesque</a:t>
            </a:r>
            <a:endParaRPr lang="en-IN"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939" b="27939"/>
          <a:stretch>
            <a:fillRect/>
          </a:stretch>
        </p:blipFill>
        <p:spPr>
          <a:xfrm>
            <a:off x="228598" y="235131"/>
            <a:ext cx="8641081" cy="6479177"/>
          </a:xfrm>
        </p:spPr>
      </p:pic>
      <p:sp>
        <p:nvSpPr>
          <p:cNvPr id="4" name="Text Placeholder 3"/>
          <p:cNvSpPr>
            <a:spLocks noGrp="1"/>
          </p:cNvSpPr>
          <p:nvPr>
            <p:ph type="body" sz="half" idx="2"/>
          </p:nvPr>
        </p:nvSpPr>
        <p:spPr/>
        <p:txBody>
          <a:bodyPr>
            <a:normAutofit fontScale="92500" lnSpcReduction="10000"/>
          </a:bodyPr>
          <a:lstStyle/>
          <a:p>
            <a:r>
              <a:rPr lang="en-US" sz="1600" dirty="0"/>
              <a:t>A repetitive, stylized pattern based on a geometrical floral or vegetal design. Abbasid art is characterized by its arabesque designs. The designs were geometric and repetitive, featuring swirls, lines, and shapes. The style originated in wall carvings in mosques, houses and palaces. </a:t>
            </a:r>
          </a:p>
          <a:p>
            <a:endParaRPr lang="en-IN" dirty="0"/>
          </a:p>
        </p:txBody>
      </p:sp>
    </p:spTree>
    <p:extLst>
      <p:ext uri="{BB962C8B-B14F-4D97-AF65-F5344CB8AC3E}">
        <p14:creationId xmlns:p14="http://schemas.microsoft.com/office/powerpoint/2010/main" val="28037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Mosaic</a:t>
            </a:r>
            <a:endParaRPr lang="en-IN" b="1" u="sng"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974" t="14733" r="4900" b="14990"/>
          <a:stretch/>
        </p:blipFill>
        <p:spPr>
          <a:xfrm>
            <a:off x="117565" y="222069"/>
            <a:ext cx="8791303" cy="6392128"/>
          </a:xfrm>
        </p:spPr>
      </p:pic>
      <p:sp>
        <p:nvSpPr>
          <p:cNvPr id="4" name="Text Placeholder 3"/>
          <p:cNvSpPr>
            <a:spLocks noGrp="1"/>
          </p:cNvSpPr>
          <p:nvPr>
            <p:ph type="body" sz="half" idx="2"/>
          </p:nvPr>
        </p:nvSpPr>
        <p:spPr/>
        <p:txBody>
          <a:bodyPr/>
          <a:lstStyle/>
          <a:p>
            <a:r>
              <a:rPr lang="en-US" sz="2000" dirty="0"/>
              <a:t>The most famous mosaics works are notable for being some of the oldest examples of Islamic arts</a:t>
            </a:r>
            <a:r>
              <a:rPr lang="en-US" dirty="0"/>
              <a:t>.</a:t>
            </a:r>
          </a:p>
          <a:p>
            <a:endParaRPr lang="en-IN" dirty="0"/>
          </a:p>
        </p:txBody>
      </p:sp>
    </p:spTree>
    <p:extLst>
      <p:ext uri="{BB962C8B-B14F-4D97-AF65-F5344CB8AC3E}">
        <p14:creationId xmlns:p14="http://schemas.microsoft.com/office/powerpoint/2010/main" val="20924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Calligraphy</a:t>
            </a:r>
            <a:endParaRPr lang="en-IN"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937" b="4937"/>
          <a:stretch>
            <a:fillRect/>
          </a:stretch>
        </p:blipFill>
        <p:spPr>
          <a:xfrm>
            <a:off x="280851" y="250806"/>
            <a:ext cx="8531352" cy="6382512"/>
          </a:xfrm>
        </p:spPr>
      </p:pic>
      <p:sp>
        <p:nvSpPr>
          <p:cNvPr id="4" name="Text Placeholder 3"/>
          <p:cNvSpPr>
            <a:spLocks noGrp="1"/>
          </p:cNvSpPr>
          <p:nvPr>
            <p:ph type="body" sz="half" idx="2"/>
          </p:nvPr>
        </p:nvSpPr>
        <p:spPr/>
        <p:txBody>
          <a:bodyPr>
            <a:normAutofit/>
          </a:bodyPr>
          <a:lstStyle/>
          <a:p>
            <a:r>
              <a:rPr lang="en-US" sz="1600" dirty="0"/>
              <a:t>Calligraphy is decorated an symbolic because it connects to the idea of transmitting gods what to the people . Also prominent is foliate or vegetal imagery , in which leaves , vines or other plants are rendered in decorative ways.</a:t>
            </a:r>
            <a:endParaRPr lang="en-IN" sz="1600" dirty="0"/>
          </a:p>
        </p:txBody>
      </p:sp>
    </p:spTree>
    <p:extLst>
      <p:ext uri="{BB962C8B-B14F-4D97-AF65-F5344CB8AC3E}">
        <p14:creationId xmlns:p14="http://schemas.microsoft.com/office/powerpoint/2010/main" val="346868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130</TotalTime>
  <Words>742</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Century Gothic</vt:lpstr>
      <vt:lpstr>Garamond</vt:lpstr>
      <vt:lpstr>Lora</vt:lpstr>
      <vt:lpstr>Space Grotesk</vt:lpstr>
      <vt:lpstr>Wingdings</vt:lpstr>
      <vt:lpstr>Savon</vt:lpstr>
      <vt:lpstr>The Art of the Abbasid period </vt:lpstr>
      <vt:lpstr>Introduction </vt:lpstr>
      <vt:lpstr>PowerPoint Presentation</vt:lpstr>
      <vt:lpstr>PowerPoint Presentation</vt:lpstr>
      <vt:lpstr>PowerPoint Presentation</vt:lpstr>
      <vt:lpstr>Aniconism</vt:lpstr>
      <vt:lpstr>Arabesque</vt:lpstr>
      <vt:lpstr>Mosaic</vt:lpstr>
      <vt:lpstr>Calligraphy</vt:lpstr>
      <vt:lpstr>Beveled Style</vt:lpstr>
      <vt:lpstr>PowerPoint Presentation</vt:lpstr>
      <vt:lpstr>Use of Colour </vt:lpstr>
      <vt:lpstr>Use of Colour</vt:lpstr>
      <vt:lpstr>PowerPoint Presentation</vt:lpstr>
      <vt:lpstr>Samarra Fort</vt:lpstr>
      <vt:lpstr>Samarra Fort </vt:lpstr>
      <vt:lpstr>Al – Ukhaidhir Fortrees in Karbala</vt:lpstr>
      <vt:lpstr>Ibn Tulun Mosque</vt:lpstr>
      <vt:lpstr>Minaret in Baghdad</vt:lpstr>
      <vt:lpstr>PowerPoint Presentation</vt:lpstr>
      <vt:lpstr>Decline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the Abbasid period</dc:title>
  <dc:creator>Admin</dc:creator>
  <cp:lastModifiedBy>Admin</cp:lastModifiedBy>
  <cp:revision>15</cp:revision>
  <dcterms:created xsi:type="dcterms:W3CDTF">2023-05-11T17:04:20Z</dcterms:created>
  <dcterms:modified xsi:type="dcterms:W3CDTF">2023-05-12T18:57:06Z</dcterms:modified>
</cp:coreProperties>
</file>