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1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047AC-1844-4BFB-B2D2-5CC23DE181D7}" type="datetimeFigureOut">
              <a:rPr lang="en-IN" smtClean="0"/>
              <a:pPr/>
              <a:t>09-08-2020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10F1A-3D98-4811-BF38-CED24353FAD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340768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                        </a:t>
            </a: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       </a:t>
            </a:r>
            <a:endParaRPr lang="en-IN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9145016" cy="375487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Arial Black" pitchFamily="34" charset="0"/>
              </a:rPr>
              <a:t>HISTORY  HONOURS CORE  COURSE- 5</a:t>
            </a:r>
          </a:p>
          <a:p>
            <a:endParaRPr lang="en-US" sz="24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Arial Black" pitchFamily="34" charset="0"/>
              </a:rPr>
              <a:t>PAPER V : HISTORY OF INDIA-III  (c.750CE -1206 CE)</a:t>
            </a:r>
          </a:p>
          <a:p>
            <a:endParaRPr lang="en-US" sz="24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Arial Black" pitchFamily="34" charset="0"/>
              </a:rPr>
              <a:t>SEMESTER-  III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Black" pitchFamily="34" charset="0"/>
              </a:rPr>
              <a:t>TOPIC-  TRIPARTITE  STRUGGLE ( </a:t>
            </a:r>
            <a:r>
              <a:rPr lang="en-US" sz="2800" dirty="0" err="1" smtClean="0">
                <a:solidFill>
                  <a:srgbClr val="FFC000"/>
                </a:solidFill>
                <a:latin typeface="Arial Black" pitchFamily="34" charset="0"/>
                <a:cs typeface="Kalpurush" pitchFamily="2" charset="0"/>
              </a:rPr>
              <a:t>ত্রিশক্তি</a:t>
            </a:r>
            <a:r>
              <a:rPr lang="en-US" sz="2800" dirty="0" smtClean="0">
                <a:solidFill>
                  <a:srgbClr val="FFC000"/>
                </a:solidFill>
                <a:latin typeface="Arial Black" pitchFamily="34" charset="0"/>
                <a:cs typeface="Kalpurush" pitchFamily="2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Arial Black" pitchFamily="34" charset="0"/>
                <a:cs typeface="Kalpurush" pitchFamily="2" charset="0"/>
              </a:rPr>
              <a:t>দ্বন্দ্ব</a:t>
            </a:r>
            <a:r>
              <a:rPr lang="bn-BD" sz="2800" dirty="0" smtClean="0">
                <a:solidFill>
                  <a:srgbClr val="FFC000"/>
                </a:solidFill>
                <a:latin typeface="Arial Black" pitchFamily="34" charset="0"/>
                <a:cs typeface="Kalpurush" pitchFamily="2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Arial Black" pitchFamily="34" charset="0"/>
                <a:cs typeface="Kalpurush" pitchFamily="2" charset="0"/>
              </a:rPr>
              <a:t>)</a:t>
            </a:r>
          </a:p>
          <a:p>
            <a:endParaRPr lang="en-US" dirty="0" smtClean="0">
              <a:solidFill>
                <a:srgbClr val="FFC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                                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628800"/>
            <a:ext cx="8568952" cy="246221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৬৪৭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খ্রীষ্টাব্দে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হর্ষবর্ধনের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মৃত্যুর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পরবর্তী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সময়ে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ভারতে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তিন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শক্তিশালী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বংশ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=</a:t>
            </a:r>
            <a:endParaRPr lang="en-US" sz="2000" b="1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q"/>
            </a:pPr>
            <a:endParaRPr lang="en-US" sz="2000" b="1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342900" indent="-342900"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উত্তর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পশ্চিম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ভারতে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প্রতিহার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বংশ</a:t>
            </a:r>
            <a:endParaRPr lang="en-US" sz="2000" b="1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marL="342900" indent="-342900">
              <a:buAutoNum type="arabicParenR"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342900" indent="-342900"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পূর্ব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ভারতে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পাল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বংশ</a:t>
            </a:r>
            <a:endParaRPr lang="en-US" sz="2000" b="1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marL="342900" indent="-342900">
              <a:buAutoNum type="arabicParenR"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342900" indent="-342900"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দাক্ষিণাত্যে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রাষ্ট্র্রকূটরা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বংশ</a:t>
            </a:r>
            <a:r>
              <a:rPr lang="en-US" sz="2000" b="1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 </a:t>
            </a:r>
            <a:endParaRPr lang="en-IN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80px-Indian_Kanauj_triangle_map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128792" cy="48965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23528" y="260648"/>
            <a:ext cx="8280920" cy="97719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b="1" dirty="0" smtClean="0">
                <a:solidFill>
                  <a:srgbClr val="FFC000"/>
                </a:solidFill>
              </a:rPr>
              <a:t>উত্তর ভারতের কনৌজকে কেন্দ্র করে প্র্তিহার,পাল ও রাষ্ট্রকূটদের মধ্যে</a:t>
            </a:r>
            <a:r>
              <a:rPr lang="bn-BD" b="1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ত্রিশক্তি</a:t>
            </a:r>
            <a:r>
              <a:rPr lang="en-US" sz="2000" b="1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দ্বন্দ্ব</a:t>
            </a:r>
            <a:r>
              <a:rPr lang="bn-BD" sz="2000" b="1" dirty="0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 হয়। মানচিত্রে উক্ত তিনবংশের এবং কনৌজের ভৌগলিক অবস্থানকে দেখানো হল=</a:t>
            </a:r>
            <a:endParaRPr lang="en-IN" sz="2000" b="1" dirty="0">
              <a:solidFill>
                <a:srgbClr val="FFC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424936" cy="4852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ত্রিশক্তি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দ্বন্দ্ব</a:t>
            </a:r>
            <a:r>
              <a:rPr lang="bn-BD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কে প্রধানত তিনটি পর্যায়ে বিভক্ত করে আলোচনা করা হল-</a:t>
            </a:r>
          </a:p>
          <a:p>
            <a:endParaRPr lang="bn-BD" dirty="0" smtClean="0">
              <a:solidFill>
                <a:schemeClr val="tx2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প্রথম </a:t>
            </a:r>
            <a:r>
              <a:rPr lang="bn-BD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পর্যায় </a:t>
            </a:r>
            <a:r>
              <a:rPr lang="bn-BD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: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           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      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১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) প্রতিহার শাসক বৎস ও পাল শাসক ধর্মপালের সাথে যুদ্ধে ধর্মপাল পরাজিত হয়।</a:t>
            </a:r>
          </a:p>
          <a:p>
            <a:endParaRPr lang="bn-BD" sz="2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        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২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) রাষ্ট্রকূটরাজ ধ্রুব ও প্রতিহার শাসক বৎসের সাথে যুদ্ধে বৎস পরাজিত হয়।</a:t>
            </a:r>
          </a:p>
          <a:p>
            <a:endParaRPr lang="bn-BD" sz="2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         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৩</a:t>
            </a:r>
            <a:r>
              <a:rPr lang="bn-BD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) রাষ্ট্রকূটরাজ ধ্রুব ও পাল শাসক ধর্মপালের সাথে যুদ্ধে ধর্মপাল পরাজিত হয়।</a:t>
            </a:r>
          </a:p>
          <a:p>
            <a:endParaRPr lang="bn-BD" sz="2000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          </a:t>
            </a:r>
            <a:endParaRPr lang="en-IN" dirty="0" smtClean="0">
              <a:latin typeface="Kalpurush" pitchFamily="2" charset="0"/>
              <a:cs typeface="Kalpurush" pitchFamily="2" charset="0"/>
            </a:endParaRPr>
          </a:p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96752"/>
            <a:ext cx="8676456" cy="32624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দ্বিতীয় পর্যায় :</a:t>
            </a:r>
          </a:p>
          <a:p>
            <a:r>
              <a:rPr lang="bn-BD" sz="2400" u="sng" dirty="0" smtClean="0">
                <a:latin typeface="Kalpurush" pitchFamily="2" charset="0"/>
                <a:cs typeface="Kalpurush" pitchFamily="2" charset="0"/>
              </a:rPr>
              <a:t>            </a:t>
            </a:r>
            <a:endParaRPr lang="en-US" sz="2400" u="sng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      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১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) প্রতিহার শাসক দ্বিতীয় নাগভট্ট ও পাল শাসক ধর্মপালের সাথে যুদ্ধে ধর্মপাল পরাজিত হয়।</a:t>
            </a:r>
          </a:p>
          <a:p>
            <a:endParaRPr lang="bn-BD" sz="20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        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২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) রাষ্ট্রকূটরাজ তৃতীয় গোবিন্দ ও প্রতিহার শাসক দ্বিতীয় নাগভট্ট সাথে যুদ্ধে দ্বিতীয় নাগভট্ট পরাজিত হয়।</a:t>
            </a:r>
          </a:p>
          <a:p>
            <a:endParaRPr lang="bn-BD" sz="20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        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৩</a:t>
            </a:r>
            <a:r>
              <a:rPr lang="bn-BD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) রাষ্ট্রকূটরাজ তৃতীয় গোবিন্দের কাছে পাল শাসক ধর্মপাল আনুগত্য স্বীকার করেন।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0688"/>
            <a:ext cx="8892480" cy="45858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endParaRPr lang="bn-BD" dirty="0" smtClean="0">
              <a:latin typeface="Kalpurush" pitchFamily="2" charset="0"/>
              <a:cs typeface="Kalpurush" pitchFamily="2" charset="0"/>
            </a:endParaRPr>
          </a:p>
          <a:p>
            <a:endParaRPr lang="bn-BD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             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             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১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) প্রতিহার শাসক রামভদ্র ও পাল শাসক দেবপালের সাথে যুদ্ধে রামভদ্র পরাজিত হয়।</a:t>
            </a:r>
          </a:p>
          <a:p>
            <a:endParaRPr lang="bn-BD" sz="2000" b="1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২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) প্রতিহার শাসক প্রথমভোজের সাথে যুদ্ধ হয় পাল শাসক দেবপালের।</a:t>
            </a:r>
          </a:p>
          <a:p>
            <a:endParaRPr lang="bn-BD" sz="2000" b="1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৩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) রাষ্ট্রকূটরাজ দ্বিতীয় কৃষ্ণের কাছে প্রতিহার শাসক প্রথমভোজ পরাজিত হন।</a:t>
            </a:r>
          </a:p>
          <a:p>
            <a:endParaRPr lang="bn-BD" sz="2000" b="1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৪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) প্রতিহার শাসক প্রথমভোজ পাল শাসক নারায়নপালের কাছ থেকে কনৌজ অধিকার করেন। </a:t>
            </a:r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  </a:t>
            </a:r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কনৌজে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প্রতিহার বংশের আধিপত্য লাভের ফলে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ত্রিশক্তি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দ্বন্দ্ব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ের অবসান ঘটে।  </a:t>
            </a:r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52736"/>
            <a:ext cx="5198133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bn-BD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তৃতীয় </a:t>
            </a:r>
            <a:r>
              <a:rPr lang="bn-BD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পর্যায় : </a:t>
            </a:r>
            <a:endParaRPr lang="en-IN" sz="24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63691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 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920880" cy="309315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</a:t>
            </a:r>
            <a:r>
              <a:rPr lang="bn-BD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গ্রন্থপঞ্জি</a:t>
            </a:r>
            <a:r>
              <a:rPr lang="bn-BD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bn-BD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=</a:t>
            </a:r>
          </a:p>
          <a:p>
            <a:endParaRPr lang="bn-BD" dirty="0" smtClean="0"/>
          </a:p>
          <a:p>
            <a:pPr>
              <a:lnSpc>
                <a:spcPct val="150000"/>
              </a:lnSpc>
            </a:pPr>
            <a:r>
              <a:rPr lang="bn-BD" dirty="0" smtClean="0"/>
              <a:t>  </a:t>
            </a:r>
            <a:r>
              <a:rPr lang="en-US" dirty="0" smtClean="0"/>
              <a:t> </a:t>
            </a:r>
            <a:r>
              <a:rPr lang="bn-BD" dirty="0" smtClean="0"/>
              <a:t>১</a:t>
            </a:r>
            <a:r>
              <a:rPr lang="bn-BD" dirty="0" smtClean="0"/>
              <a:t>) </a:t>
            </a:r>
            <a:r>
              <a:rPr lang="bn-BD" dirty="0" smtClean="0"/>
              <a:t>চৌধুরী,তেসলিম,</a:t>
            </a:r>
            <a:r>
              <a:rPr lang="bn-BD" i="1" dirty="0" smtClean="0"/>
              <a:t> </a:t>
            </a:r>
            <a:r>
              <a:rPr lang="bn-BD" i="1" dirty="0" smtClean="0"/>
              <a:t>ভারতের </a:t>
            </a:r>
            <a:r>
              <a:rPr lang="bn-BD" i="1" dirty="0" smtClean="0"/>
              <a:t>ইতিহাস :আদিমধ্য যুগ থেকে মধ্যযুগে </a:t>
            </a:r>
            <a:r>
              <a:rPr lang="bn-BD" i="1" dirty="0" smtClean="0"/>
              <a:t>উত্তরণ  </a:t>
            </a:r>
            <a:r>
              <a:rPr lang="bn-BD" i="1" dirty="0" smtClean="0"/>
              <a:t>,</a:t>
            </a:r>
            <a:r>
              <a:rPr lang="bn-BD" dirty="0" smtClean="0"/>
              <a:t>প্রগ্রেসিভ পাবলিশার্স,কলকাতা,</a:t>
            </a:r>
            <a:r>
              <a:rPr lang="en-US" dirty="0" smtClean="0"/>
              <a:t>জ</a:t>
            </a:r>
            <a:r>
              <a:rPr lang="bn-BD" dirty="0" smtClean="0"/>
              <a:t>ুলাই,</a:t>
            </a:r>
            <a:r>
              <a:rPr lang="en-US" dirty="0" smtClean="0"/>
              <a:t> </a:t>
            </a:r>
            <a:r>
              <a:rPr lang="bn-BD" dirty="0" smtClean="0"/>
              <a:t>১৯৯৪।</a:t>
            </a:r>
          </a:p>
          <a:p>
            <a:pPr>
              <a:lnSpc>
                <a:spcPct val="150000"/>
              </a:lnSpc>
            </a:pPr>
            <a:r>
              <a:rPr lang="bn-BD" dirty="0" smtClean="0"/>
              <a:t> </a:t>
            </a:r>
            <a:r>
              <a:rPr lang="bn-BD" dirty="0" smtClean="0"/>
              <a:t>  </a:t>
            </a:r>
            <a:r>
              <a:rPr lang="bn-BD" sz="2400" dirty="0" smtClean="0"/>
              <a:t>২)</a:t>
            </a:r>
            <a:r>
              <a:rPr lang="en-US" sz="2400" dirty="0" smtClean="0"/>
              <a:t> </a:t>
            </a:r>
            <a:r>
              <a:rPr lang="en-US" sz="2400" dirty="0" err="1" smtClean="0"/>
              <a:t>Chowdhury,Abdul</a:t>
            </a:r>
            <a:r>
              <a:rPr lang="en-US" sz="2400" dirty="0" smtClean="0"/>
              <a:t> </a:t>
            </a:r>
            <a:r>
              <a:rPr lang="en-US" sz="2400" dirty="0" err="1" smtClean="0"/>
              <a:t>Momin</a:t>
            </a:r>
            <a:r>
              <a:rPr lang="en-US" sz="2400" dirty="0" smtClean="0"/>
              <a:t>, </a:t>
            </a:r>
            <a:r>
              <a:rPr lang="en-US" sz="2400" i="1" dirty="0" smtClean="0"/>
              <a:t>Dynastic History of  Bengal</a:t>
            </a:r>
            <a:r>
              <a:rPr lang="en-US" sz="2400" dirty="0" smtClean="0"/>
              <a:t>,C.750-1200 A.D, Asiatic Society of  Pakistan, 1967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tro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244061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0000"/>
      </a:accent6>
      <a:hlink>
        <a:srgbClr val="0000FF"/>
      </a:hlink>
      <a:folHlink>
        <a:srgbClr val="1F497D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407</TotalTime>
  <Words>315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Metro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VAIO</dc:creator>
  <cp:lastModifiedBy>VAIO</cp:lastModifiedBy>
  <cp:revision>8</cp:revision>
  <dcterms:created xsi:type="dcterms:W3CDTF">2020-08-09T05:52:02Z</dcterms:created>
  <dcterms:modified xsi:type="dcterms:W3CDTF">2020-08-09T17:59:38Z</dcterms:modified>
</cp:coreProperties>
</file>