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00"/>
    <a:srgbClr val="00800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098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769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9831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9878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411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9271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8237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35411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2903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37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75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58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8008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994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91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562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49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3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01" y="2067022"/>
            <a:ext cx="8733000" cy="3827942"/>
          </a:xfrm>
        </p:spPr>
        <p:txBody>
          <a:bodyPr>
            <a:normAutofit/>
          </a:bodyPr>
          <a:lstStyle/>
          <a:p>
            <a:r>
              <a:rPr lang="en-IN" sz="6000" b="1" dirty="0" smtClean="0">
                <a:solidFill>
                  <a:schemeClr val="accent5">
                    <a:lumMod val="50000"/>
                  </a:schemeClr>
                </a:solidFill>
              </a:rPr>
              <a:t>DIFFERENTIAL EQUATIONS</a:t>
            </a:r>
            <a:endParaRPr lang="en-IN" sz="6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5255201"/>
            <a:ext cx="4691901" cy="639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 smtClean="0"/>
              <a:t>SEM 3 ECONOMICS HONOURS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4581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IN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      The solution is a function of Y(t) – a time path where “ t” symbolizes time.</a:t>
            </a:r>
          </a:p>
          <a:p>
            <a:pPr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      No derivative is present in the solution.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Non-homogeneous Case </a:t>
            </a:r>
            <a:endParaRPr lang="en-US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equation is 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IN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dY</a:t>
            </a:r>
            <a:r>
              <a:rPr lang="en-IN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IN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en-IN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IN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aY</a:t>
            </a:r>
            <a:r>
              <a:rPr lang="en-IN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= b  ....... 4 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The solution is the </a:t>
            </a:r>
            <a:r>
              <a:rPr lang="en-IN" b="1" dirty="0" smtClean="0">
                <a:solidFill>
                  <a:srgbClr val="CC3399"/>
                </a:solidFill>
                <a:latin typeface="Times New Roman" pitchFamily="18" charset="0"/>
                <a:cs typeface="Times New Roman" pitchFamily="18" charset="0"/>
              </a:rPr>
              <a:t>sum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IN" b="1" dirty="0" smtClean="0">
                <a:solidFill>
                  <a:srgbClr val="CC3399"/>
                </a:solidFill>
                <a:latin typeface="Times New Roman" pitchFamily="18" charset="0"/>
                <a:cs typeface="Times New Roman" pitchFamily="18" charset="0"/>
              </a:rPr>
              <a:t>Complementary function and Particular Integral.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To find Particular integral ( </a:t>
            </a:r>
            <a:r>
              <a:rPr lang="en-IN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IN" b="1" baseline="-25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) , y is taken as a constant. 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  Here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Y = k , </a:t>
            </a:r>
            <a:r>
              <a:rPr lang="en-IN" b="1" dirty="0" err="1" smtClean="0">
                <a:latin typeface="Times New Roman" pitchFamily="18" charset="0"/>
                <a:cs typeface="Times New Roman" pitchFamily="18" charset="0"/>
              </a:rPr>
              <a:t>dY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IN" b="1" dirty="0" err="1" smtClean="0"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= 0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Equation 4 becomes, </a:t>
            </a:r>
            <a:r>
              <a:rPr lang="en-IN" b="1" dirty="0" err="1" smtClean="0">
                <a:latin typeface="Times New Roman" pitchFamily="18" charset="0"/>
                <a:cs typeface="Times New Roman" pitchFamily="18" charset="0"/>
              </a:rPr>
              <a:t>ak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= b =&gt; k = b/a = </a:t>
            </a:r>
            <a:r>
              <a:rPr lang="en-IN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IN" b="1" baseline="-250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IN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... 5a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To get the Complementary Function (</a:t>
            </a:r>
            <a:r>
              <a:rPr lang="en-IN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IN" b="1" baseline="-25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), the process is to get the homogeneous equation which is termed as </a:t>
            </a:r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reduced equation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The Trial solution is 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IN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IN" b="1" baseline="-250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IN" b="1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= A e </a:t>
            </a:r>
            <a:r>
              <a:rPr lang="en-IN" b="1" baseline="30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–at</a:t>
            </a:r>
            <a:r>
              <a:rPr lang="en-IN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....5b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So, the general solution becomes 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IN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Y(t) = </a:t>
            </a:r>
            <a:r>
              <a:rPr lang="en-IN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IN" b="1" baseline="-250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IN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IN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IN" b="1" baseline="-250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IN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= A e </a:t>
            </a:r>
            <a:r>
              <a:rPr lang="en-IN" b="1" baseline="30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–at</a:t>
            </a:r>
            <a:r>
              <a:rPr lang="en-IN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+ b/a   ........6</a:t>
            </a:r>
          </a:p>
          <a:p>
            <a:pPr>
              <a:buNone/>
            </a:pPr>
            <a:r>
              <a:rPr lang="en-IN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Now the </a:t>
            </a:r>
            <a:r>
              <a:rPr lang="en-IN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constant A is </a:t>
            </a:r>
            <a:r>
              <a:rPr lang="en-IN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definitized</a:t>
            </a:r>
            <a:r>
              <a:rPr lang="en-IN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by means of an initial condition.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When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t = 0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y takes the value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Y(0) 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Equation 6 becomes, 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IN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Y(0) = A + b/a  =&gt; A = Y(0)  - b/a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Therefore the definite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solition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is </a:t>
            </a:r>
          </a:p>
          <a:p>
            <a:pPr>
              <a:buNone/>
            </a:pPr>
            <a:r>
              <a:rPr lang="en-IN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Y(t) = [ Y(0) – b/a] e</a:t>
            </a:r>
            <a:r>
              <a:rPr lang="en-IN" b="1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b="1" baseline="30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-at</a:t>
            </a:r>
            <a:r>
              <a:rPr lang="en-IN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+ b/a ........7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868362"/>
          </a:xfrm>
        </p:spPr>
        <p:txBody>
          <a:bodyPr>
            <a:normAutofit fontScale="90000"/>
          </a:bodyPr>
          <a:lstStyle/>
          <a:p>
            <a:pPr algn="l"/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IN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of Differential Equation in Economics</a:t>
            </a:r>
            <a:endParaRPr lang="en-US" sz="32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Differential Equations have wide use to explain different concepts of Economics. Equilibrium, Stability of different Market models can be easily explained by this mathematical method.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Growth models also use linear differential Equation.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Analysis of Equilibrium is an important part of Economics.</a:t>
            </a:r>
          </a:p>
          <a:p>
            <a:pPr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Differential Equations explains the </a:t>
            </a:r>
            <a:r>
              <a:rPr lang="en-IN" sz="2000" u="sng" dirty="0" err="1" smtClean="0">
                <a:latin typeface="Times New Roman" pitchFamily="18" charset="0"/>
                <a:cs typeface="Times New Roman" pitchFamily="18" charset="0"/>
              </a:rPr>
              <a:t>Euilibrium</a:t>
            </a:r>
            <a:r>
              <a:rPr lang="en-IN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as well as the investigates the </a:t>
            </a:r>
            <a:r>
              <a:rPr lang="en-IN" sz="2000" u="sng" dirty="0" smtClean="0">
                <a:latin typeface="Times New Roman" pitchFamily="18" charset="0"/>
                <a:cs typeface="Times New Roman" pitchFamily="18" charset="0"/>
              </a:rPr>
              <a:t>Stability of Equilibrium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In the above discussed linear differential equation, the time path of Y is obtained.</a:t>
            </a:r>
          </a:p>
          <a:p>
            <a:pPr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 solution is given here once more:</a:t>
            </a:r>
          </a:p>
          <a:p>
            <a:pPr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Y(t) = [ Y(0) – b/a] e</a:t>
            </a:r>
            <a:r>
              <a:rPr lang="en-IN" sz="2000" b="1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b="1" baseline="30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-at</a:t>
            </a:r>
            <a:r>
              <a:rPr lang="en-IN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+ b/a ............ 7</a:t>
            </a:r>
          </a:p>
          <a:p>
            <a:pPr>
              <a:buNone/>
            </a:pPr>
            <a:r>
              <a:rPr lang="en-IN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Equilibrium can be attained if , </a:t>
            </a:r>
            <a:r>
              <a:rPr lang="en-I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Y(0) = b/a</a:t>
            </a:r>
          </a:p>
          <a:p>
            <a:pPr>
              <a:buNone/>
            </a:pPr>
            <a:endParaRPr lang="en-IN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en-I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Y(0) </a:t>
            </a:r>
            <a:r>
              <a:rPr lang="en-IN" sz="2000" b="1" dirty="0" smtClean="0">
                <a:solidFill>
                  <a:srgbClr val="0070C0"/>
                </a:solidFill>
                <a:latin typeface="Arial"/>
                <a:cs typeface="Arial"/>
              </a:rPr>
              <a:t>≠ b/a , </a:t>
            </a:r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it requires to analyse whether the time path converges to equilibrium over time or not and this is called the </a:t>
            </a:r>
            <a:r>
              <a:rPr lang="en-IN" sz="2000" b="1" dirty="0" smtClean="0">
                <a:solidFill>
                  <a:srgbClr val="00B050"/>
                </a:solidFill>
                <a:latin typeface="Arial"/>
                <a:cs typeface="Arial"/>
              </a:rPr>
              <a:t>Stability Analysis.</a:t>
            </a:r>
          </a:p>
          <a:p>
            <a:pPr>
              <a:buNone/>
            </a:pPr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The stability depends on the value of “a”. </a:t>
            </a:r>
            <a:endParaRPr lang="en-IN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From equation 7 it can be shown that, starting from a non-equilibrium position,</a:t>
            </a:r>
          </a:p>
          <a:p>
            <a:pPr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IN" sz="2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Convergence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is obtained if  </a:t>
            </a:r>
            <a:r>
              <a:rPr lang="en-I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IN" sz="2000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-at  </a:t>
            </a:r>
            <a:r>
              <a:rPr lang="en-I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b="1" dirty="0" smtClean="0">
                <a:solidFill>
                  <a:srgbClr val="0070C0"/>
                </a:solidFill>
                <a:latin typeface="Arial"/>
                <a:cs typeface="Arial"/>
              </a:rPr>
              <a:t>→ </a:t>
            </a:r>
            <a:r>
              <a:rPr lang="en-I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 as t→ </a:t>
            </a:r>
            <a:r>
              <a:rPr lang="en-IN" sz="2000" b="1" dirty="0" smtClean="0">
                <a:solidFill>
                  <a:srgbClr val="0070C0"/>
                </a:solidFill>
                <a:latin typeface="Arial"/>
                <a:cs typeface="Arial"/>
              </a:rPr>
              <a:t>∞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It is possible only when </a:t>
            </a:r>
            <a:r>
              <a:rPr lang="en-I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&gt; 0</a:t>
            </a:r>
          </a:p>
          <a:p>
            <a:pPr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IN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Divergence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is obtained </a:t>
            </a:r>
            <a:r>
              <a:rPr lang="en-I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IN" sz="2000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-at  </a:t>
            </a:r>
            <a:r>
              <a:rPr lang="en-I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b="1" dirty="0" smtClean="0">
                <a:solidFill>
                  <a:srgbClr val="0070C0"/>
                </a:solidFill>
                <a:latin typeface="Arial"/>
                <a:cs typeface="Arial"/>
              </a:rPr>
              <a:t>→ ∞</a:t>
            </a:r>
            <a:r>
              <a:rPr lang="en-I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as t→ </a:t>
            </a:r>
            <a:r>
              <a:rPr lang="en-IN" sz="2000" b="1" dirty="0" smtClean="0">
                <a:solidFill>
                  <a:srgbClr val="0070C0"/>
                </a:solidFill>
                <a:latin typeface="Arial"/>
                <a:cs typeface="Arial"/>
              </a:rPr>
              <a:t>∞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It is possible only when </a:t>
            </a:r>
            <a:r>
              <a:rPr lang="en-I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&lt; 0</a:t>
            </a:r>
          </a:p>
          <a:p>
            <a:pPr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dirty="0" smtClean="0">
              <a:latin typeface="Freestyl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IN" dirty="0" smtClean="0"/>
          </a:p>
          <a:p>
            <a:pPr algn="ctr"/>
            <a:endParaRPr lang="en-IN" dirty="0" smtClean="0"/>
          </a:p>
          <a:p>
            <a:pPr algn="ctr"/>
            <a:endParaRPr lang="en-IN" dirty="0" smtClean="0"/>
          </a:p>
          <a:p>
            <a:pPr algn="ctr">
              <a:buNone/>
            </a:pPr>
            <a:r>
              <a:rPr lang="en-IN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4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838199"/>
          </a:xfrm>
        </p:spPr>
        <p:txBody>
          <a:bodyPr/>
          <a:lstStyle/>
          <a:p>
            <a:pPr algn="l"/>
            <a:r>
              <a:rPr lang="en-US" dirty="0" smtClean="0"/>
              <a:t>     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Differential       Equations</a:t>
            </a:r>
            <a:endParaRPr lang="en-US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295400"/>
            <a:ext cx="7086600" cy="480060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Differential Equations were begun by Newton    </a:t>
            </a:r>
          </a:p>
          <a:p>
            <a:pPr algn="l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and Leibniz in the seventeenth century.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Differential Equations are often used in  </a:t>
            </a:r>
          </a:p>
          <a:p>
            <a:pPr algn="l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economics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A Differential Equation is an equation which </a:t>
            </a:r>
          </a:p>
          <a:p>
            <a:pPr algn="l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involves derivatives.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It is an implicit functional relationship between </a:t>
            </a:r>
          </a:p>
          <a:p>
            <a:pPr algn="l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variables and their differentials.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 unknown is often a function of time.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Order and degree of Differential Equations 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order of a Differential Equation is the highest order of any of the derivatives contained in it.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A Differential Equation is of order n if the n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derivative is the highest order derivative in it.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highest power to which the derivative of the highest order occur is the degree of a Differential Equation.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of Differential Equation</a:t>
            </a:r>
            <a:endParaRPr lang="en-US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Y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t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Differential Equation of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order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degree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(d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y/dt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6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0 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Differential Equation of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order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degree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     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Kinds of Differential Equations</a:t>
            </a:r>
            <a:endParaRPr lang="en-US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Ordinary Type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involving only one independent variable and its derivatives.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Partial Differential Equations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involving more than one independent variable and partial derivatives.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 of Differential Equation</a:t>
            </a:r>
            <a:endParaRPr lang="en-US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Differential Equation of order n has a </a:t>
            </a:r>
            <a:r>
              <a:rPr lang="en-US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General solution</a:t>
            </a:r>
            <a:r>
              <a:rPr lang="en-US" b="1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containing n arbitrary independent constants.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Particular solution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may be obtained from the general solution by assigning certain specific values [which are obtained from any given information of the initial conditions given in the problem] to the arbitrary constants 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First- order linear Differential Equation with constant    coefficient and constant term</a:t>
            </a:r>
            <a:endParaRPr lang="en-US" sz="28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General form of the equation: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+ u(t) y = w(t)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derivative is taken with respect to time (t)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u and w are functions of t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When u and w are taken as constant, the is  termed as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First- order linear Differential Equation with constant coefficient and constant term.</a:t>
            </a:r>
            <a:endParaRPr lang="en-US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Homogeneous     Case</a:t>
            </a:r>
            <a:endParaRPr lang="en-US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 =  a constant ;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 = 0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form of the Equation becomes :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dy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ay = 0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……… 1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=&gt;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1/y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dy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= -a 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=&gt; ∫ 1/y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dy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= - ∫ a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[taking integration of both side]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left side,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∫ 1/y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dy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= log │y│ + c</a:t>
            </a:r>
            <a:r>
              <a:rPr lang="en-US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(y#0)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right side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∫ a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= -at + c</a:t>
            </a:r>
            <a:r>
              <a:rPr lang="en-US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equating, 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log │y│ = -at + c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 fontScale="47500" lnSpcReduction="20000"/>
          </a:bodyPr>
          <a:lstStyle/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Now taking anti log of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log│y│implies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500" b="1" baseline="30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3500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3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= x</a:t>
            </a:r>
          </a:p>
          <a:p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therefore, , </a:t>
            </a:r>
            <a:r>
              <a:rPr lang="en-US" sz="3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log │y│ = -at + c 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becomes, </a:t>
            </a:r>
          </a:p>
          <a:p>
            <a:pPr>
              <a:buNone/>
            </a:pPr>
            <a:r>
              <a:rPr lang="en-US" sz="3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35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500" b="1" baseline="30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3500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│y│</a:t>
            </a:r>
            <a:r>
              <a:rPr lang="en-US" sz="3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e</a:t>
            </a:r>
            <a:r>
              <a:rPr lang="en-US" sz="3500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-at</a:t>
            </a:r>
            <a:r>
              <a:rPr lang="en-US" sz="3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c</a:t>
            </a:r>
            <a:r>
              <a:rPr lang="en-US" sz="3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=&gt; │y│= e</a:t>
            </a:r>
            <a:r>
              <a:rPr lang="en-US" sz="3500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-at </a:t>
            </a:r>
            <a:r>
              <a:rPr lang="en-US" sz="3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35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500" b="1" baseline="30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= A. e</a:t>
            </a:r>
            <a:r>
              <a:rPr lang="en-US" sz="3500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-at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Therefore the solution is </a:t>
            </a:r>
          </a:p>
          <a:p>
            <a:pPr>
              <a:buNone/>
            </a:pPr>
            <a:r>
              <a:rPr lang="en-US" sz="3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y(t) = A. e</a:t>
            </a:r>
            <a:r>
              <a:rPr lang="en-US" sz="3500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-at </a:t>
            </a:r>
            <a:r>
              <a:rPr lang="en-US" sz="3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……………… 2</a:t>
            </a:r>
          </a:p>
          <a:p>
            <a:pPr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This is general solution, where A is arbitrary.</a:t>
            </a:r>
          </a:p>
          <a:p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For any particular value of ‘A’ the solution becomes “particular.”</a:t>
            </a:r>
          </a:p>
          <a:p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There may be infinite number of particular solution.</a:t>
            </a:r>
          </a:p>
          <a:p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Setting  </a:t>
            </a:r>
            <a:r>
              <a:rPr lang="en-US" sz="3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t=o , y(0) = A . e</a:t>
            </a:r>
            <a:r>
              <a:rPr lang="en-US" sz="3500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=&gt; A = Y (0)</a:t>
            </a:r>
          </a:p>
          <a:p>
            <a:endParaRPr lang="en-IN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3500" dirty="0" smtClean="0">
                <a:latin typeface="Times New Roman" pitchFamily="18" charset="0"/>
                <a:cs typeface="Times New Roman" pitchFamily="18" charset="0"/>
              </a:rPr>
              <a:t>Therefore   </a:t>
            </a:r>
            <a:r>
              <a:rPr lang="en-IN" sz="3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Y(t) = Y(0)e</a:t>
            </a:r>
            <a:r>
              <a:rPr lang="en-IN" sz="3500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-at</a:t>
            </a:r>
            <a:r>
              <a:rPr lang="en-IN" sz="3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…………….. 3</a:t>
            </a:r>
          </a:p>
          <a:p>
            <a:endParaRPr lang="en-IN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This is the Definite Solution as the arbitrary constant is </a:t>
            </a:r>
            <a:r>
              <a:rPr lang="en-IN" sz="36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definitized</a:t>
            </a:r>
            <a:r>
              <a:rPr lang="en-IN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here. Y(0) is the only value that makes the solution satisfy the initial condition.</a:t>
            </a:r>
            <a:endParaRPr lang="en-US" sz="36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b="1" baseline="30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599</TotalTime>
  <Words>1022</Words>
  <Application>Microsoft Office PowerPoint</Application>
  <PresentationFormat>On-screen Show (4:3)</PresentationFormat>
  <Paragraphs>110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Freestyle Script</vt:lpstr>
      <vt:lpstr>Garamond</vt:lpstr>
      <vt:lpstr>Times New Roman</vt:lpstr>
      <vt:lpstr>Organic</vt:lpstr>
      <vt:lpstr>DIFFERENTIAL EQUATIONS</vt:lpstr>
      <vt:lpstr>     Differential       Equations</vt:lpstr>
      <vt:lpstr>    Order and degree of Differential Equations </vt:lpstr>
      <vt:lpstr>Example of Differential Equation</vt:lpstr>
      <vt:lpstr>     Kinds of Differential Equations</vt:lpstr>
      <vt:lpstr>  Solution of Differential Equation</vt:lpstr>
      <vt:lpstr>First- order linear Differential Equation with constant    coefficient and constant term</vt:lpstr>
      <vt:lpstr>          Homogeneous     Case</vt:lpstr>
      <vt:lpstr>PowerPoint Presentation</vt:lpstr>
      <vt:lpstr>PowerPoint Presentation</vt:lpstr>
      <vt:lpstr>The Non-homogeneous Case </vt:lpstr>
      <vt:lpstr>PowerPoint Presentation</vt:lpstr>
      <vt:lpstr>PowerPoint Presentation</vt:lpstr>
      <vt:lpstr>   Use of Differential Equation in Economics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Differential       Equations</dc:title>
  <dc:creator>DP CHAKRTABORTY</dc:creator>
  <cp:lastModifiedBy>Microsoft account</cp:lastModifiedBy>
  <cp:revision>57</cp:revision>
  <dcterms:created xsi:type="dcterms:W3CDTF">2006-08-16T00:00:00Z</dcterms:created>
  <dcterms:modified xsi:type="dcterms:W3CDTF">2023-09-11T02:53:00Z</dcterms:modified>
</cp:coreProperties>
</file>