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70" r:id="rId13"/>
    <p:sldId id="268" r:id="rId14"/>
    <p:sldId id="271" r:id="rId15"/>
    <p:sldId id="269" r:id="rId16"/>
    <p:sldId id="272" r:id="rId17"/>
    <p:sldId id="267" r:id="rId18"/>
    <p:sldId id="273" r:id="rId19"/>
    <p:sldId id="277" r:id="rId20"/>
    <p:sldId id="279" r:id="rId21"/>
    <p:sldId id="278" r:id="rId22"/>
    <p:sldId id="280" r:id="rId23"/>
    <p:sldId id="281" r:id="rId24"/>
    <p:sldId id="287" r:id="rId25"/>
    <p:sldId id="289" r:id="rId26"/>
    <p:sldId id="290" r:id="rId27"/>
    <p:sldId id="274" r:id="rId28"/>
    <p:sldId id="291" r:id="rId29"/>
    <p:sldId id="275" r:id="rId30"/>
    <p:sldId id="282" r:id="rId31"/>
    <p:sldId id="276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3300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FE312-B2BD-4518-A7C3-033627BB7FE0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F36B4-210D-4BC5-9A72-0372C4D4D2C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F36B4-210D-4BC5-9A72-0372C4D4D2C9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D9ED74-FAF0-46B8-8FAB-D789C61C6CB5}" type="datetimeFigureOut">
              <a:rPr lang="en-US" smtClean="0"/>
              <a:pPr/>
              <a:t>2/16/2024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85FA56-8C6E-47BD-A370-7B9A2B971B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071545"/>
            <a:ext cx="8410604" cy="1143009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7030A0"/>
                </a:solidFill>
              </a:rPr>
              <a:t>Physiological  Psychology</a:t>
            </a:r>
            <a:br>
              <a:rPr lang="en-IN" dirty="0" smtClean="0">
                <a:solidFill>
                  <a:srgbClr val="7030A0"/>
                </a:solidFill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14554"/>
            <a:ext cx="8458200" cy="714380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>
                <a:solidFill>
                  <a:srgbClr val="7030A0"/>
                </a:solidFill>
              </a:rPr>
              <a:t>Brain and Behaviour</a:t>
            </a:r>
            <a:endParaRPr lang="en-IN" sz="3200" dirty="0">
              <a:solidFill>
                <a:srgbClr val="7030A0"/>
              </a:solidFill>
            </a:endParaRPr>
          </a:p>
        </p:txBody>
      </p:sp>
      <p:pic>
        <p:nvPicPr>
          <p:cNvPr id="4" name="Picture 3" descr="brain lobes anato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3000372"/>
            <a:ext cx="2143140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ypes-of-neurons-QB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857232"/>
            <a:ext cx="8215370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IN" dirty="0" err="1" smtClean="0"/>
              <a:t>Unipolar</a:t>
            </a:r>
            <a:r>
              <a:rPr lang="en-IN" dirty="0" smtClean="0"/>
              <a:t> neurons have only one structure that extends away from the soma. </a:t>
            </a:r>
          </a:p>
          <a:p>
            <a:pPr fontAlgn="base"/>
            <a:r>
              <a:rPr lang="en-IN" dirty="0" smtClean="0"/>
              <a:t>These neurons found in vertebrates are modified cells with two extensions from cell-body</a:t>
            </a:r>
          </a:p>
          <a:p>
            <a:pPr fontAlgn="base"/>
            <a:r>
              <a:rPr lang="en-IN" dirty="0" smtClean="0"/>
              <a:t>Early stages of development: the extensions  migrate to one side of the cell body and fuse to form a single extension.</a:t>
            </a:r>
          </a:p>
          <a:p>
            <a:pPr fontAlgn="base"/>
            <a:r>
              <a:rPr lang="en-IN" dirty="0" smtClean="0"/>
              <a:t>Where to find: In vertebrates in the dorsal root ganglia of the spinal nerves. </a:t>
            </a:r>
          </a:p>
          <a:p>
            <a:pPr fontAlgn="base"/>
            <a:r>
              <a:rPr lang="en-IN" dirty="0" smtClean="0"/>
              <a:t>Nature: Sensory. Conduct impulses from skin receptors to spinal nerves.</a:t>
            </a:r>
          </a:p>
          <a:p>
            <a:pPr fontAlgn="base"/>
            <a:endParaRPr lang="en-I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err="1" smtClean="0"/>
              <a:t>Unipolar</a:t>
            </a:r>
            <a:r>
              <a:rPr lang="en-IN" u="sng" dirty="0" smtClean="0"/>
              <a:t> neurons: </a:t>
            </a:r>
            <a:endParaRPr lang="en-IN" u="sng" dirty="0"/>
          </a:p>
        </p:txBody>
      </p:sp>
      <p:pic>
        <p:nvPicPr>
          <p:cNvPr id="4" name="Content Placeholder 3" descr="Unipolar) Neuro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428736"/>
            <a:ext cx="7215238" cy="507209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/>
          </a:bodyPr>
          <a:lstStyle/>
          <a:p>
            <a:pPr fontAlgn="base"/>
            <a:r>
              <a:rPr lang="en-IN" dirty="0" smtClean="0"/>
              <a:t>A bipolar neuron has one axon and one dendrite extending from the soma.</a:t>
            </a:r>
          </a:p>
          <a:p>
            <a:pPr fontAlgn="base"/>
            <a:r>
              <a:rPr lang="en-IN" dirty="0" smtClean="0"/>
              <a:t>In vertebrates the dendrite of a bipolar cell is branched,  and axon is </a:t>
            </a:r>
            <a:r>
              <a:rPr lang="en-IN" dirty="0" err="1" smtClean="0"/>
              <a:t>unbranched</a:t>
            </a:r>
            <a:r>
              <a:rPr lang="en-IN" dirty="0" smtClean="0"/>
              <a:t>.</a:t>
            </a:r>
          </a:p>
          <a:p>
            <a:pPr fontAlgn="base"/>
            <a:r>
              <a:rPr lang="en-IN" dirty="0" smtClean="0"/>
              <a:t> An example of a bipolar neuron is a retinal bipolar cell, which receives signals from photoreceptor cells that are sensitive to light and transmits these signals to ganglion cells that carry the signal to the brain.</a:t>
            </a:r>
          </a:p>
          <a:p>
            <a:pPr fontAlgn="base"/>
            <a:r>
              <a:rPr lang="en-IN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Bipolar neurons</a:t>
            </a:r>
            <a:endParaRPr lang="en-IN" b="1" dirty="0"/>
          </a:p>
        </p:txBody>
      </p:sp>
      <p:pic>
        <p:nvPicPr>
          <p:cNvPr id="4" name="Content Placeholder 3" descr="bipolar neur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357298"/>
            <a:ext cx="6929486" cy="485778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/>
          <a:lstStyle/>
          <a:p>
            <a:r>
              <a:rPr lang="en-IN" dirty="0" err="1" smtClean="0"/>
              <a:t>Multipolar</a:t>
            </a:r>
            <a:r>
              <a:rPr lang="en-IN" dirty="0" smtClean="0"/>
              <a:t> neurons are the most common type of neuron. Each </a:t>
            </a:r>
            <a:r>
              <a:rPr lang="en-IN" dirty="0" err="1" smtClean="0"/>
              <a:t>multipolar</a:t>
            </a:r>
            <a:r>
              <a:rPr lang="en-IN" dirty="0" smtClean="0"/>
              <a:t> neuron contains one axon and multiple dendrites.</a:t>
            </a:r>
          </a:p>
          <a:p>
            <a:r>
              <a:rPr lang="en-IN" dirty="0" smtClean="0"/>
              <a:t>In vertebrates there are several short and branched extensions, called dendrites and one long extension called Axon.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Majority of vertebrates come under this category.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Multipolar</a:t>
            </a:r>
            <a:r>
              <a:rPr lang="en-IN" dirty="0" smtClean="0"/>
              <a:t> neuron:</a:t>
            </a:r>
            <a:endParaRPr lang="en-IN" dirty="0"/>
          </a:p>
        </p:txBody>
      </p:sp>
      <p:pic>
        <p:nvPicPr>
          <p:cNvPr id="4" name="Content Placeholder 3" descr="Neur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214422"/>
            <a:ext cx="8215370" cy="535785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43668"/>
          </a:xfrm>
        </p:spPr>
        <p:txBody>
          <a:bodyPr>
            <a:normAutofit/>
          </a:bodyPr>
          <a:lstStyle/>
          <a:p>
            <a:pPr fontAlgn="base">
              <a:buFont typeface="Wingdings" pitchFamily="2" charset="2"/>
              <a:buChar char="q"/>
            </a:pPr>
            <a:r>
              <a:rPr lang="en-IN" dirty="0" smtClean="0"/>
              <a:t>. </a:t>
            </a:r>
            <a:r>
              <a:rPr lang="en-IN" dirty="0" err="1" smtClean="0"/>
              <a:t>Pseudounipolar</a:t>
            </a:r>
            <a:r>
              <a:rPr lang="en-IN" dirty="0" smtClean="0"/>
              <a:t> cells share characteristics with both </a:t>
            </a:r>
            <a:r>
              <a:rPr lang="en-IN" dirty="0" err="1" smtClean="0"/>
              <a:t>unipolar</a:t>
            </a:r>
            <a:r>
              <a:rPr lang="en-IN" dirty="0" smtClean="0"/>
              <a:t> and bipolar cells. A </a:t>
            </a:r>
            <a:r>
              <a:rPr lang="en-IN" dirty="0" err="1" smtClean="0"/>
              <a:t>pseudounipolar</a:t>
            </a:r>
            <a:r>
              <a:rPr lang="en-IN" dirty="0" smtClean="0"/>
              <a:t> cell has a single process that extends from the soma, like a </a:t>
            </a:r>
            <a:r>
              <a:rPr lang="en-IN" dirty="0" err="1" smtClean="0"/>
              <a:t>unipolar</a:t>
            </a:r>
            <a:r>
              <a:rPr lang="en-IN" dirty="0" smtClean="0"/>
              <a:t> cell, but this process later branches into two distinct structures, like a bipolar cell. </a:t>
            </a:r>
          </a:p>
          <a:p>
            <a:pPr fontAlgn="base"/>
            <a:r>
              <a:rPr lang="en-IN" dirty="0" smtClean="0"/>
              <a:t>Most sensory neurons are pseudo-</a:t>
            </a:r>
            <a:r>
              <a:rPr lang="en-IN" dirty="0" err="1" smtClean="0"/>
              <a:t>unipolar</a:t>
            </a:r>
            <a:r>
              <a:rPr lang="en-IN" dirty="0" smtClean="0"/>
              <a:t> and have an axon that branches into two extensions: one connected to dendrites that receive sensory information and another that transmits this information to the spinal cord.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Pseudo-</a:t>
            </a:r>
            <a:r>
              <a:rPr lang="en-IN" sz="2800" dirty="0" err="1" smtClean="0"/>
              <a:t>unipolar</a:t>
            </a:r>
            <a:r>
              <a:rPr lang="en-IN" sz="2800" dirty="0" smtClean="0"/>
              <a:t> &amp; bipolar Neuron: </a:t>
            </a:r>
            <a:endParaRPr lang="en-IN" sz="2800" dirty="0"/>
          </a:p>
        </p:txBody>
      </p:sp>
      <p:pic>
        <p:nvPicPr>
          <p:cNvPr id="4" name="Content Placeholder 3" descr="-Pseudounipolar_bipolar_neuron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554163"/>
            <a:ext cx="7572428" cy="4525962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643602"/>
          </a:xfrm>
        </p:spPr>
        <p:txBody>
          <a:bodyPr>
            <a:normAutofit/>
          </a:bodyPr>
          <a:lstStyle/>
          <a:p>
            <a:r>
              <a:rPr lang="en-IN" dirty="0" smtClean="0"/>
              <a:t>Nerve fibre: Individual neurons organised into tissues form a nerve. 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Hundreds of individual neurons groups together to form a nerve bundle and are surrounded by connective tissues. 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A nerve is an association of individual nerve fibres. 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Physiological Psychology: Study of he physiological bases of psychological functions, like thinking, feeling and willing. </a:t>
            </a:r>
          </a:p>
          <a:p>
            <a:endParaRPr lang="en-IN" dirty="0" smtClean="0"/>
          </a:p>
          <a:p>
            <a:r>
              <a:rPr lang="en-IN" dirty="0" smtClean="0"/>
              <a:t>It connects the physical operation of brain with our daily behaviour, with what we actually say and do.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571504"/>
          </a:xfrm>
        </p:spPr>
        <p:txBody>
          <a:bodyPr>
            <a:normAutofit fontScale="90000"/>
          </a:bodyPr>
          <a:lstStyle/>
          <a:p>
            <a:r>
              <a:rPr lang="en-IN" sz="2700" dirty="0" smtClean="0"/>
              <a:t>Functional classification</a:t>
            </a:r>
            <a:r>
              <a:rPr lang="en-IN" dirty="0" smtClean="0"/>
              <a:t>: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72164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Sensory/Afferent :  Sensory nerves: Carry messages from sense receptors to CNS.</a:t>
            </a:r>
          </a:p>
          <a:p>
            <a:endParaRPr lang="en-IN" dirty="0" smtClean="0"/>
          </a:p>
          <a:p>
            <a:r>
              <a:rPr lang="en-IN" dirty="0" smtClean="0"/>
              <a:t>Motor/efferent: carry messages from CNS to effectors (muscles).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Some nerve trunks are composed to sensory, others of motor and still others of both sensory and motor nerve fibres. </a:t>
            </a:r>
          </a:p>
          <a:p>
            <a:pPr>
              <a:buNone/>
            </a:pPr>
            <a:r>
              <a:rPr lang="en-IN" dirty="0" smtClean="0"/>
              <a:t>Neurons and their processes are formed by non-nervous </a:t>
            </a:r>
            <a:r>
              <a:rPr lang="en-IN" dirty="0" err="1" smtClean="0"/>
              <a:t>glial</a:t>
            </a:r>
            <a:r>
              <a:rPr lang="en-IN" dirty="0" smtClean="0"/>
              <a:t> cells.</a:t>
            </a:r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92500"/>
          </a:bodyPr>
          <a:lstStyle/>
          <a:p>
            <a:endParaRPr lang="en-IN" dirty="0" smtClean="0"/>
          </a:p>
          <a:p>
            <a:r>
              <a:rPr lang="en-IN" dirty="0" smtClean="0"/>
              <a:t> A nervous impulse is an electro-chemical phenomenon – a message carried along a neuron. A nerve is an electrical conductor. </a:t>
            </a:r>
          </a:p>
          <a:p>
            <a:r>
              <a:rPr lang="en-IN" dirty="0" smtClean="0"/>
              <a:t>All or none law: </a:t>
            </a:r>
            <a:r>
              <a:rPr lang="en-IN" dirty="0" smtClean="0"/>
              <a:t>1987: </a:t>
            </a:r>
            <a:r>
              <a:rPr lang="en-IN" dirty="0" smtClean="0"/>
              <a:t>Henry Pickering </a:t>
            </a:r>
            <a:r>
              <a:rPr lang="en-IN" dirty="0" err="1" smtClean="0"/>
              <a:t>Bowdicth</a:t>
            </a:r>
            <a:r>
              <a:rPr lang="en-IN" dirty="0" smtClean="0"/>
              <a:t>. </a:t>
            </a:r>
          </a:p>
          <a:p>
            <a:endParaRPr lang="en-IN" dirty="0" smtClean="0"/>
          </a:p>
          <a:p>
            <a:r>
              <a:rPr lang="en-IN" dirty="0" smtClean="0"/>
              <a:t>The principle: For eliciting an impulse a minimum threshold of stimulation is required. Once stimulated the nervous impulse will be carried with maximum speed irrespective of the intensity of the stimulus.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571504"/>
          </a:xfrm>
        </p:spPr>
        <p:txBody>
          <a:bodyPr>
            <a:normAutofit fontScale="90000"/>
          </a:bodyPr>
          <a:lstStyle/>
          <a:p>
            <a:r>
              <a:rPr lang="en-IN" sz="2400" dirty="0" smtClean="0"/>
              <a:t>Synapse: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686800" cy="5580083"/>
          </a:xfrm>
        </p:spPr>
        <p:txBody>
          <a:bodyPr/>
          <a:lstStyle/>
          <a:p>
            <a:r>
              <a:rPr lang="en-IN" dirty="0" smtClean="0"/>
              <a:t>Def: A junction between two nerve cells with a tiny gap across which the nervous impulses are carried on  from one nerve cell to another. </a:t>
            </a:r>
          </a:p>
          <a:p>
            <a:r>
              <a:rPr lang="en-IN" dirty="0" smtClean="0"/>
              <a:t>Sir Charles Sherrington: 1861 – 1954</a:t>
            </a:r>
          </a:p>
          <a:p>
            <a:r>
              <a:rPr lang="en-IN" dirty="0" smtClean="0"/>
              <a:t>Functional importance was established by </a:t>
            </a:r>
            <a:r>
              <a:rPr lang="en-IN" dirty="0" err="1" smtClean="0"/>
              <a:t>McLennon</a:t>
            </a:r>
            <a:r>
              <a:rPr lang="en-IN" dirty="0" smtClean="0"/>
              <a:t> in 1963.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Close proximity between two nerves, but </a:t>
            </a:r>
            <a:r>
              <a:rPr lang="en-IN" dirty="0" smtClean="0"/>
              <a:t>they </a:t>
            </a:r>
            <a:r>
              <a:rPr lang="en-IN" dirty="0" smtClean="0"/>
              <a:t>are not anatomically continuous.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/>
          </a:bodyPr>
          <a:lstStyle/>
          <a:p>
            <a:r>
              <a:rPr lang="en-IN" dirty="0" smtClean="0"/>
              <a:t>Pre-synaptic nerve: the nerve which contributes the axon involved in synapse is the pre-synaptic </a:t>
            </a:r>
            <a:r>
              <a:rPr lang="en-IN" dirty="0" smtClean="0"/>
              <a:t>neuron</a:t>
            </a:r>
            <a:r>
              <a:rPr lang="en-IN" dirty="0" smtClean="0"/>
              <a:t>, i.e. The nerve which sends the impulse is the Pre-synaptic nerve.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Post-synaptic neuron: the nerve that provides </a:t>
            </a:r>
            <a:r>
              <a:rPr lang="en-IN" dirty="0" err="1" smtClean="0"/>
              <a:t>dendritic</a:t>
            </a:r>
            <a:r>
              <a:rPr lang="en-IN" dirty="0" smtClean="0"/>
              <a:t> site in the synaptic </a:t>
            </a:r>
            <a:r>
              <a:rPr lang="en-IN" dirty="0" smtClean="0"/>
              <a:t>areas </a:t>
            </a:r>
            <a:r>
              <a:rPr lang="en-IN" dirty="0" smtClean="0"/>
              <a:t>is the post-synaptic </a:t>
            </a:r>
            <a:r>
              <a:rPr lang="en-IN" dirty="0" smtClean="0"/>
              <a:t>neuron, i.e. </a:t>
            </a:r>
            <a:r>
              <a:rPr lang="en-IN" dirty="0" smtClean="0"/>
              <a:t>the nerve that receives the impulse is the post-synaptic nerve.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Impulse received from the pre-synaptic </a:t>
            </a:r>
            <a:r>
              <a:rPr lang="en-IN" dirty="0" smtClean="0"/>
              <a:t>neurons is </a:t>
            </a:r>
            <a:r>
              <a:rPr lang="en-IN" dirty="0" smtClean="0"/>
              <a:t>carried along the post-synaptic neuron. 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Gap </a:t>
            </a:r>
            <a:r>
              <a:rPr lang="en-IN" dirty="0" smtClean="0"/>
              <a:t>between the two neurons involved in synaptic transmission is called synaptic cleft. </a:t>
            </a:r>
            <a:endParaRPr lang="en-IN" dirty="0" smtClean="0"/>
          </a:p>
          <a:p>
            <a:pPr>
              <a:buFont typeface="Wingdings" pitchFamily="2" charset="2"/>
              <a:buChar char="v"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 synapse is a combination of :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>
                <a:solidFill>
                  <a:srgbClr val="FF0000"/>
                </a:solidFill>
              </a:rPr>
              <a:t>Pre-synaptic endings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>
                <a:solidFill>
                  <a:srgbClr val="FF0000"/>
                </a:solidFill>
              </a:rPr>
              <a:t>Synaptic clefts</a:t>
            </a:r>
          </a:p>
          <a:p>
            <a:pPr lvl="1">
              <a:buFont typeface="Wingdings" pitchFamily="2" charset="2"/>
              <a:buChar char="v"/>
            </a:pPr>
            <a:r>
              <a:rPr lang="en-IN" dirty="0" smtClean="0">
                <a:solidFill>
                  <a:srgbClr val="FF0000"/>
                </a:solidFill>
              </a:rPr>
              <a:t>Post-synaptic endings</a:t>
            </a:r>
            <a:endParaRPr lang="en-IN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ynaptic juncti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4714908" cy="3429024"/>
          </a:xfrm>
        </p:spPr>
      </p:pic>
      <p:sp>
        <p:nvSpPr>
          <p:cNvPr id="5" name="TextBox 4"/>
          <p:cNvSpPr txBox="1"/>
          <p:nvPr/>
        </p:nvSpPr>
        <p:spPr>
          <a:xfrm>
            <a:off x="500034" y="4071942"/>
            <a:ext cx="54292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000" dirty="0" smtClean="0"/>
              <a:t> Synaptic vesicles:  Covered in membranes and contain neurotransmitters.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/>
          </a:p>
          <a:p>
            <a:pPr>
              <a:buFont typeface="Wingdings" pitchFamily="2" charset="2"/>
              <a:buChar char="Ø"/>
            </a:pPr>
            <a:r>
              <a:rPr lang="en-IN" sz="2000" dirty="0" smtClean="0"/>
              <a:t>  Vesicles: When an action potential arrives at pre-synaptic terminal, vesicles activate voltage-gated calcium channels in the neurons membranes.</a:t>
            </a:r>
            <a:endParaRPr lang="en-IN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 lnSpcReduction="10000"/>
          </a:bodyPr>
          <a:lstStyle/>
          <a:p>
            <a:pPr lvl="1"/>
            <a:r>
              <a:rPr lang="en-IN" dirty="0" smtClean="0">
                <a:solidFill>
                  <a:srgbClr val="7030A0"/>
                </a:solidFill>
              </a:rPr>
              <a:t> Calcium channels are </a:t>
            </a:r>
            <a:r>
              <a:rPr lang="en-IN" dirty="0" err="1" smtClean="0">
                <a:solidFill>
                  <a:srgbClr val="7030A0"/>
                </a:solidFill>
              </a:rPr>
              <a:t>concentated</a:t>
            </a:r>
            <a:r>
              <a:rPr lang="en-IN" dirty="0" smtClean="0">
                <a:solidFill>
                  <a:srgbClr val="7030A0"/>
                </a:solidFill>
              </a:rPr>
              <a:t> outside the neurons. </a:t>
            </a:r>
          </a:p>
          <a:p>
            <a:pPr lvl="1"/>
            <a:r>
              <a:rPr lang="en-IN" dirty="0" smtClean="0">
                <a:solidFill>
                  <a:srgbClr val="7030A0"/>
                </a:solidFill>
              </a:rPr>
              <a:t>When activated, the rush into the neuron. </a:t>
            </a:r>
          </a:p>
          <a:p>
            <a:pPr lvl="1"/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dirty="0" smtClean="0">
                <a:solidFill>
                  <a:srgbClr val="0070C0"/>
                </a:solidFill>
              </a:rPr>
              <a:t>Ca</a:t>
            </a:r>
            <a:r>
              <a:rPr lang="en-IN" baseline="30000" dirty="0" smtClean="0">
                <a:solidFill>
                  <a:srgbClr val="0070C0"/>
                </a:solidFill>
              </a:rPr>
              <a:t>2 </a:t>
            </a:r>
            <a:r>
              <a:rPr lang="en-IN" dirty="0" smtClean="0">
                <a:solidFill>
                  <a:srgbClr val="0070C0"/>
                </a:solidFill>
              </a:rPr>
              <a:t> allows the vesicles top fuse with the synaptic membrane which enables it to release neurotransmitters. </a:t>
            </a:r>
          </a:p>
          <a:p>
            <a:pPr lvl="1"/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dirty="0" smtClean="0">
                <a:solidFill>
                  <a:srgbClr val="0070C0"/>
                </a:solidFill>
              </a:rPr>
              <a:t>transmitters bind the receptors of post-synaptic neuron.</a:t>
            </a:r>
          </a:p>
          <a:p>
            <a:pPr lvl="1"/>
            <a:r>
              <a:rPr lang="en-IN" dirty="0" smtClean="0">
                <a:solidFill>
                  <a:srgbClr val="003366"/>
                </a:solidFill>
              </a:rPr>
              <a:t>Receptors are activated leading either opening of closing of the ion channels.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</a:rPr>
              <a:t>Polarising – making the inside of the cell or positive</a:t>
            </a:r>
            <a:r>
              <a:rPr lang="en-IN" dirty="0" smtClean="0"/>
              <a:t>;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Depolarising: making </a:t>
            </a:r>
            <a:r>
              <a:rPr lang="en-IN" dirty="0" err="1" smtClean="0">
                <a:solidFill>
                  <a:srgbClr val="FF0000"/>
                </a:solidFill>
              </a:rPr>
              <a:t>inisde</a:t>
            </a:r>
            <a:r>
              <a:rPr lang="en-IN" dirty="0" smtClean="0">
                <a:solidFill>
                  <a:srgbClr val="FF0000"/>
                </a:solidFill>
              </a:rPr>
              <a:t> of the cell more   negative</a:t>
            </a:r>
            <a:r>
              <a:rPr lang="en-IN" dirty="0" smtClean="0"/>
              <a:t>. 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Synapse: </a:t>
            </a:r>
            <a:endParaRPr lang="en-IN" dirty="0"/>
          </a:p>
        </p:txBody>
      </p:sp>
      <p:pic>
        <p:nvPicPr>
          <p:cNvPr id="4" name="Content Placeholder 3" descr="Synapse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142984"/>
            <a:ext cx="3571900" cy="2643206"/>
          </a:xfrm>
        </p:spPr>
      </p:pic>
      <p:sp>
        <p:nvSpPr>
          <p:cNvPr id="5" name="TextBox 4"/>
          <p:cNvSpPr txBox="1"/>
          <p:nvPr/>
        </p:nvSpPr>
        <p:spPr>
          <a:xfrm>
            <a:off x="4572000" y="1357298"/>
            <a:ext cx="41434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2400" dirty="0" smtClean="0"/>
              <a:t>Electrical:  gap Less , around 3.5 </a:t>
            </a:r>
            <a:r>
              <a:rPr lang="en-IN" sz="2400" dirty="0" err="1" smtClean="0"/>
              <a:t>nanometers</a:t>
            </a:r>
            <a:r>
              <a:rPr lang="en-IN" sz="2400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en-IN" sz="2400" dirty="0" smtClean="0"/>
              <a:t>Direct physical connection between Pre and post synaptic nerves;</a:t>
            </a:r>
          </a:p>
          <a:p>
            <a:pPr>
              <a:buFont typeface="Wingdings" pitchFamily="2" charset="2"/>
              <a:buChar char="v"/>
            </a:pPr>
            <a:r>
              <a:rPr lang="en-IN" sz="2400" dirty="0" smtClean="0"/>
              <a:t>Speed: instantaneous;</a:t>
            </a:r>
          </a:p>
          <a:p>
            <a:pPr>
              <a:buFont typeface="Wingdings" pitchFamily="2" charset="2"/>
              <a:buChar char="v"/>
            </a:pPr>
            <a:r>
              <a:rPr lang="en-IN" sz="2400" dirty="0" smtClean="0"/>
              <a:t>Only excitatory;</a:t>
            </a:r>
          </a:p>
          <a:p>
            <a:pPr>
              <a:buFont typeface="Wingdings" pitchFamily="2" charset="2"/>
              <a:buChar char="v"/>
            </a:pPr>
            <a:r>
              <a:rPr lang="en-IN" sz="2400" dirty="0" smtClean="0"/>
              <a:t>Signal strength: diminishes over time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4919008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IN" b="1" dirty="0" smtClean="0">
                <a:solidFill>
                  <a:srgbClr val="002060"/>
                </a:solidFill>
              </a:rPr>
              <a:t> </a:t>
            </a:r>
            <a:r>
              <a:rPr lang="en-IN" sz="2400" b="1" dirty="0" smtClean="0">
                <a:solidFill>
                  <a:srgbClr val="002060"/>
                </a:solidFill>
              </a:rPr>
              <a:t>Chemical signals: Gap: 20 </a:t>
            </a:r>
            <a:r>
              <a:rPr lang="en-IN" sz="2400" b="1" dirty="0" err="1" smtClean="0">
                <a:solidFill>
                  <a:srgbClr val="002060"/>
                </a:solidFill>
              </a:rPr>
              <a:t>nanometers</a:t>
            </a:r>
            <a:r>
              <a:rPr lang="en-IN" sz="2400" b="1" dirty="0" smtClean="0">
                <a:solidFill>
                  <a:srgbClr val="002060"/>
                </a:solidFill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IN" sz="2400" b="1" dirty="0" smtClean="0">
                <a:solidFill>
                  <a:srgbClr val="002060"/>
                </a:solidFill>
              </a:rPr>
              <a:t> Speed: several milliseconds</a:t>
            </a:r>
          </a:p>
          <a:p>
            <a:pPr>
              <a:buFont typeface="Wingdings" pitchFamily="2" charset="2"/>
              <a:buChar char="q"/>
            </a:pPr>
            <a:r>
              <a:rPr lang="en-IN" sz="2400" b="1" dirty="0" smtClean="0">
                <a:solidFill>
                  <a:srgbClr val="002060"/>
                </a:solidFill>
              </a:rPr>
              <a:t> Excitatory or inhibitory</a:t>
            </a:r>
          </a:p>
          <a:p>
            <a:pPr>
              <a:buFont typeface="Wingdings" pitchFamily="2" charset="2"/>
              <a:buChar char="q"/>
            </a:pPr>
            <a:r>
              <a:rPr lang="en-IN" sz="2400" b="1" dirty="0" smtClean="0">
                <a:solidFill>
                  <a:srgbClr val="002060"/>
                </a:solidFill>
              </a:rPr>
              <a:t> No loss of signal  strength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IN" dirty="0" smtClean="0">
                <a:solidFill>
                  <a:srgbClr val="003300"/>
                </a:solidFill>
              </a:rPr>
              <a:t>Excitatory: Excitatory </a:t>
            </a:r>
            <a:r>
              <a:rPr lang="en-IN" dirty="0" err="1" smtClean="0">
                <a:solidFill>
                  <a:srgbClr val="003300"/>
                </a:solidFill>
              </a:rPr>
              <a:t>neuro</a:t>
            </a:r>
            <a:r>
              <a:rPr lang="en-IN" dirty="0" smtClean="0">
                <a:solidFill>
                  <a:srgbClr val="003300"/>
                </a:solidFill>
              </a:rPr>
              <a:t>-transmitters increase the probability that the excitatory signal is sent to the post-synaptic cell e.g. Adrenalin – both a hormone and </a:t>
            </a:r>
            <a:r>
              <a:rPr lang="en-IN" dirty="0" err="1" smtClean="0">
                <a:solidFill>
                  <a:srgbClr val="003300"/>
                </a:solidFill>
              </a:rPr>
              <a:t>and</a:t>
            </a:r>
            <a:r>
              <a:rPr lang="en-IN" dirty="0" smtClean="0">
                <a:solidFill>
                  <a:srgbClr val="003300"/>
                </a:solidFill>
              </a:rPr>
              <a:t> a </a:t>
            </a:r>
            <a:r>
              <a:rPr lang="en-IN" dirty="0" err="1" smtClean="0">
                <a:solidFill>
                  <a:srgbClr val="003300"/>
                </a:solidFill>
              </a:rPr>
              <a:t>neuro</a:t>
            </a:r>
            <a:r>
              <a:rPr lang="en-IN" dirty="0" smtClean="0">
                <a:solidFill>
                  <a:srgbClr val="003300"/>
                </a:solidFill>
              </a:rPr>
              <a:t>-transmitter has an excitatory effect.</a:t>
            </a:r>
          </a:p>
          <a:p>
            <a:pPr>
              <a:buFont typeface="Wingdings" pitchFamily="2" charset="2"/>
              <a:buChar char="ü"/>
            </a:pPr>
            <a:endParaRPr lang="en-IN" dirty="0" smtClean="0"/>
          </a:p>
          <a:p>
            <a:pPr>
              <a:buFont typeface="Wingdings" pitchFamily="2" charset="2"/>
              <a:buChar char="ü"/>
            </a:pPr>
            <a:r>
              <a:rPr lang="en-IN" dirty="0" smtClean="0">
                <a:solidFill>
                  <a:srgbClr val="C00000"/>
                </a:solidFill>
              </a:rPr>
              <a:t>Inhibitory: Decreases the probability of neuron firing. Generally responsible for calming the mind and inducing sleep, like, Serotonin. 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Synapse:</a:t>
            </a:r>
            <a:endParaRPr lang="en-IN" dirty="0"/>
          </a:p>
        </p:txBody>
      </p:sp>
      <p:pic>
        <p:nvPicPr>
          <p:cNvPr id="4" name="Content Placeholder 3" descr="Synaps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000108"/>
            <a:ext cx="8643998" cy="535785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Philosophical origin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b="1" dirty="0" smtClean="0"/>
              <a:t>Dualism and Monism</a:t>
            </a:r>
          </a:p>
          <a:p>
            <a:pPr>
              <a:buFont typeface="Wingdings" pitchFamily="2" charset="2"/>
              <a:buChar char="q"/>
            </a:pPr>
            <a:endParaRPr lang="en-IN" b="1" dirty="0" smtClean="0"/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René Descartes ((1596 – 1650)</a:t>
            </a:r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Two substances: </a:t>
            </a:r>
          </a:p>
          <a:p>
            <a:pPr>
              <a:buFont typeface="Wingdings" pitchFamily="2" charset="2"/>
              <a:buChar char="q"/>
            </a:pPr>
            <a:endParaRPr lang="en-IN" b="1" dirty="0" smtClean="0"/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(i)  Primary    </a:t>
            </a:r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 (ii) Secondary</a:t>
            </a:r>
          </a:p>
          <a:p>
            <a:pPr>
              <a:buFont typeface="Wingdings" pitchFamily="2" charset="2"/>
              <a:buChar char="q"/>
            </a:pPr>
            <a:endParaRPr lang="en-IN" b="1" dirty="0" smtClean="0"/>
          </a:p>
          <a:p>
            <a:pPr>
              <a:buFont typeface="Wingdings" pitchFamily="2" charset="2"/>
              <a:buChar char="q"/>
            </a:pPr>
            <a:endParaRPr lang="en-IN" b="1" dirty="0" smtClean="0"/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Mind            Matter  </a:t>
            </a:r>
          </a:p>
          <a:p>
            <a:pPr>
              <a:buFont typeface="Wingdings" pitchFamily="2" charset="2"/>
              <a:buChar char="q"/>
            </a:pPr>
            <a:endParaRPr lang="en-IN" b="1" dirty="0" smtClean="0"/>
          </a:p>
          <a:p>
            <a:pPr>
              <a:buFont typeface="Wingdings" pitchFamily="2" charset="2"/>
              <a:buChar char="q"/>
            </a:pPr>
            <a:r>
              <a:rPr lang="en-IN" b="1" dirty="0" smtClean="0"/>
              <a:t>Monism:  Only one substance: Mind or matter</a:t>
            </a:r>
            <a:endParaRPr lang="en-IN" b="1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428728" y="414338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5786" y="4357694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Synaptic transmission: </a:t>
            </a:r>
          </a:p>
          <a:p>
            <a:pPr lvl="1"/>
            <a:r>
              <a:rPr lang="en-IN" dirty="0" smtClean="0"/>
              <a:t> Electrical</a:t>
            </a:r>
          </a:p>
          <a:p>
            <a:pPr lvl="1"/>
            <a:r>
              <a:rPr lang="en-IN" dirty="0" smtClean="0"/>
              <a:t> Chemical</a:t>
            </a:r>
          </a:p>
          <a:p>
            <a:pPr lvl="1"/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 Electrical: tight junction;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electrical </a:t>
            </a:r>
            <a:r>
              <a:rPr lang="en-IN" dirty="0" err="1" smtClean="0"/>
              <a:t>resisitance</a:t>
            </a:r>
            <a:r>
              <a:rPr lang="en-IN" dirty="0" smtClean="0"/>
              <a:t> made as low as possible.</a:t>
            </a:r>
          </a:p>
          <a:p>
            <a:pPr>
              <a:buFont typeface="Wingdings" pitchFamily="2" charset="2"/>
              <a:buChar char="v"/>
            </a:pP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Chemical: Made through chemical agents, like neurotransmitters.  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Transmitter substance; </a:t>
            </a:r>
            <a:r>
              <a:rPr lang="en-IN" dirty="0" err="1" smtClean="0"/>
              <a:t>Acelylcholine</a:t>
            </a:r>
            <a:r>
              <a:rPr lang="en-IN" dirty="0" smtClean="0"/>
              <a:t> &amp; </a:t>
            </a:r>
            <a:r>
              <a:rPr lang="en-IN" dirty="0" err="1" smtClean="0"/>
              <a:t>Cholineacetylase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Synaptic fatigue: in the </a:t>
            </a:r>
            <a:r>
              <a:rPr lang="en-IN" dirty="0" err="1" smtClean="0"/>
              <a:t>absece</a:t>
            </a:r>
            <a:r>
              <a:rPr lang="en-IN" dirty="0" smtClean="0"/>
              <a:t> of adequate supply of oxygen and due to the deficiency of Transmitter substance.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71504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Properties of a synapse: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/>
              <a:t> One way transmission: from pre-synaptic to post-synaptic.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Synaptic delay: it takes some time for the discharge of synaptic transmitter substance from synaptic vesicles. Time; 0.3 – 10 milliseconds.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solidFill>
                  <a:srgbClr val="002060"/>
                </a:solidFill>
              </a:rPr>
              <a:t>Fatigue:  due to delay in the release of </a:t>
            </a:r>
            <a:r>
              <a:rPr lang="en-IN" dirty="0" err="1" smtClean="0">
                <a:solidFill>
                  <a:srgbClr val="002060"/>
                </a:solidFill>
              </a:rPr>
              <a:t>transmitte</a:t>
            </a:r>
            <a:r>
              <a:rPr lang="en-IN" dirty="0" smtClean="0">
                <a:solidFill>
                  <a:srgbClr val="002060"/>
                </a:solidFill>
              </a:rPr>
              <a:t> substance</a:t>
            </a:r>
            <a:r>
              <a:rPr lang="en-IN" dirty="0" smtClean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solidFill>
                  <a:srgbClr val="C00000"/>
                </a:solidFill>
              </a:rPr>
              <a:t>Summation: Adding up of a number of pre-synaptic impulses to elicit an impulse in the post-synaptic neuron is called temporal summation</a:t>
            </a:r>
            <a:r>
              <a:rPr lang="en-IN" dirty="0" smtClean="0"/>
              <a:t>. </a:t>
            </a:r>
          </a:p>
          <a:p>
            <a:pPr lvl="1">
              <a:buFont typeface="Wingdings" pitchFamily="2" charset="2"/>
              <a:buChar char="Ø"/>
            </a:pPr>
            <a:r>
              <a:rPr lang="en-IN" dirty="0" smtClean="0">
                <a:solidFill>
                  <a:srgbClr val="663300"/>
                </a:solidFill>
              </a:rPr>
              <a:t>A number of pre-synaptic neurons may be associated with post-synaptic neuron. Hence, all the pre-synaptic neuron together produce an action potential in the  post0synaptic neuron. This is called spatial summation. </a:t>
            </a:r>
            <a:endParaRPr lang="en-IN" dirty="0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Neurological disorders: 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/>
          <a:lstStyle/>
          <a:p>
            <a:r>
              <a:rPr lang="en-IN" dirty="0" smtClean="0"/>
              <a:t>Parkinson’s disease and Alzheimer’s disease: </a:t>
            </a:r>
          </a:p>
          <a:p>
            <a:r>
              <a:rPr lang="en-IN" dirty="0" err="1" smtClean="0"/>
              <a:t>Neurogenerative</a:t>
            </a:r>
            <a:r>
              <a:rPr lang="en-IN" dirty="0" smtClean="0"/>
              <a:t> disorders;</a:t>
            </a:r>
          </a:p>
          <a:p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AD: Affects primarily :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 emotion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Language‘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Memory</a:t>
            </a:r>
          </a:p>
          <a:p>
            <a:pPr lvl="2">
              <a:buFont typeface="Wingdings" pitchFamily="2" charset="2"/>
              <a:buChar char="ü"/>
            </a:pPr>
            <a:r>
              <a:rPr lang="en-IN" dirty="0" smtClean="0"/>
              <a:t>Thinking areas of the brain, i.e. hippocampus, basal forebrain, </a:t>
            </a:r>
            <a:r>
              <a:rPr lang="en-IN" dirty="0" err="1" smtClean="0"/>
              <a:t>amygdala</a:t>
            </a:r>
            <a:r>
              <a:rPr lang="en-IN" dirty="0" smtClean="0"/>
              <a:t>, and the cerebral cortex. ,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r>
              <a:rPr lang="en-IN" sz="2400" dirty="0" smtClean="0"/>
              <a:t>AD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/>
          <a:lstStyle/>
          <a:p>
            <a:r>
              <a:rPr lang="en-IN" dirty="0" err="1" smtClean="0"/>
              <a:t>Neurodegeneration</a:t>
            </a:r>
            <a:r>
              <a:rPr lang="en-IN" dirty="0" smtClean="0"/>
              <a:t>, </a:t>
            </a:r>
            <a:r>
              <a:rPr lang="en-IN" dirty="0" err="1" smtClean="0"/>
              <a:t>neurofibrillary</a:t>
            </a:r>
            <a:r>
              <a:rPr lang="en-IN" dirty="0" smtClean="0"/>
              <a:t> tangles and beta-</a:t>
            </a:r>
            <a:r>
              <a:rPr lang="en-IN" dirty="0" err="1" smtClean="0"/>
              <a:t>amyloid</a:t>
            </a:r>
            <a:r>
              <a:rPr lang="en-IN" dirty="0" smtClean="0"/>
              <a:t> deposits.</a:t>
            </a:r>
          </a:p>
          <a:p>
            <a:r>
              <a:rPr lang="en-IN" dirty="0" smtClean="0"/>
              <a:t>Symptoms: begins as ordinary lapses of memory.</a:t>
            </a:r>
          </a:p>
          <a:p>
            <a:r>
              <a:rPr lang="en-IN" dirty="0" smtClean="0"/>
              <a:t> Slowly becomes worse.</a:t>
            </a:r>
          </a:p>
          <a:p>
            <a:r>
              <a:rPr lang="en-IN" dirty="0" smtClean="0"/>
              <a:t>Suffer delusions also.</a:t>
            </a:r>
          </a:p>
          <a:p>
            <a:r>
              <a:rPr lang="en-IN" dirty="0" smtClean="0"/>
              <a:t>Unable to speak or comprehend language.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r>
              <a:rPr lang="en-IN" sz="3200" dirty="0" smtClean="0"/>
              <a:t>PD: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86412"/>
          </a:xfrm>
        </p:spPr>
        <p:txBody>
          <a:bodyPr/>
          <a:lstStyle/>
          <a:p>
            <a:r>
              <a:rPr lang="en-IN" dirty="0" smtClean="0"/>
              <a:t>Motor areas are affected;</a:t>
            </a:r>
          </a:p>
          <a:p>
            <a:r>
              <a:rPr lang="en-IN" dirty="0" err="1" smtClean="0"/>
              <a:t>Sunstatia</a:t>
            </a:r>
            <a:r>
              <a:rPr lang="en-IN" dirty="0" smtClean="0"/>
              <a:t> </a:t>
            </a:r>
            <a:r>
              <a:rPr lang="en-IN" dirty="0" err="1" smtClean="0"/>
              <a:t>Nigra</a:t>
            </a:r>
            <a:r>
              <a:rPr lang="en-IN" dirty="0" smtClean="0"/>
              <a:t> in particular degenerates. </a:t>
            </a:r>
          </a:p>
          <a:p>
            <a:r>
              <a:rPr lang="en-IN" dirty="0" smtClean="0"/>
              <a:t>P develops tremors in hands;</a:t>
            </a:r>
          </a:p>
          <a:p>
            <a:r>
              <a:rPr lang="en-IN" dirty="0" smtClean="0"/>
              <a:t>Rigidity in arms and legs;</a:t>
            </a:r>
          </a:p>
          <a:p>
            <a:r>
              <a:rPr lang="en-IN" dirty="0" smtClean="0"/>
              <a:t>Trouble keeping balance;</a:t>
            </a:r>
          </a:p>
          <a:p>
            <a:r>
              <a:rPr lang="en-IN" dirty="0" smtClean="0"/>
              <a:t>With the progress of the disease, walking becomes difficult.</a:t>
            </a:r>
          </a:p>
          <a:p>
            <a:r>
              <a:rPr lang="en-IN" dirty="0" smtClean="0"/>
              <a:t>Later may </a:t>
            </a:r>
            <a:r>
              <a:rPr lang="en-IN" dirty="0" smtClean="0"/>
              <a:t>becomes </a:t>
            </a:r>
            <a:r>
              <a:rPr lang="en-IN" dirty="0" smtClean="0"/>
              <a:t>confined to wheelchair or bed. 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/>
          <a:lstStyle/>
          <a:p>
            <a:r>
              <a:rPr lang="en-IN" dirty="0" smtClean="0"/>
              <a:t>AD and PD:</a:t>
            </a:r>
          </a:p>
          <a:p>
            <a:pPr lvl="1"/>
            <a:r>
              <a:rPr lang="en-IN" dirty="0" smtClean="0"/>
              <a:t> both degenerative;</a:t>
            </a:r>
          </a:p>
          <a:p>
            <a:pPr lvl="1"/>
            <a:r>
              <a:rPr lang="en-IN" dirty="0" smtClean="0"/>
              <a:t>Both occur generally in old age;</a:t>
            </a:r>
          </a:p>
          <a:p>
            <a:pPr lvl="1"/>
            <a:r>
              <a:rPr lang="en-IN" dirty="0" smtClean="0"/>
              <a:t>Become worse with time. </a:t>
            </a:r>
          </a:p>
          <a:p>
            <a:pPr lvl="1"/>
            <a:r>
              <a:rPr lang="en-IN" dirty="0" smtClean="0"/>
              <a:t>Environmental Factors also responsible for PD. Especially herbicide containing a chemical substance </a:t>
            </a:r>
            <a:r>
              <a:rPr lang="en-IN" dirty="0" err="1" smtClean="0"/>
              <a:t>Paraquat</a:t>
            </a:r>
            <a:r>
              <a:rPr lang="en-IN" smtClean="0"/>
              <a:t>.</a:t>
            </a:r>
            <a:endParaRPr lang="en-IN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Mind- brain Identity theory</a:t>
            </a:r>
          </a:p>
          <a:p>
            <a:endParaRPr lang="en-IN" dirty="0" smtClean="0"/>
          </a:p>
          <a:p>
            <a:r>
              <a:rPr lang="en-IN" dirty="0" smtClean="0"/>
              <a:t>Reductionism</a:t>
            </a:r>
          </a:p>
          <a:p>
            <a:endParaRPr lang="en-IN" dirty="0" smtClean="0"/>
          </a:p>
          <a:p>
            <a:r>
              <a:rPr lang="en-IN" dirty="0" smtClean="0"/>
              <a:t>Physiological Psychology tries to explain behaviour in terms of physiological changes that occur inside the body. </a:t>
            </a:r>
          </a:p>
          <a:p>
            <a:endParaRPr lang="en-IN" dirty="0" smtClean="0"/>
          </a:p>
          <a:p>
            <a:r>
              <a:rPr lang="en-IN" dirty="0" smtClean="0"/>
              <a:t>Any behaviour like running, singing songs, solving a puzzle etc. produces electrical or chemical changes in the nervous system.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Goal of physiological psychology is to discover the exact nature of the relation that exists between the these physiological processes that control behaviour.</a:t>
            </a:r>
          </a:p>
          <a:p>
            <a:endParaRPr lang="en-IN" dirty="0" smtClean="0"/>
          </a:p>
          <a:p>
            <a:r>
              <a:rPr lang="en-IN" dirty="0" smtClean="0"/>
              <a:t>Most research is done on animals.</a:t>
            </a:r>
          </a:p>
          <a:p>
            <a:r>
              <a:rPr lang="en-IN" dirty="0" smtClean="0"/>
              <a:t>Reason: Ethics.</a:t>
            </a:r>
          </a:p>
          <a:p>
            <a:r>
              <a:rPr lang="en-IN" dirty="0" smtClean="0"/>
              <a:t>Methods of research:</a:t>
            </a:r>
          </a:p>
          <a:p>
            <a:pPr lvl="2">
              <a:buFont typeface="Wingdings" pitchFamily="2" charset="2"/>
              <a:buChar char="v"/>
            </a:pPr>
            <a:r>
              <a:rPr lang="en-IN" dirty="0" smtClean="0"/>
              <a:t> </a:t>
            </a:r>
            <a:r>
              <a:rPr lang="en-IN" sz="3200" dirty="0" smtClean="0">
                <a:solidFill>
                  <a:srgbClr val="FF0000"/>
                </a:solidFill>
              </a:rPr>
              <a:t>Somatic Intervention: Making changes in the structure or chemical </a:t>
            </a:r>
            <a:r>
              <a:rPr lang="en-IN" sz="3200" dirty="0" err="1" smtClean="0">
                <a:solidFill>
                  <a:srgbClr val="FF0000"/>
                </a:solidFill>
              </a:rPr>
              <a:t>organizarion</a:t>
            </a:r>
            <a:r>
              <a:rPr lang="en-IN" sz="3200" dirty="0" smtClean="0">
                <a:solidFill>
                  <a:srgbClr val="FF0000"/>
                </a:solidFill>
              </a:rPr>
              <a:t> of the brain and observe the </a:t>
            </a:r>
            <a:r>
              <a:rPr lang="en-IN" sz="3200" dirty="0" err="1" smtClean="0">
                <a:solidFill>
                  <a:srgbClr val="FF0000"/>
                </a:solidFill>
              </a:rPr>
              <a:t>behviour</a:t>
            </a:r>
            <a:r>
              <a:rPr lang="en-IN" sz="3200" dirty="0" smtClean="0">
                <a:solidFill>
                  <a:srgbClr val="FF0000"/>
                </a:solidFill>
              </a:rPr>
              <a:t>.</a:t>
            </a:r>
          </a:p>
          <a:p>
            <a:pPr lvl="2">
              <a:buFont typeface="Wingdings" pitchFamily="2" charset="2"/>
              <a:buChar char="v"/>
            </a:pPr>
            <a:r>
              <a:rPr lang="en-IN" sz="3200" dirty="0" smtClean="0">
                <a:solidFill>
                  <a:srgbClr val="7030A0"/>
                </a:solidFill>
              </a:rPr>
              <a:t>Behavioural intervention: changing the behaviour and observing the changes in the structure or function of the brain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 fontScale="92500" lnSpcReduction="20000"/>
          </a:bodyPr>
          <a:lstStyle/>
          <a:p>
            <a:pPr marL="342900" lvl="2" indent="-342900">
              <a:buFont typeface="Wingdings 2"/>
              <a:buChar char=""/>
            </a:pPr>
            <a:r>
              <a:rPr lang="en-IN" sz="3600" dirty="0" err="1" smtClean="0">
                <a:solidFill>
                  <a:srgbClr val="003366"/>
                </a:solidFill>
              </a:rPr>
              <a:t>Correlational</a:t>
            </a:r>
            <a:r>
              <a:rPr lang="en-IN" sz="3600" dirty="0" smtClean="0">
                <a:solidFill>
                  <a:srgbClr val="003366"/>
                </a:solidFill>
              </a:rPr>
              <a:t> approach: Tries to find our whether certain somatic or behavioural changes go together with certain brain </a:t>
            </a:r>
            <a:r>
              <a:rPr lang="en-IN" sz="3600" dirty="0" err="1" smtClean="0">
                <a:solidFill>
                  <a:srgbClr val="003366"/>
                </a:solidFill>
              </a:rPr>
              <a:t>ochanges</a:t>
            </a:r>
            <a:r>
              <a:rPr lang="en-IN" sz="3600" dirty="0" smtClean="0">
                <a:solidFill>
                  <a:srgbClr val="003366"/>
                </a:solidFill>
              </a:rPr>
              <a:t>.</a:t>
            </a:r>
          </a:p>
          <a:p>
            <a:endParaRPr lang="en-IN" dirty="0" smtClean="0"/>
          </a:p>
          <a:p>
            <a:r>
              <a:rPr lang="en-IN" dirty="0" smtClean="0"/>
              <a:t>Methods to study the functioning of the living brain:</a:t>
            </a:r>
          </a:p>
          <a:p>
            <a:r>
              <a:rPr lang="en-IN" dirty="0" smtClean="0"/>
              <a:t>1. CT Scan(computerised Tomography</a:t>
            </a:r>
          </a:p>
          <a:p>
            <a:r>
              <a:rPr lang="en-IN" dirty="0" smtClean="0"/>
              <a:t>2. Contrast X-Ray</a:t>
            </a:r>
          </a:p>
          <a:p>
            <a:r>
              <a:rPr lang="en-IN" dirty="0" smtClean="0"/>
              <a:t>3. MRI (Magnetic Resonance imaging</a:t>
            </a:r>
          </a:p>
          <a:p>
            <a:r>
              <a:rPr lang="en-IN" dirty="0" smtClean="0"/>
              <a:t>4. PET (Positron Emission Tomography)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r>
              <a:rPr lang="en-IN" dirty="0" smtClean="0"/>
              <a:t>Neuron:</a:t>
            </a:r>
          </a:p>
          <a:p>
            <a:r>
              <a:rPr lang="en-IN" dirty="0" smtClean="0"/>
              <a:t>What is a system?</a:t>
            </a:r>
          </a:p>
          <a:p>
            <a:r>
              <a:rPr lang="en-IN" dirty="0" smtClean="0"/>
              <a:t>What is a Nervous system?</a:t>
            </a:r>
          </a:p>
          <a:p>
            <a:endParaRPr lang="en-IN" dirty="0" smtClean="0"/>
          </a:p>
          <a:p>
            <a:r>
              <a:rPr lang="en-IN" dirty="0" smtClean="0"/>
              <a:t>Neuron: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Neuron</a:t>
            </a:r>
            <a:endParaRPr lang="en-IN" dirty="0"/>
          </a:p>
        </p:txBody>
      </p:sp>
      <p:pic>
        <p:nvPicPr>
          <p:cNvPr id="4" name="Content Placeholder 3" descr="Neur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376242"/>
            <a:ext cx="6406870" cy="476740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Types of neurons: Structural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/>
          <a:lstStyle/>
          <a:p>
            <a:r>
              <a:rPr lang="en-IN" dirty="0" err="1" smtClean="0"/>
              <a:t>Unipolar</a:t>
            </a:r>
            <a:endParaRPr lang="en-IN" dirty="0" smtClean="0"/>
          </a:p>
          <a:p>
            <a:r>
              <a:rPr lang="en-IN" dirty="0" smtClean="0"/>
              <a:t>Bipolar</a:t>
            </a:r>
          </a:p>
          <a:p>
            <a:r>
              <a:rPr lang="en-IN" dirty="0" err="1" smtClean="0"/>
              <a:t>Multipolar</a:t>
            </a:r>
            <a:endParaRPr lang="en-IN" dirty="0" smtClean="0"/>
          </a:p>
          <a:p>
            <a:r>
              <a:rPr lang="en-IN" dirty="0" smtClean="0"/>
              <a:t>Pseudo </a:t>
            </a:r>
            <a:r>
              <a:rPr lang="en-IN" dirty="0" err="1" smtClean="0"/>
              <a:t>unipolar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283</TotalTime>
  <Words>1456</Words>
  <Application>Microsoft Office PowerPoint</Application>
  <PresentationFormat>On-screen Show (4:3)</PresentationFormat>
  <Paragraphs>178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Trek</vt:lpstr>
      <vt:lpstr>Physiological  Psychology </vt:lpstr>
      <vt:lpstr>Introduction</vt:lpstr>
      <vt:lpstr>Philosophical origin</vt:lpstr>
      <vt:lpstr>Slide 4</vt:lpstr>
      <vt:lpstr>Slide 5</vt:lpstr>
      <vt:lpstr>Slide 6</vt:lpstr>
      <vt:lpstr>Slide 7</vt:lpstr>
      <vt:lpstr>Neuron</vt:lpstr>
      <vt:lpstr>Types of neurons: Structural</vt:lpstr>
      <vt:lpstr>Slide 10</vt:lpstr>
      <vt:lpstr>Slide 11</vt:lpstr>
      <vt:lpstr>Unipolar neurons: </vt:lpstr>
      <vt:lpstr>Slide 13</vt:lpstr>
      <vt:lpstr>Bipolar neurons</vt:lpstr>
      <vt:lpstr>Slide 15</vt:lpstr>
      <vt:lpstr>Multipolar neuron:</vt:lpstr>
      <vt:lpstr>Slide 17</vt:lpstr>
      <vt:lpstr>Pseudo-unipolar &amp; bipolar Neuron: </vt:lpstr>
      <vt:lpstr>Slide 19</vt:lpstr>
      <vt:lpstr>Functional classification: </vt:lpstr>
      <vt:lpstr>Slide 21</vt:lpstr>
      <vt:lpstr>Synapse: </vt:lpstr>
      <vt:lpstr>Slide 23</vt:lpstr>
      <vt:lpstr>Slide 24</vt:lpstr>
      <vt:lpstr>Slide 25</vt:lpstr>
      <vt:lpstr>Slide 26</vt:lpstr>
      <vt:lpstr>Synapse: </vt:lpstr>
      <vt:lpstr>Slide 28</vt:lpstr>
      <vt:lpstr>Synapse:</vt:lpstr>
      <vt:lpstr>Slide 30</vt:lpstr>
      <vt:lpstr>Slide 31</vt:lpstr>
      <vt:lpstr>Neurological disorders: </vt:lpstr>
      <vt:lpstr>AD</vt:lpstr>
      <vt:lpstr>PD: 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57</cp:revision>
  <dcterms:created xsi:type="dcterms:W3CDTF">2024-02-02T02:40:01Z</dcterms:created>
  <dcterms:modified xsi:type="dcterms:W3CDTF">2024-02-16T04:05:24Z</dcterms:modified>
</cp:coreProperties>
</file>