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embeddedFontLst>
    <p:embeddedFont>
      <p:font typeface="Jacques Francois Shadow"/>
      <p:regular r:id="rId14"/>
    </p:embeddedFont>
    <p:embeddedFont>
      <p:font typeface="Bodoni"/>
      <p:bold r:id="rId15"/>
      <p:boldItalic r:id="rId16"/>
    </p:embeddedFont>
    <p:embeddedFont>
      <p:font typeface="Ruge Boogie"/>
      <p:regular r:id="rId17"/>
    </p:embeddedFont>
    <p:embeddedFont>
      <p:font typeface="Gill Sans"/>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Bodoni-bold.fntdata"/><Relationship Id="rId14" Type="http://schemas.openxmlformats.org/officeDocument/2006/relationships/font" Target="fonts/JacquesFrancoisShadow-regular.fntdata"/><Relationship Id="rId17" Type="http://schemas.openxmlformats.org/officeDocument/2006/relationships/font" Target="fonts/RugeBoogie-regular.fntdata"/><Relationship Id="rId16" Type="http://schemas.openxmlformats.org/officeDocument/2006/relationships/font" Target="fonts/Bodoni-boldItalic.fntdata"/><Relationship Id="rId5" Type="http://schemas.openxmlformats.org/officeDocument/2006/relationships/slide" Target="slides/slide1.xml"/><Relationship Id="rId19" Type="http://schemas.openxmlformats.org/officeDocument/2006/relationships/font" Target="fonts/GillSans-bold.fntdata"/><Relationship Id="rId6" Type="http://schemas.openxmlformats.org/officeDocument/2006/relationships/slide" Target="slides/slide2.xml"/><Relationship Id="rId18" Type="http://schemas.openxmlformats.org/officeDocument/2006/relationships/font" Target="fonts/GillSans-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17" name="Google Shape;17;p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0" name="Google Shape;20;p2"/>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1"/>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5" name="Google Shape;85;p1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8" name="Google Shape;88;p1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12"/>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2"/>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2" name="Google Shape;92;p1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95" name="Google Shape;95;p12"/>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4" name="Google Shape;24;p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7" name="Google Shape;27;p3"/>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4"/>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1" name="Google Shape;31;p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34" name="Google Shape;34;p4"/>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5"/>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8" name="Google Shape;38;p5"/>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9" name="Google Shape;39;p5"/>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2" name="Google Shape;42;p5"/>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8" name="Google Shape;48;p6"/>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7"/>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2" name="Google Shape;52;p7"/>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53" name="Google Shape;53;p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56" name="Google Shape;56;p7"/>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grpSp>
        <p:nvGrpSpPr>
          <p:cNvPr id="62" name="Google Shape;62;p9"/>
          <p:cNvGrpSpPr/>
          <p:nvPr/>
        </p:nvGrpSpPr>
        <p:grpSpPr>
          <a:xfrm>
            <a:off x="7477387" y="482170"/>
            <a:ext cx="4074533" cy="5149101"/>
            <a:chOff x="7477387" y="482170"/>
            <a:chExt cx="4074533" cy="5149101"/>
          </a:xfrm>
        </p:grpSpPr>
        <p:sp>
          <p:nvSpPr>
            <p:cNvPr id="63" name="Google Shape;63;p9"/>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9"/>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9"/>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9"/>
          <p:cNvSpPr/>
          <p:nvPr>
            <p:ph idx="2" type="pic"/>
          </p:nvPr>
        </p:nvSpPr>
        <p:spPr>
          <a:xfrm>
            <a:off x="8124389" y="1122542"/>
            <a:ext cx="2791171" cy="3866327"/>
          </a:xfrm>
          <a:prstGeom prst="rect">
            <a:avLst/>
          </a:prstGeom>
          <a:solidFill>
            <a:srgbClr val="D8D8D8"/>
          </a:solidFill>
          <a:ln>
            <a:noFill/>
          </a:ln>
        </p:spPr>
        <p:txBody>
          <a:bodyPr anchorCtr="0" anchor="t" bIns="45700" lIns="91425" spcFirstLastPara="1" rIns="91425" wrap="square" tIns="45700">
            <a:noAutofit/>
          </a:bodyPr>
          <a:lstStyle>
            <a:lvl1pPr lvl="0" marR="0" rtl="0" algn="ctr">
              <a:lnSpc>
                <a:spcPct val="120000"/>
              </a:lnSpc>
              <a:spcBef>
                <a:spcPts val="1000"/>
              </a:spcBef>
              <a:spcAft>
                <a:spcPts val="0"/>
              </a:spcAft>
              <a:buClr>
                <a:schemeClr val="accent1"/>
              </a:buClr>
              <a:buSzPts val="3200"/>
              <a:buFont typeface="Arial"/>
              <a:buNone/>
              <a:defRPr b="0" i="0" sz="3200" u="none" cap="none" strike="noStrike">
                <a:solidFill>
                  <a:schemeClr val="dk1"/>
                </a:solidFill>
                <a:latin typeface="Gill Sans"/>
                <a:ea typeface="Gill Sans"/>
                <a:cs typeface="Gill Sans"/>
                <a:sym typeface="Gill Sans"/>
              </a:defRPr>
            </a:lvl1pPr>
            <a:lvl2pPr lvl="1" marR="0" rtl="0" algn="l">
              <a:lnSpc>
                <a:spcPct val="120000"/>
              </a:lnSpc>
              <a:spcBef>
                <a:spcPts val="500"/>
              </a:spcBef>
              <a:spcAft>
                <a:spcPts val="0"/>
              </a:spcAft>
              <a:buClr>
                <a:schemeClr val="accent1"/>
              </a:buClr>
              <a:buSzPts val="2800"/>
              <a:buFont typeface="Arial"/>
              <a:buNone/>
              <a:defRPr b="0" i="0" sz="2800" u="none" cap="none" strike="noStrike">
                <a:solidFill>
                  <a:schemeClr val="dk1"/>
                </a:solidFill>
                <a:latin typeface="Gill Sans"/>
                <a:ea typeface="Gill Sans"/>
                <a:cs typeface="Gill Sans"/>
                <a:sym typeface="Gill Sans"/>
              </a:defRPr>
            </a:lvl2pPr>
            <a:lvl3pPr lvl="2" marR="0" rtl="0" algn="l">
              <a:lnSpc>
                <a:spcPct val="120000"/>
              </a:lnSpc>
              <a:spcBef>
                <a:spcPts val="500"/>
              </a:spcBef>
              <a:spcAft>
                <a:spcPts val="0"/>
              </a:spcAft>
              <a:buClr>
                <a:schemeClr val="accent1"/>
              </a:buClr>
              <a:buSzPts val="2400"/>
              <a:buFont typeface="Arial"/>
              <a:buNone/>
              <a:defRPr b="0" i="0" sz="2400" u="none" cap="none" strike="noStrike">
                <a:solidFill>
                  <a:schemeClr val="dk1"/>
                </a:solidFill>
                <a:latin typeface="Gill Sans"/>
                <a:ea typeface="Gill Sans"/>
                <a:cs typeface="Gill Sans"/>
                <a:sym typeface="Gill Sans"/>
              </a:defRPr>
            </a:lvl3pPr>
            <a:lvl4pPr lvl="3"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4pPr>
            <a:lvl5pPr lvl="4"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5pPr>
            <a:lvl6pPr lvl="5"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67" name="Google Shape;67;p9"/>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68" name="Google Shape;68;p9"/>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71" name="Google Shape;71;p9"/>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2" name="Shape 72"/>
        <p:cNvGrpSpPr/>
        <p:nvPr/>
      </p:nvGrpSpPr>
      <p:grpSpPr>
        <a:xfrm>
          <a:off x="0" y="0"/>
          <a:ext cx="0" cy="0"/>
          <a:chOff x="0" y="0"/>
          <a:chExt cx="0" cy="0"/>
        </a:xfrm>
      </p:grpSpPr>
      <p:sp>
        <p:nvSpPr>
          <p:cNvPr id="73" name="Google Shape;73;p10"/>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0"/>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75" name="Google Shape;75;p10"/>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76" name="Google Shape;76;p10"/>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77" name="Google Shape;77;p10"/>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78" name="Google Shape;78;p10"/>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1" name="Google Shape;81;p10"/>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 name="Google Shape;7;p1"/>
          <p:cNvPicPr preferRelativeResize="0"/>
          <p:nvPr/>
        </p:nvPicPr>
        <p:blipFill rotWithShape="1">
          <a:blip r:embed="rId1">
            <a:alphaModFix/>
          </a:blip>
          <a:srcRect b="-1538" l="0" r="0" t="1538"/>
          <a:stretch/>
        </p:blipFill>
        <p:spPr>
          <a:xfrm>
            <a:off x="0" y="6126480"/>
            <a:ext cx="12192000" cy="742950"/>
          </a:xfrm>
          <a:prstGeom prst="rect">
            <a:avLst/>
          </a:prstGeom>
          <a:noFill/>
          <a:ln>
            <a:noFill/>
          </a:ln>
        </p:spPr>
      </p:pic>
      <p:sp>
        <p:nvSpPr>
          <p:cNvPr id="8" name="Google Shape;8;p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 name="Google Shape;11;p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 name="Google Shape;12;p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2800" u="none" cap="none" strike="noStrike">
                <a:solidFill>
                  <a:schemeClr val="accent1"/>
                </a:solidFill>
                <a:latin typeface="Gill Sans"/>
                <a:ea typeface="Gill Sans"/>
                <a:cs typeface="Gill Sans"/>
                <a:sym typeface="Gill Sans"/>
              </a:defRPr>
            </a:lvl1pPr>
            <a:lvl2pPr indent="0" lvl="1" marL="0" marR="0" rtl="0" algn="r">
              <a:spcBef>
                <a:spcPts val="0"/>
              </a:spcBef>
              <a:buNone/>
              <a:defRPr b="0" i="0" sz="2800" u="none" cap="none" strike="noStrike">
                <a:solidFill>
                  <a:schemeClr val="accent1"/>
                </a:solidFill>
                <a:latin typeface="Gill Sans"/>
                <a:ea typeface="Gill Sans"/>
                <a:cs typeface="Gill Sans"/>
                <a:sym typeface="Gill Sans"/>
              </a:defRPr>
            </a:lvl2pPr>
            <a:lvl3pPr indent="0" lvl="2" marL="0" marR="0" rtl="0" algn="r">
              <a:spcBef>
                <a:spcPts val="0"/>
              </a:spcBef>
              <a:buNone/>
              <a:defRPr b="0" i="0" sz="2800" u="none" cap="none" strike="noStrike">
                <a:solidFill>
                  <a:schemeClr val="accent1"/>
                </a:solidFill>
                <a:latin typeface="Gill Sans"/>
                <a:ea typeface="Gill Sans"/>
                <a:cs typeface="Gill Sans"/>
                <a:sym typeface="Gill Sans"/>
              </a:defRPr>
            </a:lvl3pPr>
            <a:lvl4pPr indent="0" lvl="3" marL="0" marR="0" rtl="0" algn="r">
              <a:spcBef>
                <a:spcPts val="0"/>
              </a:spcBef>
              <a:buNone/>
              <a:defRPr b="0" i="0" sz="2800" u="none" cap="none" strike="noStrike">
                <a:solidFill>
                  <a:schemeClr val="accent1"/>
                </a:solidFill>
                <a:latin typeface="Gill Sans"/>
                <a:ea typeface="Gill Sans"/>
                <a:cs typeface="Gill Sans"/>
                <a:sym typeface="Gill Sans"/>
              </a:defRPr>
            </a:lvl4pPr>
            <a:lvl5pPr indent="0" lvl="4" marL="0" marR="0" rtl="0" algn="r">
              <a:spcBef>
                <a:spcPts val="0"/>
              </a:spcBef>
              <a:buNone/>
              <a:defRPr b="0" i="0" sz="2800" u="none" cap="none" strike="noStrike">
                <a:solidFill>
                  <a:schemeClr val="accent1"/>
                </a:solidFill>
                <a:latin typeface="Gill Sans"/>
                <a:ea typeface="Gill Sans"/>
                <a:cs typeface="Gill Sans"/>
                <a:sym typeface="Gill Sans"/>
              </a:defRPr>
            </a:lvl5pPr>
            <a:lvl6pPr indent="0" lvl="5" marL="0" marR="0" rtl="0" algn="r">
              <a:spcBef>
                <a:spcPts val="0"/>
              </a:spcBef>
              <a:buNone/>
              <a:defRPr b="0" i="0" sz="2800" u="none" cap="none" strike="noStrike">
                <a:solidFill>
                  <a:schemeClr val="accent1"/>
                </a:solidFill>
                <a:latin typeface="Gill Sans"/>
                <a:ea typeface="Gill Sans"/>
                <a:cs typeface="Gill Sans"/>
                <a:sym typeface="Gill Sans"/>
              </a:defRPr>
            </a:lvl6pPr>
            <a:lvl7pPr indent="0" lvl="6" marL="0" marR="0" rtl="0" algn="r">
              <a:spcBef>
                <a:spcPts val="0"/>
              </a:spcBef>
              <a:buNone/>
              <a:defRPr b="0" i="0" sz="2800" u="none" cap="none" strike="noStrike">
                <a:solidFill>
                  <a:schemeClr val="accent1"/>
                </a:solidFill>
                <a:latin typeface="Gill Sans"/>
                <a:ea typeface="Gill Sans"/>
                <a:cs typeface="Gill Sans"/>
                <a:sym typeface="Gill Sans"/>
              </a:defRPr>
            </a:lvl7pPr>
            <a:lvl8pPr indent="0" lvl="7" marL="0" marR="0" rtl="0" algn="r">
              <a:spcBef>
                <a:spcPts val="0"/>
              </a:spcBef>
              <a:buNone/>
              <a:defRPr b="0" i="0" sz="2800" u="none" cap="none" strike="noStrike">
                <a:solidFill>
                  <a:schemeClr val="accent1"/>
                </a:solidFill>
                <a:latin typeface="Gill Sans"/>
                <a:ea typeface="Gill Sans"/>
                <a:cs typeface="Gill Sans"/>
                <a:sym typeface="Gill Sans"/>
              </a:defRPr>
            </a:lvl8pPr>
            <a:lvl9pPr indent="0" lvl="8" marL="0" marR="0" rtl="0" algn="r">
              <a:spcBef>
                <a:spcPts val="0"/>
              </a:spcBef>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IN"/>
              <a:t>‹#›</a:t>
            </a:fld>
            <a:endParaRPr/>
          </a:p>
        </p:txBody>
      </p:sp>
      <p:cxnSp>
        <p:nvCxnSpPr>
          <p:cNvPr id="13" name="Google Shape;13;p1"/>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3"/>
          <p:cNvSpPr txBox="1"/>
          <p:nvPr>
            <p:ph type="ctrTitle"/>
          </p:nvPr>
        </p:nvSpPr>
        <p:spPr>
          <a:xfrm>
            <a:off x="1610437" y="625232"/>
            <a:ext cx="9444416" cy="260928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1"/>
              </a:buClr>
              <a:buSzPts val="6600"/>
              <a:buFont typeface="Gill Sans"/>
              <a:buNone/>
            </a:pPr>
            <a:r>
              <a:rPr lang="en-IN"/>
              <a:t>GENDER ROLE &amp; STEREOTYPING</a:t>
            </a:r>
            <a:endParaRPr/>
          </a:p>
        </p:txBody>
      </p:sp>
      <p:sp>
        <p:nvSpPr>
          <p:cNvPr id="101" name="Google Shape;101;p13"/>
          <p:cNvSpPr txBox="1"/>
          <p:nvPr>
            <p:ph idx="1" type="subTitle"/>
          </p:nvPr>
        </p:nvSpPr>
        <p:spPr>
          <a:xfrm>
            <a:off x="7057292" y="3531204"/>
            <a:ext cx="3997560" cy="977621"/>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en-IN"/>
              <a:t>BY UPASANA KARMAKAR MODAK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IN"/>
              <a:t>WHAT IS STEREOTYPE ?</a:t>
            </a:r>
            <a:endParaRPr/>
          </a:p>
        </p:txBody>
      </p:sp>
      <p:sp>
        <p:nvSpPr>
          <p:cNvPr id="107" name="Google Shape;107;p14"/>
          <p:cNvSpPr txBox="1"/>
          <p:nvPr>
            <p:ph idx="1" type="body"/>
          </p:nvPr>
        </p:nvSpPr>
        <p:spPr>
          <a:xfrm>
            <a:off x="1451579" y="2015733"/>
            <a:ext cx="9603275" cy="2806360"/>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lang="en-IN"/>
              <a:t>A STEREOTYPE IS WIDELY ACCEPTED BIASEDNESS ABOUT A PERSON.</a:t>
            </a:r>
            <a:endParaRPr/>
          </a:p>
          <a:p>
            <a:pPr indent="-228600" lvl="0" marL="228600" rtl="0" algn="l">
              <a:lnSpc>
                <a:spcPct val="120000"/>
              </a:lnSpc>
              <a:spcBef>
                <a:spcPts val="1000"/>
              </a:spcBef>
              <a:spcAft>
                <a:spcPts val="0"/>
              </a:spcAft>
              <a:buSzPts val="2000"/>
              <a:buChar char="•"/>
            </a:pPr>
            <a:r>
              <a:rPr lang="en-IN"/>
              <a:t> STEREOTYPE  ABOUT GENDER CAN CAUSE UNEQUAL AND UNFAIR TREATMENT BECAUSE OF A PERSON’S GENDER. </a:t>
            </a:r>
            <a:endParaRPr/>
          </a:p>
          <a:p>
            <a:pPr indent="-228600" lvl="0" marL="228600" rtl="0" algn="l">
              <a:lnSpc>
                <a:spcPct val="120000"/>
              </a:lnSpc>
              <a:spcBef>
                <a:spcPts val="1000"/>
              </a:spcBef>
              <a:spcAft>
                <a:spcPts val="0"/>
              </a:spcAft>
              <a:buSzPts val="2000"/>
              <a:buChar char="•"/>
            </a:pPr>
            <a:r>
              <a:rPr lang="en-IN"/>
              <a:t>GENDER STEREOTYPING IS A GENERALISED VIEW OR PERCEPTION ABOUT ATTRIBUTES OR CHARACTERISTICS, OR THE ROLES THAT ARE POSSESSED BY , OR PERFORMED BY WOMEN AND MEN.</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5"/>
          <p:cNvSpPr txBox="1"/>
          <p:nvPr>
            <p:ph type="title"/>
          </p:nvPr>
        </p:nvSpPr>
        <p:spPr>
          <a:xfrm>
            <a:off x="2360245" y="2297722"/>
            <a:ext cx="7737147" cy="79326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Gill Sans"/>
              <a:buNone/>
            </a:pPr>
            <a:r>
              <a:rPr lang="en-IN"/>
              <a:t>TYPES OF GENDER STEREOTYPE</a:t>
            </a:r>
            <a:endParaRPr/>
          </a:p>
        </p:txBody>
      </p:sp>
      <p:sp>
        <p:nvSpPr>
          <p:cNvPr id="113" name="Google Shape;113;p15"/>
          <p:cNvSpPr txBox="1"/>
          <p:nvPr>
            <p:ph idx="1" type="body"/>
          </p:nvPr>
        </p:nvSpPr>
        <p:spPr>
          <a:xfrm>
            <a:off x="2430584" y="3767016"/>
            <a:ext cx="3665416" cy="2117969"/>
          </a:xfrm>
          <a:prstGeom prst="rect">
            <a:avLst/>
          </a:prstGeom>
          <a:noFill/>
          <a:ln>
            <a:noFill/>
          </a:ln>
        </p:spPr>
        <p:txBody>
          <a:bodyPr anchorCtr="0" anchor="t" bIns="45700" lIns="91425" spcFirstLastPara="1" rIns="91425" wrap="square" tIns="91425">
            <a:noAutofit/>
          </a:bodyPr>
          <a:lstStyle/>
          <a:p>
            <a:pPr indent="0" lvl="0" marL="0" rtl="0" algn="l">
              <a:lnSpc>
                <a:spcPct val="110000"/>
              </a:lnSpc>
              <a:spcBef>
                <a:spcPts val="0"/>
              </a:spcBef>
              <a:spcAft>
                <a:spcPts val="0"/>
              </a:spcAft>
              <a:buSzPts val="1757"/>
              <a:buNone/>
            </a:pPr>
            <a:r>
              <a:rPr i="1" lang="en-IN" sz="1757">
                <a:latin typeface="Bodoni"/>
                <a:ea typeface="Bodoni"/>
                <a:cs typeface="Bodoni"/>
                <a:sym typeface="Bodoni"/>
              </a:rPr>
              <a:t>4 TYPES</a:t>
            </a:r>
            <a:r>
              <a:rPr lang="en-IN" sz="1665">
                <a:latin typeface="Bodoni"/>
                <a:ea typeface="Bodoni"/>
                <a:cs typeface="Bodoni"/>
                <a:sym typeface="Bodoni"/>
              </a:rPr>
              <a:t>:</a:t>
            </a:r>
            <a:endParaRPr/>
          </a:p>
          <a:p>
            <a:pPr indent="-285750" lvl="0" marL="285750" rtl="0" algn="l">
              <a:lnSpc>
                <a:spcPct val="110000"/>
              </a:lnSpc>
              <a:spcBef>
                <a:spcPts val="1000"/>
              </a:spcBef>
              <a:spcAft>
                <a:spcPts val="0"/>
              </a:spcAft>
              <a:buSzPts val="1665"/>
              <a:buFont typeface="Arial"/>
              <a:buChar char="•"/>
            </a:pPr>
            <a:r>
              <a:rPr lang="en-IN" sz="1665"/>
              <a:t>PERSONALITY TRAITS</a:t>
            </a:r>
            <a:endParaRPr/>
          </a:p>
          <a:p>
            <a:pPr indent="-285750" lvl="0" marL="285750" rtl="0" algn="l">
              <a:lnSpc>
                <a:spcPct val="110000"/>
              </a:lnSpc>
              <a:spcBef>
                <a:spcPts val="1000"/>
              </a:spcBef>
              <a:spcAft>
                <a:spcPts val="0"/>
              </a:spcAft>
              <a:buSzPts val="1665"/>
              <a:buFont typeface="Arial"/>
              <a:buChar char="•"/>
            </a:pPr>
            <a:r>
              <a:rPr lang="en-IN" sz="1665"/>
              <a:t>DOMESTIC BEHAVIOURS</a:t>
            </a:r>
            <a:endParaRPr/>
          </a:p>
          <a:p>
            <a:pPr indent="-285750" lvl="0" marL="285750" rtl="0" algn="l">
              <a:lnSpc>
                <a:spcPct val="110000"/>
              </a:lnSpc>
              <a:spcBef>
                <a:spcPts val="1000"/>
              </a:spcBef>
              <a:spcAft>
                <a:spcPts val="0"/>
              </a:spcAft>
              <a:buSzPts val="1665"/>
              <a:buFont typeface="Arial"/>
              <a:buChar char="•"/>
            </a:pPr>
            <a:r>
              <a:rPr lang="en-IN" sz="1665"/>
              <a:t>OCCUPATIONS</a:t>
            </a:r>
            <a:endParaRPr/>
          </a:p>
          <a:p>
            <a:pPr indent="-285750" lvl="0" marL="285750" rtl="0" algn="l">
              <a:lnSpc>
                <a:spcPct val="110000"/>
              </a:lnSpc>
              <a:spcBef>
                <a:spcPts val="1000"/>
              </a:spcBef>
              <a:spcAft>
                <a:spcPts val="0"/>
              </a:spcAft>
              <a:buSzPts val="1665"/>
              <a:buFont typeface="Arial"/>
              <a:buChar char="•"/>
            </a:pPr>
            <a:r>
              <a:rPr lang="en-IN" sz="1665"/>
              <a:t>PHYSICAL APPEARANCE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6"/>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IN"/>
              <a:t>TYPES OF GENDER STEREOTYPE</a:t>
            </a:r>
            <a:endParaRPr/>
          </a:p>
        </p:txBody>
      </p:sp>
      <p:sp>
        <p:nvSpPr>
          <p:cNvPr id="119" name="Google Shape;119;p16"/>
          <p:cNvSpPr txBox="1"/>
          <p:nvPr>
            <p:ph idx="1" type="body"/>
          </p:nvPr>
        </p:nvSpPr>
        <p:spPr>
          <a:xfrm>
            <a:off x="1449217" y="1864194"/>
            <a:ext cx="4390761" cy="2090391"/>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i="1" lang="en-IN" u="sng"/>
              <a:t>PERSONALITY TRAITS</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WOMEN ARE OFTEN EXPECTED TO BE ACCOMMODATING AND EMOTIONAL, WHILE MEN ARE USUALLY EXPECTED TO BE SELF-CONFIDENT AND AGGRESSIVE.</a:t>
            </a:r>
            <a:endParaRPr/>
          </a:p>
        </p:txBody>
      </p:sp>
      <p:sp>
        <p:nvSpPr>
          <p:cNvPr id="120" name="Google Shape;120;p16"/>
          <p:cNvSpPr txBox="1"/>
          <p:nvPr>
            <p:ph idx="2" type="body"/>
          </p:nvPr>
        </p:nvSpPr>
        <p:spPr>
          <a:xfrm>
            <a:off x="6424246" y="3575762"/>
            <a:ext cx="4634677" cy="2090391"/>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i="1" lang="en-IN" u="sng"/>
              <a:t>DOMESTIC BEHAVIOURS</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IT IS EXPECTED THAT WOMEN WILL TAKE CARE OF THE CHILDREN, COOK AND CLEAN THE HOME, WHILE MEN TAKE CARE OF FINANCE AND WORK OUTSIDE.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lang="en-IN"/>
              <a:t>TYPES OF GENDER STEREOTYPE</a:t>
            </a:r>
            <a:endParaRPr/>
          </a:p>
        </p:txBody>
      </p:sp>
      <p:sp>
        <p:nvSpPr>
          <p:cNvPr id="126" name="Google Shape;126;p17"/>
          <p:cNvSpPr txBox="1"/>
          <p:nvPr>
            <p:ph idx="1" type="body"/>
          </p:nvPr>
        </p:nvSpPr>
        <p:spPr>
          <a:xfrm>
            <a:off x="1447331" y="3429000"/>
            <a:ext cx="4645152" cy="2487246"/>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i="1" lang="en-IN" u="sng"/>
              <a:t>OCCUPATIONS</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WOMEN- TEACHERS, NURSES, ANY CLERICAL WORK ; NEED LESS SKILLED AND LESS PAID </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MEN- PILOTS, DOCTORS, ENGINEERS, SOLDIERS ; NEED HIGHLY SKILLED AND HIGHLY PAID</a:t>
            </a:r>
            <a:endParaRPr/>
          </a:p>
        </p:txBody>
      </p:sp>
      <p:sp>
        <p:nvSpPr>
          <p:cNvPr id="127" name="Google Shape;127;p17"/>
          <p:cNvSpPr txBox="1"/>
          <p:nvPr>
            <p:ph idx="2" type="body"/>
          </p:nvPr>
        </p:nvSpPr>
        <p:spPr>
          <a:xfrm>
            <a:off x="7049477" y="2297723"/>
            <a:ext cx="4806460" cy="1602154"/>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i="1" lang="en-IN" u="sng"/>
              <a:t>PHYSICAL APPEARANCE</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WOMEN- THIN, GRACEFUL, WELL DRESSED</a:t>
            </a:r>
            <a:endParaRPr/>
          </a:p>
          <a:p>
            <a:pPr indent="-228600" lvl="0" marL="228600" rtl="0" algn="l">
              <a:lnSpc>
                <a:spcPct val="120000"/>
              </a:lnSpc>
              <a:spcBef>
                <a:spcPts val="1000"/>
              </a:spcBef>
              <a:spcAft>
                <a:spcPts val="0"/>
              </a:spcAft>
              <a:buSzPts val="1600"/>
              <a:buChar char="•"/>
            </a:pPr>
            <a:r>
              <a:rPr lang="en-IN" sz="1600">
                <a:latin typeface="Arial"/>
                <a:ea typeface="Arial"/>
                <a:cs typeface="Arial"/>
                <a:sym typeface="Arial"/>
              </a:rPr>
              <a:t>MEN- TALL, MUSCULAR,FORMALLY DRESSED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ph type="title"/>
          </p:nvPr>
        </p:nvSpPr>
        <p:spPr>
          <a:xfrm>
            <a:off x="1438031" y="804519"/>
            <a:ext cx="9616823" cy="104772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0000"/>
              </a:buClr>
              <a:buSzPts val="2880"/>
              <a:buFont typeface="Algerian"/>
              <a:buNone/>
            </a:pPr>
            <a:r>
              <a:rPr i="1" lang="en-IN" sz="2880">
                <a:solidFill>
                  <a:srgbClr val="FF0000"/>
                </a:solidFill>
                <a:latin typeface="Algerian"/>
                <a:ea typeface="Algerian"/>
                <a:cs typeface="Algerian"/>
                <a:sym typeface="Algerian"/>
              </a:rPr>
              <a:t>DISADVANTAGE</a:t>
            </a:r>
            <a:br>
              <a:rPr lang="en-IN" sz="2880"/>
            </a:br>
            <a:br>
              <a:rPr lang="en-IN" sz="2880"/>
            </a:br>
            <a:br>
              <a:rPr lang="en-IN" sz="2880"/>
            </a:br>
            <a:r>
              <a:rPr lang="en-IN" sz="2880">
                <a:latin typeface="Algerian"/>
                <a:ea typeface="Algerian"/>
                <a:cs typeface="Algerian"/>
                <a:sym typeface="Algerian"/>
              </a:rPr>
              <a:t>IT IS HARMFUL TO MASCULINE FOLKS TO FEEL THAT THEY ARE NOT ALLOWED TO CRY OR EXPRESS SENSITIVE EMOTIONS AND FEMININE FOLKS TO FEEL THAT THEY ARE NOT ALLOWED TO BE INEPENDENT, SMART OR ASSERTIVE.</a:t>
            </a:r>
            <a:br>
              <a:rPr lang="en-IN" sz="2880">
                <a:latin typeface="Algerian"/>
                <a:ea typeface="Algerian"/>
                <a:cs typeface="Algerian"/>
                <a:sym typeface="Algerian"/>
              </a:rPr>
            </a:br>
            <a:br>
              <a:rPr lang="en-IN" sz="2880"/>
            </a:br>
            <a:br>
              <a:rPr lang="en-IN" sz="2880"/>
            </a:br>
            <a:br>
              <a:rPr lang="en-IN" sz="2880"/>
            </a:br>
            <a:endParaRPr sz="288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9"/>
          <p:cNvSpPr txBox="1"/>
          <p:nvPr>
            <p:ph type="title"/>
          </p:nvPr>
        </p:nvSpPr>
        <p:spPr>
          <a:xfrm>
            <a:off x="1444671" y="728635"/>
            <a:ext cx="3273099" cy="1233027"/>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Gill Sans"/>
              <a:buNone/>
            </a:pPr>
            <a:r>
              <a:rPr lang="en-IN"/>
              <a:t>GENDER STEREOTYPE IN ORGANISED SECTOR</a:t>
            </a:r>
            <a:endParaRPr/>
          </a:p>
        </p:txBody>
      </p:sp>
      <p:sp>
        <p:nvSpPr>
          <p:cNvPr id="138" name="Google Shape;138;p19"/>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Autofit/>
          </a:bodyPr>
          <a:lstStyle/>
          <a:p>
            <a:pPr indent="-228600" lvl="0" marL="228600" rtl="0" algn="l">
              <a:lnSpc>
                <a:spcPct val="120000"/>
              </a:lnSpc>
              <a:spcBef>
                <a:spcPts val="0"/>
              </a:spcBef>
              <a:spcAft>
                <a:spcPts val="0"/>
              </a:spcAft>
              <a:buSzPts val="2400"/>
              <a:buChar char="•"/>
            </a:pPr>
            <a:r>
              <a:rPr lang="en-IN" sz="2400">
                <a:latin typeface="Calibri"/>
                <a:ea typeface="Calibri"/>
                <a:cs typeface="Calibri"/>
                <a:sym typeface="Calibri"/>
              </a:rPr>
              <a:t>IT HAS BEEN SHOWN THAT FEMALE POLITICIANS ARE PERCEIVED AS ONLY BEING SUPERIOR WHEN IT COMES TO HANDLING WOMEN’S RIGHTS AND POVERTY, WHEREAS MALE POLITICIANS ARE PERCEIVED TO BE BETTER AT DEALING WITH CRIME AND FOREIGN AFFAIRS.</a:t>
            </a:r>
            <a:endParaRPr/>
          </a:p>
        </p:txBody>
      </p:sp>
      <p:sp>
        <p:nvSpPr>
          <p:cNvPr id="139" name="Google Shape;139;p19"/>
          <p:cNvSpPr txBox="1"/>
          <p:nvPr>
            <p:ph idx="2" type="body"/>
          </p:nvPr>
        </p:nvSpPr>
        <p:spPr>
          <a:xfrm>
            <a:off x="1442757" y="2748203"/>
            <a:ext cx="3275013" cy="275736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679"/>
              <a:buNone/>
            </a:pPr>
            <a:r>
              <a:rPr b="1" lang="en-IN" sz="1679">
                <a:solidFill>
                  <a:srgbClr val="BA2169"/>
                </a:solidFill>
                <a:latin typeface="Jacques Francois Shadow"/>
                <a:ea typeface="Jacques Francois Shadow"/>
                <a:cs typeface="Jacques Francois Shadow"/>
                <a:sym typeface="Jacques Francois Shadow"/>
              </a:rPr>
              <a:t>GLASS CEILING </a:t>
            </a:r>
            <a:endParaRPr/>
          </a:p>
          <a:p>
            <a:pPr indent="0" lvl="0" marL="0" rtl="0" algn="l">
              <a:lnSpc>
                <a:spcPct val="100000"/>
              </a:lnSpc>
              <a:spcBef>
                <a:spcPts val="1000"/>
              </a:spcBef>
              <a:spcAft>
                <a:spcPts val="0"/>
              </a:spcAft>
              <a:buSzPts val="1540"/>
              <a:buNone/>
            </a:pPr>
            <a:r>
              <a:t/>
            </a:r>
            <a:endParaRPr sz="1540">
              <a:solidFill>
                <a:srgbClr val="BA2169"/>
              </a:solidFill>
              <a:latin typeface="Jacques Francois Shadow"/>
              <a:ea typeface="Jacques Francois Shadow"/>
              <a:cs typeface="Jacques Francois Shadow"/>
              <a:sym typeface="Jacques Francois Shadow"/>
            </a:endParaRPr>
          </a:p>
          <a:p>
            <a:pPr indent="0" lvl="0" marL="0" rtl="0" algn="l">
              <a:lnSpc>
                <a:spcPct val="100000"/>
              </a:lnSpc>
              <a:spcBef>
                <a:spcPts val="1000"/>
              </a:spcBef>
              <a:spcAft>
                <a:spcPts val="0"/>
              </a:spcAft>
              <a:buSzPts val="1540"/>
              <a:buNone/>
            </a:pPr>
            <a:r>
              <a:rPr b="1" i="1" lang="en-IN" sz="1540">
                <a:latin typeface="Jacques Francois Shadow"/>
                <a:ea typeface="Jacques Francois Shadow"/>
                <a:cs typeface="Jacques Francois Shadow"/>
                <a:sym typeface="Jacques Francois Shadow"/>
              </a:rPr>
              <a:t>ONE’S PERFORMANCE AT WORK IS EVALUATED BASED ON ONE’S GENDER.GENDER STEREOTYPES CONTAIN WOMEN AT CERTAIN , LOWER LEVELS, GETTING TRAPPED WITHIN THE GLASS CEILING.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sp>
        <p:nvSpPr>
          <p:cNvPr id="144" name="Google Shape;144;p20"/>
          <p:cNvSpPr/>
          <p:nvPr/>
        </p:nvSpPr>
        <p:spPr>
          <a:xfrm>
            <a:off x="2394074" y="40533"/>
            <a:ext cx="8354646" cy="5986585"/>
          </a:xfrm>
          <a:prstGeom prst="downArrow">
            <a:avLst>
              <a:gd fmla="val 50000" name="adj1"/>
              <a:gd fmla="val 50000" name="adj2"/>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Gill Sans"/>
                <a:ea typeface="Gill Sans"/>
                <a:cs typeface="Gill Sans"/>
                <a:sym typeface="Gill Sans"/>
              </a:rPr>
              <a:t>      </a:t>
            </a:r>
            <a:endParaRPr/>
          </a:p>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5" name="Google Shape;145;p20"/>
          <p:cNvSpPr/>
          <p:nvPr/>
        </p:nvSpPr>
        <p:spPr>
          <a:xfrm>
            <a:off x="5744307" y="2615004"/>
            <a:ext cx="1993974" cy="657251"/>
          </a:xfrm>
          <a:prstGeom prst="rect">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400" u="none" cap="none" strike="noStrike">
                <a:solidFill>
                  <a:schemeClr val="lt1"/>
                </a:solidFill>
                <a:latin typeface="Gill Sans"/>
                <a:ea typeface="Gill Sans"/>
                <a:cs typeface="Gill Sans"/>
                <a:sym typeface="Gill Sans"/>
              </a:rPr>
              <a:t>OCCUPATIOPNAL SEGREGATION </a:t>
            </a:r>
            <a:endParaRPr/>
          </a:p>
        </p:txBody>
      </p:sp>
      <p:sp>
        <p:nvSpPr>
          <p:cNvPr id="146" name="Google Shape;146;p20"/>
          <p:cNvSpPr/>
          <p:nvPr/>
        </p:nvSpPr>
        <p:spPr>
          <a:xfrm>
            <a:off x="5744307" y="3531925"/>
            <a:ext cx="1993974" cy="524261"/>
          </a:xfrm>
          <a:prstGeom prst="rect">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Gill Sans"/>
                <a:ea typeface="Gill Sans"/>
                <a:cs typeface="Gill Sans"/>
                <a:sym typeface="Gill Sans"/>
              </a:rPr>
              <a:t>STEREOTYPING</a:t>
            </a:r>
            <a:endParaRPr/>
          </a:p>
        </p:txBody>
      </p:sp>
      <p:sp>
        <p:nvSpPr>
          <p:cNvPr id="147" name="Google Shape;147;p20"/>
          <p:cNvSpPr/>
          <p:nvPr/>
        </p:nvSpPr>
        <p:spPr>
          <a:xfrm>
            <a:off x="4908062" y="4318000"/>
            <a:ext cx="3191884" cy="412316"/>
          </a:xfrm>
          <a:prstGeom prst="rect">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Gill Sans"/>
                <a:ea typeface="Gill Sans"/>
                <a:cs typeface="Gill Sans"/>
                <a:sym typeface="Gill Sans"/>
              </a:rPr>
              <a:t>GAPS IN MULTIPLE JOBS</a:t>
            </a:r>
            <a:endParaRPr/>
          </a:p>
        </p:txBody>
      </p:sp>
      <p:cxnSp>
        <p:nvCxnSpPr>
          <p:cNvPr id="148" name="Google Shape;148;p20"/>
          <p:cNvCxnSpPr/>
          <p:nvPr/>
        </p:nvCxnSpPr>
        <p:spPr>
          <a:xfrm>
            <a:off x="6475863" y="2282092"/>
            <a:ext cx="907576" cy="665824"/>
          </a:xfrm>
          <a:prstGeom prst="straightConnector1">
            <a:avLst/>
          </a:prstGeom>
          <a:noFill/>
          <a:ln cap="flat" cmpd="sng" w="9525">
            <a:solidFill>
              <a:schemeClr val="accent1"/>
            </a:solidFill>
            <a:prstDash val="solid"/>
            <a:round/>
            <a:headEnd len="sm" w="sm" type="none"/>
            <a:tailEnd len="med" w="med" type="triangle"/>
          </a:ln>
        </p:spPr>
      </p:cxnSp>
      <p:sp>
        <p:nvSpPr>
          <p:cNvPr id="149" name="Google Shape;149;p20"/>
          <p:cNvSpPr/>
          <p:nvPr/>
        </p:nvSpPr>
        <p:spPr>
          <a:xfrm>
            <a:off x="5766180" y="1661291"/>
            <a:ext cx="1705970" cy="620801"/>
          </a:xfrm>
          <a:prstGeom prst="rect">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800" u="none" cap="none" strike="noStrike">
                <a:solidFill>
                  <a:schemeClr val="lt1"/>
                </a:solidFill>
                <a:latin typeface="Gill Sans"/>
                <a:ea typeface="Gill Sans"/>
                <a:cs typeface="Gill Sans"/>
                <a:sym typeface="Gill Sans"/>
              </a:rPr>
              <a:t>ILL-PAID JOBS</a:t>
            </a:r>
            <a:endParaRPr/>
          </a:p>
        </p:txBody>
      </p:sp>
      <p:sp>
        <p:nvSpPr>
          <p:cNvPr id="150" name="Google Shape;150;p20"/>
          <p:cNvSpPr/>
          <p:nvPr/>
        </p:nvSpPr>
        <p:spPr>
          <a:xfrm>
            <a:off x="5766181" y="383476"/>
            <a:ext cx="1705970" cy="1016000"/>
          </a:xfrm>
          <a:prstGeom prst="rect">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N" sz="1600" u="none" cap="none" strike="noStrike">
                <a:solidFill>
                  <a:schemeClr val="lt1"/>
                </a:solidFill>
                <a:latin typeface="Gill Sans"/>
                <a:ea typeface="Gill Sans"/>
                <a:cs typeface="Gill Sans"/>
                <a:sym typeface="Gill Sans"/>
              </a:rPr>
              <a:t>MULTIPLE JOBS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ph type="title"/>
          </p:nvPr>
        </p:nvSpPr>
        <p:spPr>
          <a:xfrm>
            <a:off x="2719754" y="2180493"/>
            <a:ext cx="4263780" cy="77372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324951"/>
              </a:buClr>
              <a:buSzPts val="4000"/>
              <a:buFont typeface="Ruge Boogie"/>
              <a:buNone/>
            </a:pPr>
            <a:r>
              <a:rPr lang="en-IN" sz="4000">
                <a:solidFill>
                  <a:srgbClr val="324951"/>
                </a:solidFill>
                <a:latin typeface="Ruge Boogie"/>
                <a:ea typeface="Ruge Boogie"/>
                <a:cs typeface="Ruge Boogie"/>
                <a:sym typeface="Ruge Boogie"/>
              </a:rPr>
              <a:t>EXCEPTIONS</a:t>
            </a:r>
            <a:endParaRPr/>
          </a:p>
        </p:txBody>
      </p:sp>
      <p:sp>
        <p:nvSpPr>
          <p:cNvPr id="156" name="Google Shape;156;p21"/>
          <p:cNvSpPr txBox="1"/>
          <p:nvPr>
            <p:ph idx="1" type="body"/>
          </p:nvPr>
        </p:nvSpPr>
        <p:spPr>
          <a:xfrm>
            <a:off x="1354795" y="3234703"/>
            <a:ext cx="5524404" cy="2003742"/>
          </a:xfrm>
          <a:prstGeom prst="rect">
            <a:avLst/>
          </a:prstGeom>
          <a:noFill/>
          <a:ln>
            <a:noFill/>
          </a:ln>
        </p:spPr>
        <p:txBody>
          <a:bodyPr anchorCtr="0" anchor="t" bIns="45700" lIns="91425" spcFirstLastPara="1" rIns="91425" wrap="square" tIns="45700">
            <a:noAutofit/>
          </a:bodyPr>
          <a:lstStyle/>
          <a:p>
            <a:pPr indent="-285750" lvl="0" marL="285750" rtl="0" algn="l">
              <a:lnSpc>
                <a:spcPct val="120000"/>
              </a:lnSpc>
              <a:spcBef>
                <a:spcPts val="0"/>
              </a:spcBef>
              <a:spcAft>
                <a:spcPts val="0"/>
              </a:spcAft>
              <a:buSzPts val="1665"/>
              <a:buFont typeface="Arial"/>
              <a:buChar char="•"/>
            </a:pPr>
            <a:r>
              <a:rPr lang="en-IN" sz="1665"/>
              <a:t>INDIRA GANDHI ( PRIME MINISTER OF INDIA,1966)</a:t>
            </a:r>
            <a:endParaRPr/>
          </a:p>
          <a:p>
            <a:pPr indent="-285750" lvl="0" marL="285750" rtl="0" algn="l">
              <a:lnSpc>
                <a:spcPct val="120000"/>
              </a:lnSpc>
              <a:spcBef>
                <a:spcPts val="1000"/>
              </a:spcBef>
              <a:spcAft>
                <a:spcPts val="0"/>
              </a:spcAft>
              <a:buSzPts val="1665"/>
              <a:buFont typeface="Arial"/>
              <a:buChar char="•"/>
            </a:pPr>
            <a:r>
              <a:rPr lang="en-IN" sz="1665"/>
              <a:t>KIRAN BEDI (IPS OFFICER)</a:t>
            </a:r>
            <a:endParaRPr/>
          </a:p>
          <a:p>
            <a:pPr indent="-285750" lvl="0" marL="285750" rtl="0" algn="l">
              <a:lnSpc>
                <a:spcPct val="120000"/>
              </a:lnSpc>
              <a:spcBef>
                <a:spcPts val="1000"/>
              </a:spcBef>
              <a:spcAft>
                <a:spcPts val="0"/>
              </a:spcAft>
              <a:buSzPts val="1665"/>
              <a:buFont typeface="Arial"/>
              <a:buChar char="•"/>
            </a:pPr>
            <a:r>
              <a:rPr lang="en-IN" sz="1665"/>
              <a:t>NIRMALA SITHARAMAN( MINISTER OF FINANCE &amp; MINISTER OF CORPORATE AFFAIRS)</a:t>
            </a:r>
            <a:endParaRPr/>
          </a:p>
          <a:p>
            <a:pPr indent="-285750" lvl="0" marL="285750" rtl="0" algn="l">
              <a:lnSpc>
                <a:spcPct val="120000"/>
              </a:lnSpc>
              <a:spcBef>
                <a:spcPts val="1000"/>
              </a:spcBef>
              <a:spcAft>
                <a:spcPts val="0"/>
              </a:spcAft>
              <a:buSzPts val="1665"/>
              <a:buFont typeface="Arial"/>
              <a:buChar char="•"/>
            </a:pPr>
            <a:r>
              <a:rPr lang="en-IN" sz="1665"/>
              <a:t>PRATIBHA PATIL(12</a:t>
            </a:r>
            <a:r>
              <a:rPr baseline="30000" lang="en-IN" sz="1665"/>
              <a:t>TH</a:t>
            </a:r>
            <a:r>
              <a:rPr lang="en-IN" sz="1665"/>
              <a:t> PRESIDENT OF INDIA)</a:t>
            </a:r>
            <a:endParaRPr/>
          </a:p>
        </p:txBody>
      </p:sp>
      <p:pic>
        <p:nvPicPr>
          <p:cNvPr id="157" name="Google Shape;157;p21"/>
          <p:cNvPicPr preferRelativeResize="0"/>
          <p:nvPr>
            <p:ph idx="2" type="pic"/>
          </p:nvPr>
        </p:nvPicPr>
        <p:blipFill rotWithShape="1">
          <a:blip r:embed="rId3">
            <a:alphaModFix/>
          </a:blip>
          <a:srcRect b="0" l="22972" r="22972" t="0"/>
          <a:stretch/>
        </p:blipFill>
        <p:spPr>
          <a:xfrm>
            <a:off x="8124389" y="1122542"/>
            <a:ext cx="2791171" cy="3866327"/>
          </a:xfrm>
          <a:prstGeom prst="rect">
            <a:avLst/>
          </a:prstGeom>
          <a:solidFill>
            <a:srgbClr val="D8D8D8"/>
          </a:solid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