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4A25-4D6F-BF40-32D3-069BF37B1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76823C4-8A9E-491E-757D-DD7B745C2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327899D-1664-433C-5B9A-C28EA01F672A}"/>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5" name="Footer Placeholder 4">
            <a:extLst>
              <a:ext uri="{FF2B5EF4-FFF2-40B4-BE49-F238E27FC236}">
                <a16:creationId xmlns:a16="http://schemas.microsoft.com/office/drawing/2014/main" id="{40DF4583-9396-E6D3-C38E-957D8B923D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C9F44-7566-49F1-F440-F1EBBCD76685}"/>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218615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C290-0B45-A870-6BEF-F15CD4B67B4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14003C3-5C73-D7A8-C704-E627453A84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3390E4-7CAF-AC65-BD49-C453C4656AEF}"/>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5" name="Footer Placeholder 4">
            <a:extLst>
              <a:ext uri="{FF2B5EF4-FFF2-40B4-BE49-F238E27FC236}">
                <a16:creationId xmlns:a16="http://schemas.microsoft.com/office/drawing/2014/main" id="{4B937612-07D4-891A-D0BF-E3C9FDEA61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7C369A-A41C-3D31-ED44-D9C0C2151EFC}"/>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239652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BEB88-10B3-59EF-D3D5-CAC56D67E7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865141-369E-6A42-4334-92DC403E6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104D42-3C9E-217C-BECA-C0968A1016E0}"/>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5" name="Footer Placeholder 4">
            <a:extLst>
              <a:ext uri="{FF2B5EF4-FFF2-40B4-BE49-F238E27FC236}">
                <a16:creationId xmlns:a16="http://schemas.microsoft.com/office/drawing/2014/main" id="{4A51D0E5-8319-2D3A-FB29-29AF8F8DA3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55F548-BC1A-5196-03AB-CE25153B7C40}"/>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9462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BDE7-852B-AF6D-F0CB-5A836659B5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689967-62EF-5027-1DDC-97547E6A7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553A81-828D-F9C7-DCAE-7FB60EE31248}"/>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5" name="Footer Placeholder 4">
            <a:extLst>
              <a:ext uri="{FF2B5EF4-FFF2-40B4-BE49-F238E27FC236}">
                <a16:creationId xmlns:a16="http://schemas.microsoft.com/office/drawing/2014/main" id="{4C26A1B3-FAD8-96A8-6392-57B5D17F04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E3E7B8-5029-671E-4D98-120B3F932E94}"/>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411857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CDFE-7754-364C-2A9D-41160373F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E2168F9-1A94-BB38-7A4E-75218EF9C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AB512-A500-C1E0-7A90-0E514F180473}"/>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5" name="Footer Placeholder 4">
            <a:extLst>
              <a:ext uri="{FF2B5EF4-FFF2-40B4-BE49-F238E27FC236}">
                <a16:creationId xmlns:a16="http://schemas.microsoft.com/office/drawing/2014/main" id="{95162C3E-5026-3F46-5E78-44A6DF6A56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1EE88B-468B-628D-326D-7184C943BDBB}"/>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234994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EA58-0F4B-4A0F-8EB8-24894A25F5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6223474-E493-EADF-EC1A-1C5A0F4A0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527A772-E911-3213-03D6-13BB5FEB88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C30591E-BF97-B972-E894-FF7C6C89DD60}"/>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6" name="Footer Placeholder 5">
            <a:extLst>
              <a:ext uri="{FF2B5EF4-FFF2-40B4-BE49-F238E27FC236}">
                <a16:creationId xmlns:a16="http://schemas.microsoft.com/office/drawing/2014/main" id="{A49C0D44-4DC0-FA36-914D-8825831263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35DA841-ED6A-64F5-4C07-FBE7D4F92A41}"/>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214588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90D-9A0C-F4B4-8A6E-9945E7654CE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AEBC718-3049-0247-C442-634641FCB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361A7D-6655-A8DD-30BF-202A3C5BA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85B7E59-ECA2-1943-DE48-4343A2C448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AB8CF-CD84-6FEF-58C8-31BDEFD714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444ECB3-217F-479B-B389-C9054483DEDC}"/>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8" name="Footer Placeholder 7">
            <a:extLst>
              <a:ext uri="{FF2B5EF4-FFF2-40B4-BE49-F238E27FC236}">
                <a16:creationId xmlns:a16="http://schemas.microsoft.com/office/drawing/2014/main" id="{CA5B321B-A944-6CB2-CC9E-63888FAC3E1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521A499-D3C1-5AF8-E1FD-8FDAF131758F}"/>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159740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B6E2-ACA7-3602-2FB4-E1FAC2BB2F1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7E5F7EA-D1FC-0752-34F1-48D26BC7DD9D}"/>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4" name="Footer Placeholder 3">
            <a:extLst>
              <a:ext uri="{FF2B5EF4-FFF2-40B4-BE49-F238E27FC236}">
                <a16:creationId xmlns:a16="http://schemas.microsoft.com/office/drawing/2014/main" id="{3D88ECF8-C6DB-83AA-B0A6-A14D66F550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68CCDA8-3F74-94A7-DB26-F742289F34A1}"/>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81618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715FC-7E46-44A4-D52E-F01A3B129BB1}"/>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3" name="Footer Placeholder 2">
            <a:extLst>
              <a:ext uri="{FF2B5EF4-FFF2-40B4-BE49-F238E27FC236}">
                <a16:creationId xmlns:a16="http://schemas.microsoft.com/office/drawing/2014/main" id="{29FFE65A-5BA1-E59E-F36F-5663ABED28B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CF1C157-7CF1-4FFB-A1B5-B69F2030B6F6}"/>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10921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1DE5-CAA0-C8F9-EF51-ED228B228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C30C879-E3DA-C19D-F169-F6E5EC3FB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9151EC5-3668-DBCA-76E8-DBFA092C2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4B974-291F-CFAA-3DCE-EE7DA2CCAB04}"/>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6" name="Footer Placeholder 5">
            <a:extLst>
              <a:ext uri="{FF2B5EF4-FFF2-40B4-BE49-F238E27FC236}">
                <a16:creationId xmlns:a16="http://schemas.microsoft.com/office/drawing/2014/main" id="{89D32791-696D-F816-4BA2-17D24AB85E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9A26F7-CBE3-5BBA-4B9A-806F1F32D19F}"/>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301773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49F7-A56C-09F2-03DE-3CD6F919E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890EEEC-43F6-8DD1-A299-18B6F80DF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7885158-A713-B33F-B9A2-C1869C5E8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3B42-0F00-22F2-09AC-740D974C5999}"/>
              </a:ext>
            </a:extLst>
          </p:cNvPr>
          <p:cNvSpPr>
            <a:spLocks noGrp="1"/>
          </p:cNvSpPr>
          <p:nvPr>
            <p:ph type="dt" sz="half" idx="10"/>
          </p:nvPr>
        </p:nvSpPr>
        <p:spPr/>
        <p:txBody>
          <a:bodyPr/>
          <a:lstStyle/>
          <a:p>
            <a:fld id="{81A1DEB1-50AE-4877-912C-34C02A19B944}" type="datetimeFigureOut">
              <a:rPr lang="en-IN" smtClean="0"/>
              <a:t>15-04-2023</a:t>
            </a:fld>
            <a:endParaRPr lang="en-IN"/>
          </a:p>
        </p:txBody>
      </p:sp>
      <p:sp>
        <p:nvSpPr>
          <p:cNvPr id="6" name="Footer Placeholder 5">
            <a:extLst>
              <a:ext uri="{FF2B5EF4-FFF2-40B4-BE49-F238E27FC236}">
                <a16:creationId xmlns:a16="http://schemas.microsoft.com/office/drawing/2014/main" id="{EBEA9740-045A-E07D-AA7C-A523CFA351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9FB58B-3F4F-9863-4C5F-9696F25DF658}"/>
              </a:ext>
            </a:extLst>
          </p:cNvPr>
          <p:cNvSpPr>
            <a:spLocks noGrp="1"/>
          </p:cNvSpPr>
          <p:nvPr>
            <p:ph type="sldNum" sz="quarter" idx="12"/>
          </p:nvPr>
        </p:nvSpPr>
        <p:spPr/>
        <p:txBody>
          <a:bodyPr/>
          <a:lstStyle/>
          <a:p>
            <a:fld id="{F8E4CEA1-5692-4C63-832A-AFEEF1AFFC09}" type="slidenum">
              <a:rPr lang="en-IN" smtClean="0"/>
              <a:t>‹#›</a:t>
            </a:fld>
            <a:endParaRPr lang="en-IN"/>
          </a:p>
        </p:txBody>
      </p:sp>
    </p:spTree>
    <p:extLst>
      <p:ext uri="{BB962C8B-B14F-4D97-AF65-F5344CB8AC3E}">
        <p14:creationId xmlns:p14="http://schemas.microsoft.com/office/powerpoint/2010/main" val="228992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F9A3B-6465-E650-AA08-AE9A3A00D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F0B67D-F98C-ED79-8E68-36538E1E8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D252EF-DA1A-CEE2-3542-D1BD13BB0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1DEB1-50AE-4877-912C-34C02A19B944}" type="datetimeFigureOut">
              <a:rPr lang="en-IN" smtClean="0"/>
              <a:t>15-04-2023</a:t>
            </a:fld>
            <a:endParaRPr lang="en-IN"/>
          </a:p>
        </p:txBody>
      </p:sp>
      <p:sp>
        <p:nvSpPr>
          <p:cNvPr id="5" name="Footer Placeholder 4">
            <a:extLst>
              <a:ext uri="{FF2B5EF4-FFF2-40B4-BE49-F238E27FC236}">
                <a16:creationId xmlns:a16="http://schemas.microsoft.com/office/drawing/2014/main" id="{AFFE3A50-45EA-53DC-F61B-D5D523128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846C882-97AF-5C9D-7FE9-FB821D213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4CEA1-5692-4C63-832A-AFEEF1AFFC09}" type="slidenum">
              <a:rPr lang="en-IN" smtClean="0"/>
              <a:t>‹#›</a:t>
            </a:fld>
            <a:endParaRPr lang="en-IN"/>
          </a:p>
        </p:txBody>
      </p:sp>
    </p:spTree>
    <p:extLst>
      <p:ext uri="{BB962C8B-B14F-4D97-AF65-F5344CB8AC3E}">
        <p14:creationId xmlns:p14="http://schemas.microsoft.com/office/powerpoint/2010/main" val="384367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ale" TargetMode="External"/><Relationship Id="rId13" Type="http://schemas.openxmlformats.org/officeDocument/2006/relationships/hyperlink" Target="https://en.wikipedia.org/wiki/Sex" TargetMode="External"/><Relationship Id="rId3" Type="http://schemas.openxmlformats.org/officeDocument/2006/relationships/hyperlink" Target="https://en.wikipedia.org/wiki/Homosexual" TargetMode="External"/><Relationship Id="rId7" Type="http://schemas.openxmlformats.org/officeDocument/2006/relationships/hyperlink" Target="https://en.wikipedia.org/wiki/Human_sexual_activity" TargetMode="External"/><Relationship Id="rId12" Type="http://schemas.openxmlformats.org/officeDocument/2006/relationships/hyperlink" Target="https://en.wikipedia.org/wiki/Gender_expression" TargetMode="External"/><Relationship Id="rId2" Type="http://schemas.openxmlformats.org/officeDocument/2006/relationships/hyperlink" Target="https://en.wikipedia.org/wiki/Terminology_of_homosexuality" TargetMode="External"/><Relationship Id="rId1" Type="http://schemas.openxmlformats.org/officeDocument/2006/relationships/slideLayout" Target="../slideLayouts/slideLayout2.xml"/><Relationship Id="rId6" Type="http://schemas.openxmlformats.org/officeDocument/2006/relationships/hyperlink" Target="https://en.wikipedia.org/wiki/Sexual_attraction" TargetMode="External"/><Relationship Id="rId11" Type="http://schemas.openxmlformats.org/officeDocument/2006/relationships/hyperlink" Target="https://en.wikipedia.org/wiki/Gender_identity" TargetMode="External"/><Relationship Id="rId5" Type="http://schemas.openxmlformats.org/officeDocument/2006/relationships/hyperlink" Target="https://en.wikipedia.org/wiki/Romance_(love)" TargetMode="External"/><Relationship Id="rId15" Type="http://schemas.openxmlformats.org/officeDocument/2006/relationships/image" Target="../media/image5.png"/><Relationship Id="rId10" Type="http://schemas.openxmlformats.org/officeDocument/2006/relationships/hyperlink" Target="https://en.wikipedia.org/wiki/Gender" TargetMode="External"/><Relationship Id="rId4" Type="http://schemas.openxmlformats.org/officeDocument/2006/relationships/hyperlink" Target="https://en.wikipedia.org/wiki/Gay_men" TargetMode="External"/><Relationship Id="rId9" Type="http://schemas.openxmlformats.org/officeDocument/2006/relationships/hyperlink" Target="https://en.wikipedia.org/wiki/Female" TargetMode="External"/><Relationship Id="rId14" Type="http://schemas.openxmlformats.org/officeDocument/2006/relationships/hyperlink" Target="https://en.wikipedia.org/wiki/Sex_assignmen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699C-C43C-F167-5FB7-6F74B1AFF903}"/>
              </a:ext>
            </a:extLst>
          </p:cNvPr>
          <p:cNvSpPr>
            <a:spLocks noGrp="1"/>
          </p:cNvSpPr>
          <p:nvPr>
            <p:ph type="title"/>
          </p:nvPr>
        </p:nvSpPr>
        <p:spPr>
          <a:xfrm>
            <a:off x="838200" y="2290907"/>
            <a:ext cx="10515600" cy="1325563"/>
          </a:xfrm>
        </p:spPr>
        <p:txBody>
          <a:bodyPr>
            <a:noAutofit/>
          </a:bodyPr>
          <a:lstStyle/>
          <a:p>
            <a:pPr algn="ctr"/>
            <a:r>
              <a:rPr lang="en-IN" sz="7200" dirty="0">
                <a:solidFill>
                  <a:srgbClr val="FF0000"/>
                </a:solidFill>
                <a:latin typeface="Comic Sans MS" panose="030F0702030302020204" pitchFamily="66" charset="0"/>
              </a:rPr>
              <a:t>L</a:t>
            </a:r>
            <a:r>
              <a:rPr lang="en-IN" sz="7200" dirty="0">
                <a:solidFill>
                  <a:srgbClr val="FFFF00"/>
                </a:solidFill>
                <a:latin typeface="Comic Sans MS" panose="030F0702030302020204" pitchFamily="66" charset="0"/>
              </a:rPr>
              <a:t>G</a:t>
            </a:r>
            <a:r>
              <a:rPr lang="en-IN" sz="7200" dirty="0">
                <a:solidFill>
                  <a:srgbClr val="92D050"/>
                </a:solidFill>
                <a:latin typeface="Comic Sans MS" panose="030F0702030302020204" pitchFamily="66" charset="0"/>
              </a:rPr>
              <a:t>B</a:t>
            </a:r>
            <a:r>
              <a:rPr lang="en-IN" sz="7200" dirty="0">
                <a:solidFill>
                  <a:srgbClr val="00B0F0"/>
                </a:solidFill>
                <a:latin typeface="Comic Sans MS" panose="030F0702030302020204" pitchFamily="66" charset="0"/>
              </a:rPr>
              <a:t>T</a:t>
            </a:r>
            <a:r>
              <a:rPr lang="en-IN" sz="7200" dirty="0">
                <a:solidFill>
                  <a:srgbClr val="7030A0"/>
                </a:solidFill>
                <a:latin typeface="Comic Sans MS" panose="030F0702030302020204" pitchFamily="66" charset="0"/>
              </a:rPr>
              <a:t>Q</a:t>
            </a:r>
            <a:br>
              <a:rPr lang="en-IN" sz="7200" dirty="0">
                <a:latin typeface="Comic Sans MS" panose="030F0702030302020204" pitchFamily="66" charset="0"/>
              </a:rPr>
            </a:br>
            <a:r>
              <a:rPr lang="en-IN" sz="7200" dirty="0">
                <a:latin typeface="Comic Sans MS" panose="030F0702030302020204" pitchFamily="66" charset="0"/>
              </a:rPr>
              <a:t>&amp;</a:t>
            </a:r>
            <a:br>
              <a:rPr lang="en-IN" sz="7200" dirty="0">
                <a:latin typeface="Comic Sans MS" panose="030F0702030302020204" pitchFamily="66" charset="0"/>
              </a:rPr>
            </a:br>
            <a:r>
              <a:rPr lang="en-IN" sz="7200" dirty="0">
                <a:solidFill>
                  <a:srgbClr val="FF0066"/>
                </a:solidFill>
                <a:latin typeface="Comic Sans MS" panose="030F0702030302020204" pitchFamily="66" charset="0"/>
              </a:rPr>
              <a:t>Live-In Relationships</a:t>
            </a:r>
          </a:p>
        </p:txBody>
      </p:sp>
    </p:spTree>
    <p:extLst>
      <p:ext uri="{BB962C8B-B14F-4D97-AF65-F5344CB8AC3E}">
        <p14:creationId xmlns:p14="http://schemas.microsoft.com/office/powerpoint/2010/main" val="225710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05EE-79AC-7E1E-BFF2-32EA6B416888}"/>
              </a:ext>
            </a:extLst>
          </p:cNvPr>
          <p:cNvSpPr>
            <a:spLocks noGrp="1"/>
          </p:cNvSpPr>
          <p:nvPr>
            <p:ph type="title"/>
          </p:nvPr>
        </p:nvSpPr>
        <p:spPr/>
        <p:txBody>
          <a:bodyPr/>
          <a:lstStyle/>
          <a:p>
            <a:pPr algn="ctr"/>
            <a:r>
              <a:rPr lang="en-IN" dirty="0"/>
              <a:t>Thank you!</a:t>
            </a:r>
          </a:p>
        </p:txBody>
      </p:sp>
    </p:spTree>
    <p:extLst>
      <p:ext uri="{BB962C8B-B14F-4D97-AF65-F5344CB8AC3E}">
        <p14:creationId xmlns:p14="http://schemas.microsoft.com/office/powerpoint/2010/main" val="134307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4324-DA5E-E379-A7F3-258BAD0FE592}"/>
              </a:ext>
            </a:extLst>
          </p:cNvPr>
          <p:cNvSpPr>
            <a:spLocks noGrp="1"/>
          </p:cNvSpPr>
          <p:nvPr>
            <p:ph type="title"/>
          </p:nvPr>
        </p:nvSpPr>
        <p:spPr/>
        <p:txBody>
          <a:bodyPr>
            <a:normAutofit/>
          </a:bodyPr>
          <a:lstStyle/>
          <a:p>
            <a:pPr algn="ctr"/>
            <a:r>
              <a:rPr lang="en-IN" sz="4000" dirty="0">
                <a:latin typeface="Comic Sans MS" panose="030F0702030302020204" pitchFamily="66" charset="0"/>
              </a:rPr>
              <a:t>LGBTQ!!??</a:t>
            </a:r>
          </a:p>
        </p:txBody>
      </p:sp>
      <p:pic>
        <p:nvPicPr>
          <p:cNvPr id="5" name="Content Placeholder 4">
            <a:extLst>
              <a:ext uri="{FF2B5EF4-FFF2-40B4-BE49-F238E27FC236}">
                <a16:creationId xmlns:a16="http://schemas.microsoft.com/office/drawing/2014/main" id="{0C423F3B-A8C6-0171-087C-85166E148E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4867" y="1704543"/>
            <a:ext cx="3263503" cy="4351338"/>
          </a:xfrm>
        </p:spPr>
      </p:pic>
    </p:spTree>
    <p:extLst>
      <p:ext uri="{BB962C8B-B14F-4D97-AF65-F5344CB8AC3E}">
        <p14:creationId xmlns:p14="http://schemas.microsoft.com/office/powerpoint/2010/main" val="344530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6DB3-B216-659E-5426-0736450E0F69}"/>
              </a:ext>
            </a:extLst>
          </p:cNvPr>
          <p:cNvSpPr>
            <a:spLocks noGrp="1"/>
          </p:cNvSpPr>
          <p:nvPr>
            <p:ph type="title"/>
          </p:nvPr>
        </p:nvSpPr>
        <p:spPr/>
        <p:txBody>
          <a:bodyPr>
            <a:normAutofit/>
          </a:bodyPr>
          <a:lstStyle/>
          <a:p>
            <a:r>
              <a:rPr lang="en-IN" u="sng" dirty="0">
                <a:latin typeface="Comic Sans MS" panose="030F0702030302020204" pitchFamily="66" charset="0"/>
              </a:rPr>
              <a:t>The gender unicorn</a:t>
            </a:r>
          </a:p>
        </p:txBody>
      </p:sp>
      <p:pic>
        <p:nvPicPr>
          <p:cNvPr id="27" name="Content Placeholder 26">
            <a:extLst>
              <a:ext uri="{FF2B5EF4-FFF2-40B4-BE49-F238E27FC236}">
                <a16:creationId xmlns:a16="http://schemas.microsoft.com/office/drawing/2014/main" id="{3EA7F506-33A9-F66E-9430-D51A87DD35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6" y="1401330"/>
            <a:ext cx="10390908" cy="5056909"/>
          </a:xfrm>
        </p:spPr>
      </p:pic>
    </p:spTree>
    <p:extLst>
      <p:ext uri="{BB962C8B-B14F-4D97-AF65-F5344CB8AC3E}">
        <p14:creationId xmlns:p14="http://schemas.microsoft.com/office/powerpoint/2010/main" val="23354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2E39-FA3B-6E06-1CB4-3C5F38684290}"/>
              </a:ext>
            </a:extLst>
          </p:cNvPr>
          <p:cNvSpPr>
            <a:spLocks noGrp="1"/>
          </p:cNvSpPr>
          <p:nvPr>
            <p:ph type="title"/>
          </p:nvPr>
        </p:nvSpPr>
        <p:spPr/>
        <p:txBody>
          <a:bodyPr/>
          <a:lstStyle/>
          <a:p>
            <a:r>
              <a:rPr lang="en-IN" u="sng" dirty="0">
                <a:latin typeface="Comic Sans MS" panose="030F0702030302020204" pitchFamily="66" charset="0"/>
              </a:rPr>
              <a:t>Types of Sexual Orientation</a:t>
            </a:r>
          </a:p>
        </p:txBody>
      </p:sp>
      <p:pic>
        <p:nvPicPr>
          <p:cNvPr id="5" name="Content Placeholder 4">
            <a:extLst>
              <a:ext uri="{FF2B5EF4-FFF2-40B4-BE49-F238E27FC236}">
                <a16:creationId xmlns:a16="http://schemas.microsoft.com/office/drawing/2014/main" id="{0163BD1D-7432-8C55-9ED6-391484AF2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726" y="1385455"/>
            <a:ext cx="10016837" cy="48629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8157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1F6D-FC8C-0476-F977-4A619E1D99A2}"/>
              </a:ext>
            </a:extLst>
          </p:cNvPr>
          <p:cNvSpPr>
            <a:spLocks noGrp="1"/>
          </p:cNvSpPr>
          <p:nvPr>
            <p:ph type="title"/>
          </p:nvPr>
        </p:nvSpPr>
        <p:spPr>
          <a:xfrm>
            <a:off x="838200" y="351272"/>
            <a:ext cx="10515600" cy="701674"/>
          </a:xfrm>
        </p:spPr>
        <p:txBody>
          <a:bodyPr/>
          <a:lstStyle/>
          <a:p>
            <a:r>
              <a:rPr lang="en-IN" u="sng" dirty="0">
                <a:latin typeface="Comic Sans MS" panose="030F0702030302020204" pitchFamily="66" charset="0"/>
              </a:rPr>
              <a:t>Gender Identity</a:t>
            </a:r>
            <a:endParaRPr lang="en-IN" dirty="0"/>
          </a:p>
        </p:txBody>
      </p:sp>
      <p:sp>
        <p:nvSpPr>
          <p:cNvPr id="7" name="Content Placeholder 6">
            <a:extLst>
              <a:ext uri="{FF2B5EF4-FFF2-40B4-BE49-F238E27FC236}">
                <a16:creationId xmlns:a16="http://schemas.microsoft.com/office/drawing/2014/main" id="{A76BD81E-8A56-18CA-F1C9-AABD948FD8E9}"/>
              </a:ext>
            </a:extLst>
          </p:cNvPr>
          <p:cNvSpPr>
            <a:spLocks noGrp="1"/>
          </p:cNvSpPr>
          <p:nvPr>
            <p:ph idx="1"/>
          </p:nvPr>
        </p:nvSpPr>
        <p:spPr>
          <a:xfrm>
            <a:off x="838200" y="1052946"/>
            <a:ext cx="10515600" cy="5124017"/>
          </a:xfrm>
        </p:spPr>
        <p:txBody>
          <a:bodyPr/>
          <a:lstStyle/>
          <a:p>
            <a:pPr marL="0" indent="0">
              <a:buNone/>
            </a:pPr>
            <a:r>
              <a:rPr lang="en-US" sz="2400" b="1" u="sng" dirty="0">
                <a:solidFill>
                  <a:srgbClr val="202124"/>
                </a:solidFill>
                <a:latin typeface="Comic Sans MS" panose="030F0702030302020204" pitchFamily="66" charset="0"/>
              </a:rPr>
              <a:t>T</a:t>
            </a:r>
            <a:r>
              <a:rPr lang="en-US" sz="2400" b="1" i="0" u="sng" dirty="0">
                <a:solidFill>
                  <a:srgbClr val="202124"/>
                </a:solidFill>
                <a:effectLst/>
                <a:latin typeface="Comic Sans MS" panose="030F0702030302020204" pitchFamily="66" charset="0"/>
              </a:rPr>
              <a:t>ransgender:  </a:t>
            </a:r>
            <a:r>
              <a:rPr lang="en-US" sz="2400" b="0" i="0" dirty="0">
                <a:solidFill>
                  <a:srgbClr val="202124"/>
                </a:solidFill>
                <a:effectLst/>
                <a:latin typeface="Comic Sans MS" panose="030F0702030302020204" pitchFamily="66" charset="0"/>
              </a:rPr>
              <a:t>A transgender person (often abbreviated to trans person) is </a:t>
            </a:r>
            <a:r>
              <a:rPr lang="en-US" sz="2400" b="0" i="0" dirty="0">
                <a:solidFill>
                  <a:srgbClr val="040C28"/>
                </a:solidFill>
                <a:effectLst/>
                <a:latin typeface="Comic Sans MS" panose="030F0702030302020204" pitchFamily="66" charset="0"/>
              </a:rPr>
              <a:t>someone whose gender identity or gender expression does not correspond with the sex they were assigned at birth</a:t>
            </a:r>
            <a:r>
              <a:rPr lang="en-US" sz="2400" b="0" i="0" dirty="0">
                <a:solidFill>
                  <a:srgbClr val="202124"/>
                </a:solidFill>
                <a:effectLst/>
                <a:latin typeface="Comic Sans MS" panose="030F0702030302020204" pitchFamily="66" charset="0"/>
              </a:rPr>
              <a:t>.</a:t>
            </a:r>
          </a:p>
          <a:p>
            <a:pPr marL="0" indent="0">
              <a:buNone/>
            </a:pPr>
            <a:endParaRPr lang="en-IN" dirty="0"/>
          </a:p>
        </p:txBody>
      </p:sp>
      <p:pic>
        <p:nvPicPr>
          <p:cNvPr id="9" name="Picture 8">
            <a:extLst>
              <a:ext uri="{FF2B5EF4-FFF2-40B4-BE49-F238E27FC236}">
                <a16:creationId xmlns:a16="http://schemas.microsoft.com/office/drawing/2014/main" id="{3A4E844B-7BF4-0C86-E89E-20B858A97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123" y="2272146"/>
            <a:ext cx="9234677" cy="4234582"/>
          </a:xfrm>
          <a:prstGeom prst="rect">
            <a:avLst/>
          </a:prstGeom>
        </p:spPr>
      </p:pic>
    </p:spTree>
    <p:extLst>
      <p:ext uri="{BB962C8B-B14F-4D97-AF65-F5344CB8AC3E}">
        <p14:creationId xmlns:p14="http://schemas.microsoft.com/office/powerpoint/2010/main" val="288365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401AD7-347A-DD8F-8E9D-D45AF0876A69}"/>
              </a:ext>
            </a:extLst>
          </p:cNvPr>
          <p:cNvSpPr>
            <a:spLocks noGrp="1"/>
          </p:cNvSpPr>
          <p:nvPr>
            <p:ph idx="1"/>
          </p:nvPr>
        </p:nvSpPr>
        <p:spPr>
          <a:xfrm>
            <a:off x="838200" y="762000"/>
            <a:ext cx="10515600" cy="5414963"/>
          </a:xfrm>
        </p:spPr>
        <p:txBody>
          <a:bodyPr/>
          <a:lstStyle/>
          <a:p>
            <a:r>
              <a:rPr lang="en-IN" sz="1800" b="1" i="1" u="sng" dirty="0">
                <a:solidFill>
                  <a:srgbClr val="202122"/>
                </a:solidFill>
                <a:latin typeface="Arial" panose="020B0604020202020204" pitchFamily="34" charset="0"/>
              </a:rPr>
              <a:t>Lesbian: </a:t>
            </a:r>
            <a:r>
              <a:rPr lang="en-US" sz="1400" i="1" dirty="0">
                <a:latin typeface="Comic Sans MS" panose="030F0702030302020204" pitchFamily="66" charset="0"/>
              </a:rPr>
              <a:t>A lesbian is a homosexual woman or girl. The word is also used for women in relation to their sexual identity or sexual behavior, regardless of sexual orientation, or as an adjective to characterize or associate nouns with female homosexuality or same-sex attraction.</a:t>
            </a:r>
          </a:p>
          <a:p>
            <a:r>
              <a:rPr lang="en-US" sz="1800" b="1" i="1" u="sng" dirty="0">
                <a:solidFill>
                  <a:srgbClr val="202122"/>
                </a:solidFill>
                <a:effectLst/>
                <a:latin typeface="Arial" panose="020B0604020202020204" pitchFamily="34" charset="0"/>
              </a:rPr>
              <a:t>Gay: </a:t>
            </a:r>
            <a:r>
              <a:rPr lang="en-US" sz="1400" i="1" dirty="0">
                <a:effectLst/>
                <a:latin typeface="Comic Sans MS" panose="030F0702030302020204" pitchFamily="66" charset="0"/>
              </a:rPr>
              <a:t>Gay</a:t>
            </a:r>
            <a:r>
              <a:rPr lang="en-US" sz="1400" i="0" dirty="0">
                <a:effectLst/>
                <a:latin typeface="Comic Sans MS" panose="030F0702030302020204" pitchFamily="66" charset="0"/>
              </a:rPr>
              <a:t> is a term that </a:t>
            </a:r>
            <a:r>
              <a:rPr lang="en-US" sz="1400" i="0" strike="noStrike" dirty="0">
                <a:effectLst/>
                <a:latin typeface="Comic Sans MS" panose="030F0702030302020204" pitchFamily="66" charset="0"/>
                <a:hlinkClick r:id="rId2" tooltip="Terminology of homosexuality">
                  <a:extLst>
                    <a:ext uri="{A12FA001-AC4F-418D-AE19-62706E023703}">
                      <ahyp:hlinkClr xmlns:ahyp="http://schemas.microsoft.com/office/drawing/2018/hyperlinkcolor" val="tx"/>
                    </a:ext>
                  </a:extLst>
                </a:hlinkClick>
              </a:rPr>
              <a:t>primarily refers</a:t>
            </a:r>
            <a:r>
              <a:rPr lang="en-US" sz="1400" i="0" dirty="0">
                <a:effectLst/>
                <a:latin typeface="Comic Sans MS" panose="030F0702030302020204" pitchFamily="66" charset="0"/>
              </a:rPr>
              <a:t> to a </a:t>
            </a:r>
            <a:r>
              <a:rPr lang="en-US" sz="1400" i="0" strike="noStrike" dirty="0">
                <a:effectLst/>
                <a:latin typeface="Comic Sans MS" panose="030F0702030302020204" pitchFamily="66" charset="0"/>
                <a:hlinkClick r:id="rId3" tooltip="Homosexual">
                  <a:extLst>
                    <a:ext uri="{A12FA001-AC4F-418D-AE19-62706E023703}">
                      <ahyp:hlinkClr xmlns:ahyp="http://schemas.microsoft.com/office/drawing/2018/hyperlinkcolor" val="tx"/>
                    </a:ext>
                  </a:extLst>
                </a:hlinkClick>
              </a:rPr>
              <a:t>homosexual</a:t>
            </a:r>
            <a:r>
              <a:rPr lang="en-US" sz="1400" i="0" dirty="0">
                <a:effectLst/>
                <a:latin typeface="Comic Sans MS" panose="030F0702030302020204" pitchFamily="66" charset="0"/>
              </a:rPr>
              <a:t> person or the trait of being homosexual. While scant usage referring to </a:t>
            </a:r>
            <a:r>
              <a:rPr lang="en-US" sz="1400" i="0" strike="noStrike" dirty="0">
                <a:effectLst/>
                <a:latin typeface="Comic Sans MS" panose="030F0702030302020204" pitchFamily="66" charset="0"/>
                <a:hlinkClick r:id="rId4" tooltip="Gay men">
                  <a:extLst>
                    <a:ext uri="{A12FA001-AC4F-418D-AE19-62706E023703}">
                      <ahyp:hlinkClr xmlns:ahyp="http://schemas.microsoft.com/office/drawing/2018/hyperlinkcolor" val="tx"/>
                    </a:ext>
                  </a:extLst>
                </a:hlinkClick>
              </a:rPr>
              <a:t>male homosexuality</a:t>
            </a:r>
            <a:r>
              <a:rPr lang="en-US" sz="1400" i="0" dirty="0">
                <a:effectLst/>
                <a:latin typeface="Comic Sans MS" panose="030F0702030302020204" pitchFamily="66" charset="0"/>
              </a:rPr>
              <a:t> dates to the late 19th century, that meaning became increasingly common by the mid-20th century.</a:t>
            </a:r>
          </a:p>
          <a:p>
            <a:r>
              <a:rPr lang="en-IN" sz="1800" b="1" i="1" u="sng" dirty="0">
                <a:solidFill>
                  <a:srgbClr val="202122"/>
                </a:solidFill>
                <a:latin typeface="Arial" panose="020B0604020202020204" pitchFamily="34" charset="0"/>
              </a:rPr>
              <a:t>Bisexual: </a:t>
            </a:r>
            <a:r>
              <a:rPr lang="en-US" sz="1400" dirty="0">
                <a:latin typeface="Comic Sans MS" panose="030F0702030302020204" pitchFamily="66" charset="0"/>
              </a:rPr>
              <a:t>Bisexuality is a </a:t>
            </a:r>
            <a:r>
              <a:rPr lang="en-US" sz="1400" dirty="0">
                <a:latin typeface="Comic Sans MS" panose="030F0702030302020204" pitchFamily="66" charset="0"/>
                <a:hlinkClick r:id="rId5" tooltip="Romance (love)">
                  <a:extLst>
                    <a:ext uri="{A12FA001-AC4F-418D-AE19-62706E023703}">
                      <ahyp:hlinkClr xmlns:ahyp="http://schemas.microsoft.com/office/drawing/2018/hyperlinkcolor" val="tx"/>
                    </a:ext>
                  </a:extLst>
                </a:hlinkClick>
              </a:rPr>
              <a:t>romantic</a:t>
            </a:r>
            <a:r>
              <a:rPr lang="en-US" sz="1400" dirty="0">
                <a:latin typeface="Comic Sans MS" panose="030F0702030302020204" pitchFamily="66" charset="0"/>
              </a:rPr>
              <a:t> or. </a:t>
            </a:r>
            <a:r>
              <a:rPr lang="en-US" sz="1400" dirty="0">
                <a:latin typeface="Comic Sans MS" panose="030F0702030302020204" pitchFamily="66" charset="0"/>
                <a:hlinkClick r:id="rId6" tooltip="Sexual attraction">
                  <a:extLst>
                    <a:ext uri="{A12FA001-AC4F-418D-AE19-62706E023703}">
                      <ahyp:hlinkClr xmlns:ahyp="http://schemas.microsoft.com/office/drawing/2018/hyperlinkcolor" val="tx"/>
                    </a:ext>
                  </a:extLst>
                </a:hlinkClick>
              </a:rPr>
              <a:t>sexual attraction</a:t>
            </a:r>
            <a:r>
              <a:rPr lang="en-US" sz="1400" dirty="0">
                <a:latin typeface="Comic Sans MS" panose="030F0702030302020204" pitchFamily="66" charset="0"/>
              </a:rPr>
              <a:t> or </a:t>
            </a:r>
            <a:r>
              <a:rPr lang="en-US" sz="1400" dirty="0">
                <a:latin typeface="Comic Sans MS" panose="030F0702030302020204" pitchFamily="66" charset="0"/>
                <a:hlinkClick r:id="rId7" tooltip="Human sexual activity">
                  <a:extLst>
                    <a:ext uri="{A12FA001-AC4F-418D-AE19-62706E023703}">
                      <ahyp:hlinkClr xmlns:ahyp="http://schemas.microsoft.com/office/drawing/2018/hyperlinkcolor" val="tx"/>
                    </a:ext>
                  </a:extLst>
                </a:hlinkClick>
              </a:rPr>
              <a:t>behavior</a:t>
            </a:r>
            <a:r>
              <a:rPr lang="en-US" sz="1400" dirty="0">
                <a:latin typeface="Comic Sans MS" panose="030F0702030302020204" pitchFamily="66" charset="0"/>
              </a:rPr>
              <a:t> toward both </a:t>
            </a:r>
            <a:r>
              <a:rPr lang="en-US" sz="1400" dirty="0">
                <a:latin typeface="Comic Sans MS" panose="030F0702030302020204" pitchFamily="66" charset="0"/>
                <a:hlinkClick r:id="rId8" tooltip="Male">
                  <a:extLst>
                    <a:ext uri="{A12FA001-AC4F-418D-AE19-62706E023703}">
                      <ahyp:hlinkClr xmlns:ahyp="http://schemas.microsoft.com/office/drawing/2018/hyperlinkcolor" val="tx"/>
                    </a:ext>
                  </a:extLst>
                </a:hlinkClick>
              </a:rPr>
              <a:t>males</a:t>
            </a:r>
            <a:r>
              <a:rPr lang="en-US" sz="1400" dirty="0">
                <a:latin typeface="Comic Sans MS" panose="030F0702030302020204" pitchFamily="66" charset="0"/>
              </a:rPr>
              <a:t> and </a:t>
            </a:r>
            <a:r>
              <a:rPr lang="en-US" sz="1400" dirty="0">
                <a:latin typeface="Comic Sans MS" panose="030F0702030302020204" pitchFamily="66" charset="0"/>
                <a:hlinkClick r:id="rId9" tooltip="Female">
                  <a:extLst>
                    <a:ext uri="{A12FA001-AC4F-418D-AE19-62706E023703}">
                      <ahyp:hlinkClr xmlns:ahyp="http://schemas.microsoft.com/office/drawing/2018/hyperlinkcolor" val="tx"/>
                    </a:ext>
                  </a:extLst>
                </a:hlinkClick>
              </a:rPr>
              <a:t>females</a:t>
            </a:r>
            <a:r>
              <a:rPr lang="en-US" sz="1400" dirty="0">
                <a:latin typeface="Comic Sans MS" panose="030F0702030302020204" pitchFamily="66" charset="0"/>
              </a:rPr>
              <a:t> or to more than one </a:t>
            </a:r>
            <a:r>
              <a:rPr lang="en-US" sz="1400" dirty="0">
                <a:latin typeface="Comic Sans MS" panose="030F0702030302020204" pitchFamily="66" charset="0"/>
                <a:hlinkClick r:id="rId10" tooltip="Gender">
                  <a:extLst>
                    <a:ext uri="{A12FA001-AC4F-418D-AE19-62706E023703}">
                      <ahyp:hlinkClr xmlns:ahyp="http://schemas.microsoft.com/office/drawing/2018/hyperlinkcolor" val="tx"/>
                    </a:ext>
                  </a:extLst>
                </a:hlinkClick>
              </a:rPr>
              <a:t>gender</a:t>
            </a:r>
            <a:r>
              <a:rPr lang="en-US" sz="1400" dirty="0">
                <a:latin typeface="Comic Sans MS" panose="030F0702030302020204" pitchFamily="66" charset="0"/>
              </a:rPr>
              <a:t>.</a:t>
            </a:r>
          </a:p>
          <a:p>
            <a:r>
              <a:rPr lang="en-US" sz="1800" b="1" i="1" u="sng" dirty="0">
                <a:solidFill>
                  <a:srgbClr val="202122"/>
                </a:solidFill>
                <a:latin typeface="Arial" panose="020B0604020202020204" pitchFamily="34" charset="0"/>
              </a:rPr>
              <a:t>Transgender: </a:t>
            </a:r>
            <a:r>
              <a:rPr lang="en-US" sz="1400" dirty="0">
                <a:latin typeface="Comic Sans MS" panose="030F0702030302020204" pitchFamily="66" charset="0"/>
              </a:rPr>
              <a:t>A transgender person (often abbreviated to trans person) is someone whose </a:t>
            </a:r>
            <a:r>
              <a:rPr lang="en-US" sz="1400" dirty="0">
                <a:latin typeface="Comic Sans MS" panose="030F0702030302020204" pitchFamily="66" charset="0"/>
                <a:hlinkClick r:id="rId11" tooltip="Gender identity">
                  <a:extLst>
                    <a:ext uri="{A12FA001-AC4F-418D-AE19-62706E023703}">
                      <ahyp:hlinkClr xmlns:ahyp="http://schemas.microsoft.com/office/drawing/2018/hyperlinkcolor" val="tx"/>
                    </a:ext>
                  </a:extLst>
                </a:hlinkClick>
              </a:rPr>
              <a:t>gender identity</a:t>
            </a:r>
            <a:r>
              <a:rPr lang="en-US" sz="1400" dirty="0">
                <a:latin typeface="Comic Sans MS" panose="030F0702030302020204" pitchFamily="66" charset="0"/>
              </a:rPr>
              <a:t> or </a:t>
            </a:r>
            <a:r>
              <a:rPr lang="en-US" sz="1400" dirty="0">
                <a:latin typeface="Comic Sans MS" panose="030F0702030302020204" pitchFamily="66" charset="0"/>
                <a:hlinkClick r:id="rId12" tooltip="Gender expression">
                  <a:extLst>
                    <a:ext uri="{A12FA001-AC4F-418D-AE19-62706E023703}">
                      <ahyp:hlinkClr xmlns:ahyp="http://schemas.microsoft.com/office/drawing/2018/hyperlinkcolor" val="tx"/>
                    </a:ext>
                  </a:extLst>
                </a:hlinkClick>
              </a:rPr>
              <a:t>gender expression</a:t>
            </a:r>
            <a:r>
              <a:rPr lang="en-US" sz="1400" dirty="0">
                <a:latin typeface="Comic Sans MS" panose="030F0702030302020204" pitchFamily="66" charset="0"/>
              </a:rPr>
              <a:t> does not correspond with the </a:t>
            </a:r>
            <a:r>
              <a:rPr lang="en-US" sz="1400" dirty="0">
                <a:latin typeface="Comic Sans MS" panose="030F0702030302020204" pitchFamily="66" charset="0"/>
                <a:hlinkClick r:id="rId13" tooltip="Sex">
                  <a:extLst>
                    <a:ext uri="{A12FA001-AC4F-418D-AE19-62706E023703}">
                      <ahyp:hlinkClr xmlns:ahyp="http://schemas.microsoft.com/office/drawing/2018/hyperlinkcolor" val="tx"/>
                    </a:ext>
                  </a:extLst>
                </a:hlinkClick>
              </a:rPr>
              <a:t>sex</a:t>
            </a:r>
            <a:r>
              <a:rPr lang="en-US" sz="1400" dirty="0">
                <a:latin typeface="Comic Sans MS" panose="030F0702030302020204" pitchFamily="66" charset="0"/>
              </a:rPr>
              <a:t> they were </a:t>
            </a:r>
            <a:r>
              <a:rPr lang="en-US" sz="1400" dirty="0">
                <a:latin typeface="Comic Sans MS" panose="030F0702030302020204" pitchFamily="66" charset="0"/>
                <a:hlinkClick r:id="rId14" tooltip="Sex assignment">
                  <a:extLst>
                    <a:ext uri="{A12FA001-AC4F-418D-AE19-62706E023703}">
                      <ahyp:hlinkClr xmlns:ahyp="http://schemas.microsoft.com/office/drawing/2018/hyperlinkcolor" val="tx"/>
                    </a:ext>
                  </a:extLst>
                </a:hlinkClick>
              </a:rPr>
              <a:t>assigned at birth</a:t>
            </a:r>
            <a:r>
              <a:rPr lang="en-US" sz="1400" dirty="0">
                <a:latin typeface="Comic Sans MS" panose="030F0702030302020204" pitchFamily="66" charset="0"/>
              </a:rPr>
              <a:t>.</a:t>
            </a:r>
          </a:p>
          <a:p>
            <a:r>
              <a:rPr lang="en-US" sz="1800" b="1" i="1" u="sng" dirty="0">
                <a:solidFill>
                  <a:srgbClr val="202122"/>
                </a:solidFill>
                <a:latin typeface="Arial" panose="020B0604020202020204" pitchFamily="34" charset="0"/>
              </a:rPr>
              <a:t>Queer: </a:t>
            </a:r>
            <a:r>
              <a:rPr lang="en-US" sz="1400" dirty="0">
                <a:latin typeface="Comic Sans MS" panose="030F0702030302020204" pitchFamily="66" charset="0"/>
              </a:rPr>
              <a:t>Queer is an umbrella term for people who are not heterosexual or cisgender.</a:t>
            </a:r>
          </a:p>
          <a:p>
            <a:endParaRPr lang="en-IN" sz="1400" dirty="0">
              <a:latin typeface="Comic Sans MS" panose="030F0702030302020204" pitchFamily="66" charset="0"/>
            </a:endParaRPr>
          </a:p>
        </p:txBody>
      </p:sp>
      <p:pic>
        <p:nvPicPr>
          <p:cNvPr id="9" name="Picture 8">
            <a:extLst>
              <a:ext uri="{FF2B5EF4-FFF2-40B4-BE49-F238E27FC236}">
                <a16:creationId xmlns:a16="http://schemas.microsoft.com/office/drawing/2014/main" id="{072627AE-BBD6-D0CB-E94B-7A3FB983BA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66920" y="3938276"/>
            <a:ext cx="6820852" cy="2238687"/>
          </a:xfrm>
          <a:prstGeom prst="rect">
            <a:avLst/>
          </a:prstGeom>
        </p:spPr>
      </p:pic>
    </p:spTree>
    <p:extLst>
      <p:ext uri="{BB962C8B-B14F-4D97-AF65-F5344CB8AC3E}">
        <p14:creationId xmlns:p14="http://schemas.microsoft.com/office/powerpoint/2010/main" val="109248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81CB-BC5C-376A-AF48-B6BB1389722A}"/>
              </a:ext>
            </a:extLst>
          </p:cNvPr>
          <p:cNvSpPr>
            <a:spLocks noGrp="1"/>
          </p:cNvSpPr>
          <p:nvPr>
            <p:ph type="title"/>
          </p:nvPr>
        </p:nvSpPr>
        <p:spPr/>
        <p:txBody>
          <a:bodyPr/>
          <a:lstStyle/>
          <a:p>
            <a:pPr algn="ctr"/>
            <a:r>
              <a:rPr lang="en-IN" sz="4400" u="sng" dirty="0">
                <a:latin typeface="Comic Sans MS" panose="030F0702030302020204" pitchFamily="66" charset="0"/>
              </a:rPr>
              <a:t>Live-In Relationships!!</a:t>
            </a:r>
            <a:endParaRPr lang="en-IN" u="sng" dirty="0"/>
          </a:p>
        </p:txBody>
      </p:sp>
      <p:pic>
        <p:nvPicPr>
          <p:cNvPr id="9" name="Content Placeholder 8">
            <a:extLst>
              <a:ext uri="{FF2B5EF4-FFF2-40B4-BE49-F238E27FC236}">
                <a16:creationId xmlns:a16="http://schemas.microsoft.com/office/drawing/2014/main" id="{FD5F6F63-6F5E-EDAB-5A17-4F01A9FCB2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091" y="1825625"/>
            <a:ext cx="9033163" cy="4351338"/>
          </a:xfrm>
        </p:spPr>
      </p:pic>
    </p:spTree>
    <p:extLst>
      <p:ext uri="{BB962C8B-B14F-4D97-AF65-F5344CB8AC3E}">
        <p14:creationId xmlns:p14="http://schemas.microsoft.com/office/powerpoint/2010/main" val="427371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E79A-DE99-6902-967E-D35C3104E430}"/>
              </a:ext>
            </a:extLst>
          </p:cNvPr>
          <p:cNvSpPr>
            <a:spLocks noGrp="1"/>
          </p:cNvSpPr>
          <p:nvPr>
            <p:ph type="title"/>
          </p:nvPr>
        </p:nvSpPr>
        <p:spPr/>
        <p:txBody>
          <a:bodyPr>
            <a:normAutofit/>
          </a:bodyPr>
          <a:lstStyle/>
          <a:p>
            <a:r>
              <a:rPr lang="en-US" sz="2400" b="0" i="0" dirty="0">
                <a:solidFill>
                  <a:srgbClr val="333333"/>
                </a:solidFill>
                <a:effectLst/>
                <a:latin typeface="Comic Sans MS" panose="030F0702030302020204" pitchFamily="66" charset="0"/>
              </a:rPr>
              <a:t>Live-in relationship is defined as “an arrangement of living under which the couples who are unmarried live together to conduct a long-term relationship similarly as in marriage.</a:t>
            </a:r>
            <a:br>
              <a:rPr lang="en-IN" sz="1050" dirty="0"/>
            </a:br>
            <a:endParaRPr lang="en-IN" sz="1600"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AFD920EA-5E51-A9A6-2D49-D4D452B626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345" y="2222889"/>
            <a:ext cx="5181599" cy="3845402"/>
          </a:xfrm>
        </p:spPr>
      </p:pic>
    </p:spTree>
    <p:extLst>
      <p:ext uri="{BB962C8B-B14F-4D97-AF65-F5344CB8AC3E}">
        <p14:creationId xmlns:p14="http://schemas.microsoft.com/office/powerpoint/2010/main" val="313407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E482-D2EF-097D-AD16-07A91082F5D3}"/>
              </a:ext>
            </a:extLst>
          </p:cNvPr>
          <p:cNvSpPr>
            <a:spLocks noGrp="1"/>
          </p:cNvSpPr>
          <p:nvPr>
            <p:ph type="title"/>
          </p:nvPr>
        </p:nvSpPr>
        <p:spPr/>
        <p:txBody>
          <a:bodyPr>
            <a:normAutofit/>
          </a:bodyPr>
          <a:lstStyle/>
          <a:p>
            <a:r>
              <a:rPr lang="en-IN" sz="3200" b="1" i="0" u="sng" dirty="0">
                <a:solidFill>
                  <a:srgbClr val="494B51"/>
                </a:solidFill>
                <a:effectLst/>
                <a:latin typeface="Comic Sans MS" panose="030F0702030302020204" pitchFamily="66" charset="0"/>
              </a:rPr>
              <a:t>Pros &amp; Cons of live-in relationships</a:t>
            </a:r>
            <a:endParaRPr lang="en-IN" sz="3200" b="1" u="sng"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B49219E8-3132-D872-ABBD-6BD8360BF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218" y="1825625"/>
            <a:ext cx="9961418" cy="4547466"/>
          </a:xfrm>
        </p:spPr>
      </p:pic>
    </p:spTree>
    <p:extLst>
      <p:ext uri="{BB962C8B-B14F-4D97-AF65-F5344CB8AC3E}">
        <p14:creationId xmlns:p14="http://schemas.microsoft.com/office/powerpoint/2010/main" val="3839873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256</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LGBTQ &amp; Live-In Relationships</vt:lpstr>
      <vt:lpstr>LGBTQ!!??</vt:lpstr>
      <vt:lpstr>The gender unicorn</vt:lpstr>
      <vt:lpstr>Types of Sexual Orientation</vt:lpstr>
      <vt:lpstr>Gender Identity</vt:lpstr>
      <vt:lpstr>PowerPoint Presentation</vt:lpstr>
      <vt:lpstr>Live-In Relationships!!</vt:lpstr>
      <vt:lpstr>Live-in relationship is defined as “an arrangement of living under which the couples who are unmarried live together to conduct a long-term relationship similarly as in marriage. </vt:lpstr>
      <vt:lpstr>Pros &amp; Cons of live-in relationships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&amp; Live-In Relationships</dc:title>
  <dc:creator>APARNA CHAKRABORTY</dc:creator>
  <cp:lastModifiedBy>APARNA CHAKRABORTY</cp:lastModifiedBy>
  <cp:revision>3</cp:revision>
  <dcterms:created xsi:type="dcterms:W3CDTF">2023-04-15T15:42:58Z</dcterms:created>
  <dcterms:modified xsi:type="dcterms:W3CDTF">2023-04-15T18:14:32Z</dcterms:modified>
</cp:coreProperties>
</file>