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6533E7-EFFA-4607-979A-7F38C25828B9}">
          <p14:sldIdLst>
            <p14:sldId id="256"/>
            <p14:sldId id="257"/>
            <p14:sldId id="258"/>
            <p14:sldId id="259"/>
            <p14:sldId id="260"/>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C9CA81-6C75-4EF0-8340-59773AE9D24D}" v="14" dt="2020-07-27T15:28:45.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7/27/2020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75385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7/27/2020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9331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7/27/2020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6085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7/27/2020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2140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7/27/2020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2925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7/27/2020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7891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7/27/2020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1734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7/27/2020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5526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7/27/2020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1789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7/27/2020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0657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7/27/2020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1703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7/27/2020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03382408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57B0F3-A8E0-41BC-8EE0-80EDA7439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00C7964-59E9-40AA-9A3D-9FA3C9A7DEE2}"/>
              </a:ext>
            </a:extLst>
          </p:cNvPr>
          <p:cNvPicPr>
            <a:picLocks noChangeAspect="1"/>
          </p:cNvPicPr>
          <p:nvPr/>
        </p:nvPicPr>
        <p:blipFill rotWithShape="1">
          <a:blip r:embed="rId2"/>
          <a:srcRect t="6548" b="1616"/>
          <a:stretch/>
        </p:blipFill>
        <p:spPr>
          <a:xfrm>
            <a:off x="8898" y="17766"/>
            <a:ext cx="12191980" cy="6857990"/>
          </a:xfrm>
          <a:prstGeom prst="rect">
            <a:avLst/>
          </a:prstGeom>
        </p:spPr>
      </p:pic>
      <p:sp>
        <p:nvSpPr>
          <p:cNvPr id="11" name="Rectangle 10">
            <a:extLst>
              <a:ext uri="{FF2B5EF4-FFF2-40B4-BE49-F238E27FC236}">
                <a16:creationId xmlns:a16="http://schemas.microsoft.com/office/drawing/2014/main" id="{042BD0CA-AB68-4EF2-9E2A-C4E24BD45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43200" y="2057400"/>
            <a:ext cx="6781800" cy="27432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0670DD-A3E0-4518-86AA-2CC0D4C0ABDA}"/>
              </a:ext>
            </a:extLst>
          </p:cNvPr>
          <p:cNvSpPr>
            <a:spLocks noGrp="1"/>
          </p:cNvSpPr>
          <p:nvPr>
            <p:ph type="ctrTitle"/>
          </p:nvPr>
        </p:nvSpPr>
        <p:spPr>
          <a:xfrm>
            <a:off x="3390900" y="2516094"/>
            <a:ext cx="5448300" cy="1057099"/>
          </a:xfrm>
        </p:spPr>
        <p:txBody>
          <a:bodyPr>
            <a:normAutofit/>
          </a:bodyPr>
          <a:lstStyle/>
          <a:p>
            <a:r>
              <a:rPr lang="en-US" sz="3000">
                <a:solidFill>
                  <a:schemeClr val="bg2"/>
                </a:solidFill>
              </a:rPr>
              <a:t>SOCIOLOGY OF GENDER </a:t>
            </a:r>
            <a:br>
              <a:rPr lang="en-US" sz="3000">
                <a:solidFill>
                  <a:schemeClr val="bg2"/>
                </a:solidFill>
              </a:rPr>
            </a:br>
            <a:endParaRPr lang="en-IN" sz="3000">
              <a:solidFill>
                <a:schemeClr val="bg2"/>
              </a:solidFill>
            </a:endParaRPr>
          </a:p>
        </p:txBody>
      </p:sp>
      <p:sp>
        <p:nvSpPr>
          <p:cNvPr id="3" name="Subtitle 2">
            <a:extLst>
              <a:ext uri="{FF2B5EF4-FFF2-40B4-BE49-F238E27FC236}">
                <a16:creationId xmlns:a16="http://schemas.microsoft.com/office/drawing/2014/main" id="{86C6A6D0-33CD-4189-B1A9-840B72AC9F5E}"/>
              </a:ext>
            </a:extLst>
          </p:cNvPr>
          <p:cNvSpPr>
            <a:spLocks noGrp="1"/>
          </p:cNvSpPr>
          <p:nvPr>
            <p:ph type="subTitle" idx="1"/>
          </p:nvPr>
        </p:nvSpPr>
        <p:spPr>
          <a:xfrm>
            <a:off x="3390900" y="3713871"/>
            <a:ext cx="5448300" cy="750554"/>
          </a:xfrm>
        </p:spPr>
        <p:txBody>
          <a:bodyPr>
            <a:normAutofit fontScale="77500" lnSpcReduction="20000"/>
          </a:bodyPr>
          <a:lstStyle/>
          <a:p>
            <a:r>
              <a:rPr lang="en-US" sz="2000" dirty="0">
                <a:solidFill>
                  <a:schemeClr val="bg1"/>
                </a:solidFill>
              </a:rPr>
              <a:t>BASIC CONCEPTS ABOUT SEX, GENDER AND SEXUALITY</a:t>
            </a:r>
          </a:p>
          <a:p>
            <a:r>
              <a:rPr lang="en-US" sz="2000" dirty="0">
                <a:solidFill>
                  <a:schemeClr val="bg1"/>
                </a:solidFill>
              </a:rPr>
              <a:t>BY UPASANA KARMAKAR MODAK</a:t>
            </a:r>
          </a:p>
          <a:p>
            <a:endParaRPr lang="en-IN" sz="2000" dirty="0">
              <a:solidFill>
                <a:schemeClr val="bg1"/>
              </a:solidFill>
            </a:endParaRPr>
          </a:p>
        </p:txBody>
      </p:sp>
    </p:spTree>
    <p:extLst>
      <p:ext uri="{BB962C8B-B14F-4D97-AF65-F5344CB8AC3E}">
        <p14:creationId xmlns:p14="http://schemas.microsoft.com/office/powerpoint/2010/main" val="207633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9">
            <a:extLst>
              <a:ext uri="{FF2B5EF4-FFF2-40B4-BE49-F238E27FC236}">
                <a16:creationId xmlns:a16="http://schemas.microsoft.com/office/drawing/2014/main" id="{634C27EA-18ED-4CFA-8823-6BCBAC02D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1">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699"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03F6D7B-C02C-407C-B313-9B4DDD558076}"/>
              </a:ext>
            </a:extLst>
          </p:cNvPr>
          <p:cNvSpPr>
            <a:spLocks noGrp="1"/>
          </p:cNvSpPr>
          <p:nvPr>
            <p:ph type="title"/>
          </p:nvPr>
        </p:nvSpPr>
        <p:spPr>
          <a:xfrm>
            <a:off x="1371600" y="1371600"/>
            <a:ext cx="2705100" cy="4114800"/>
          </a:xfrm>
        </p:spPr>
        <p:txBody>
          <a:bodyPr anchor="ctr">
            <a:normAutofit/>
          </a:bodyPr>
          <a:lstStyle/>
          <a:p>
            <a:pPr algn="ctr"/>
            <a:r>
              <a:rPr lang="en-US">
                <a:solidFill>
                  <a:schemeClr val="bg2"/>
                </a:solidFill>
              </a:rPr>
              <a:t>WHAT DO YOU MEAN BY ‘SEX’&amp; ‘GENDER’?</a:t>
            </a:r>
            <a:endParaRPr lang="en-IN">
              <a:solidFill>
                <a:schemeClr val="bg2"/>
              </a:solidFill>
            </a:endParaRPr>
          </a:p>
        </p:txBody>
      </p:sp>
      <p:sp>
        <p:nvSpPr>
          <p:cNvPr id="15" name="Rectangle 13">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0"/>
            <a:ext cx="67818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CB4746B-2084-4B50-8FB8-1AC3A880E634}"/>
              </a:ext>
            </a:extLst>
          </p:cNvPr>
          <p:cNvSpPr>
            <a:spLocks noGrp="1"/>
          </p:cNvSpPr>
          <p:nvPr>
            <p:ph idx="1"/>
          </p:nvPr>
        </p:nvSpPr>
        <p:spPr>
          <a:xfrm>
            <a:off x="6096000" y="600740"/>
            <a:ext cx="5410200" cy="5667153"/>
          </a:xfrm>
        </p:spPr>
        <p:txBody>
          <a:bodyPr anchor="ctr">
            <a:normAutofit/>
          </a:bodyPr>
          <a:lstStyle/>
          <a:p>
            <a:r>
              <a:rPr lang="en-US" dirty="0"/>
              <a:t>Sex refers to physical or physiological differences between males and females, including both primary sex characteristics (reproductive system) and secondary characteristics such as height and masculinity.</a:t>
            </a:r>
          </a:p>
          <a:p>
            <a:r>
              <a:rPr lang="en-US" dirty="0"/>
              <a:t>Gender is a term that refers to social or cultural distinctions associated with being male or female.</a:t>
            </a:r>
          </a:p>
          <a:p>
            <a:r>
              <a:rPr lang="en-US" dirty="0"/>
              <a:t>A person’s sex, as determined by his or her biology, does not always correspond with his or her gender. Therefore, the terms sex and gender are not interchangeable.</a:t>
            </a:r>
            <a:endParaRPr lang="en-IN" dirty="0"/>
          </a:p>
        </p:txBody>
      </p:sp>
    </p:spTree>
    <p:extLst>
      <p:ext uri="{BB962C8B-B14F-4D97-AF65-F5344CB8AC3E}">
        <p14:creationId xmlns:p14="http://schemas.microsoft.com/office/powerpoint/2010/main" val="333146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5BAD784-BAAF-4CC0-9F52-682A8E966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25D401B9-9595-42B7-B197-AB5FB5C65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FE177-0468-4F75-81C2-7C726C19D541}"/>
              </a:ext>
            </a:extLst>
          </p:cNvPr>
          <p:cNvSpPr>
            <a:spLocks noGrp="1"/>
          </p:cNvSpPr>
          <p:nvPr>
            <p:ph type="title"/>
          </p:nvPr>
        </p:nvSpPr>
        <p:spPr>
          <a:xfrm>
            <a:off x="2057400" y="1371600"/>
            <a:ext cx="8115300" cy="785674"/>
          </a:xfrm>
        </p:spPr>
        <p:txBody>
          <a:bodyPr vert="horz" lIns="91440" tIns="45720" rIns="91440" bIns="45720" rtlCol="0" anchor="b">
            <a:normAutofit/>
          </a:bodyPr>
          <a:lstStyle/>
          <a:p>
            <a:r>
              <a:rPr lang="en-US" sz="4000" kern="1200" cap="all" spc="300" baseline="0" dirty="0">
                <a:solidFill>
                  <a:schemeClr val="bg2"/>
                </a:solidFill>
                <a:latin typeface="+mj-lt"/>
                <a:ea typeface="+mj-ea"/>
                <a:cs typeface="+mj-cs"/>
              </a:rPr>
              <a:t>WHAT IS SEXUALITY?</a:t>
            </a:r>
          </a:p>
        </p:txBody>
      </p:sp>
      <p:sp>
        <p:nvSpPr>
          <p:cNvPr id="3" name="Text Placeholder 2">
            <a:extLst>
              <a:ext uri="{FF2B5EF4-FFF2-40B4-BE49-F238E27FC236}">
                <a16:creationId xmlns:a16="http://schemas.microsoft.com/office/drawing/2014/main" id="{BC7F2A8A-749B-4965-94C9-EA62C0075CC2}"/>
              </a:ext>
            </a:extLst>
          </p:cNvPr>
          <p:cNvSpPr>
            <a:spLocks noGrp="1"/>
          </p:cNvSpPr>
          <p:nvPr>
            <p:ph type="body" idx="1"/>
          </p:nvPr>
        </p:nvSpPr>
        <p:spPr>
          <a:xfrm>
            <a:off x="2057400" y="2583403"/>
            <a:ext cx="8115300" cy="2903000"/>
          </a:xfrm>
        </p:spPr>
        <p:txBody>
          <a:bodyPr vert="horz" lIns="91440" tIns="45720" rIns="91440" bIns="45720" rtlCol="0">
            <a:normAutofit/>
          </a:bodyPr>
          <a:lstStyle/>
          <a:p>
            <a:pPr>
              <a:lnSpc>
                <a:spcPct val="90000"/>
              </a:lnSpc>
            </a:pPr>
            <a:r>
              <a:rPr lang="en-US" sz="2200" i="1" kern="1200" dirty="0">
                <a:solidFill>
                  <a:schemeClr val="bg1"/>
                </a:solidFill>
                <a:latin typeface="+mj-lt"/>
                <a:ea typeface="+mn-ea"/>
                <a:cs typeface="+mn-cs"/>
              </a:rPr>
              <a:t>Sexuality is viewed as a person’s capacity for sexual feelings. Studying sexual attitudes and practices is a particularly interesting field of sociology because sexual </a:t>
            </a:r>
            <a:r>
              <a:rPr lang="en-US" sz="2200" i="1" kern="1200" dirty="0" err="1">
                <a:solidFill>
                  <a:schemeClr val="bg1"/>
                </a:solidFill>
                <a:latin typeface="+mj-lt"/>
                <a:ea typeface="+mn-ea"/>
                <a:cs typeface="+mn-cs"/>
              </a:rPr>
              <a:t>behaviour</a:t>
            </a:r>
            <a:r>
              <a:rPr lang="en-US" sz="2200" i="1" kern="1200" dirty="0">
                <a:solidFill>
                  <a:schemeClr val="bg1"/>
                </a:solidFill>
                <a:latin typeface="+mj-lt"/>
                <a:ea typeface="+mn-ea"/>
                <a:cs typeface="+mn-cs"/>
              </a:rPr>
              <a:t> is a cultural universe. Throughout time and place, the vast majority of human beings have participated in sexual relationships.</a:t>
            </a:r>
          </a:p>
        </p:txBody>
      </p:sp>
    </p:spTree>
    <p:extLst>
      <p:ext uri="{BB962C8B-B14F-4D97-AF65-F5344CB8AC3E}">
        <p14:creationId xmlns:p14="http://schemas.microsoft.com/office/powerpoint/2010/main" val="3223337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FC9F-42D9-42AC-8A0F-9D2BFED3378C}"/>
              </a:ext>
            </a:extLst>
          </p:cNvPr>
          <p:cNvSpPr>
            <a:spLocks noGrp="1"/>
          </p:cNvSpPr>
          <p:nvPr>
            <p:ph type="title"/>
          </p:nvPr>
        </p:nvSpPr>
        <p:spPr/>
        <p:txBody>
          <a:bodyPr/>
          <a:lstStyle/>
          <a:p>
            <a:r>
              <a:rPr lang="en-IN" dirty="0"/>
              <a:t>GENDER IDENTITY &amp; GENDER ROLES</a:t>
            </a:r>
          </a:p>
        </p:txBody>
      </p:sp>
      <p:sp>
        <p:nvSpPr>
          <p:cNvPr id="3" name="Content Placeholder 2">
            <a:extLst>
              <a:ext uri="{FF2B5EF4-FFF2-40B4-BE49-F238E27FC236}">
                <a16:creationId xmlns:a16="http://schemas.microsoft.com/office/drawing/2014/main" id="{2CB9F737-FF5D-4393-9C5F-8DE8062BF8C8}"/>
              </a:ext>
            </a:extLst>
          </p:cNvPr>
          <p:cNvSpPr>
            <a:spLocks noGrp="1"/>
          </p:cNvSpPr>
          <p:nvPr>
            <p:ph sz="half" idx="1"/>
          </p:nvPr>
        </p:nvSpPr>
        <p:spPr>
          <a:xfrm>
            <a:off x="943216" y="2317072"/>
            <a:ext cx="5031521" cy="3859891"/>
          </a:xfrm>
        </p:spPr>
        <p:txBody>
          <a:bodyPr/>
          <a:lstStyle/>
          <a:p>
            <a:r>
              <a:rPr lang="en-IN" i="1" dirty="0">
                <a:solidFill>
                  <a:schemeClr val="accent5">
                    <a:lumMod val="75000"/>
                  </a:schemeClr>
                </a:solidFill>
              </a:rPr>
              <a:t>Gender identity</a:t>
            </a:r>
          </a:p>
          <a:p>
            <a:r>
              <a:rPr lang="en-IN" dirty="0"/>
              <a:t>Gender identity is an individual’s self-conception of being male or female based on his or her association with masculine or feminine gender roles.</a:t>
            </a:r>
          </a:p>
        </p:txBody>
      </p:sp>
      <p:sp>
        <p:nvSpPr>
          <p:cNvPr id="4" name="Content Placeholder 3">
            <a:extLst>
              <a:ext uri="{FF2B5EF4-FFF2-40B4-BE49-F238E27FC236}">
                <a16:creationId xmlns:a16="http://schemas.microsoft.com/office/drawing/2014/main" id="{2949E655-71E0-4255-93E0-6F015717A2E6}"/>
              </a:ext>
            </a:extLst>
          </p:cNvPr>
          <p:cNvSpPr>
            <a:spLocks noGrp="1"/>
          </p:cNvSpPr>
          <p:nvPr>
            <p:ph sz="half" idx="2"/>
          </p:nvPr>
        </p:nvSpPr>
        <p:spPr>
          <a:xfrm>
            <a:off x="6265408" y="3684233"/>
            <a:ext cx="5016834" cy="3000652"/>
          </a:xfrm>
        </p:spPr>
        <p:txBody>
          <a:bodyPr/>
          <a:lstStyle/>
          <a:p>
            <a:r>
              <a:rPr lang="en-IN" i="1" dirty="0">
                <a:solidFill>
                  <a:schemeClr val="accent5">
                    <a:lumMod val="75000"/>
                  </a:schemeClr>
                </a:solidFill>
              </a:rPr>
              <a:t>Gender roles</a:t>
            </a:r>
          </a:p>
          <a:p>
            <a:r>
              <a:rPr lang="en-IN" dirty="0"/>
              <a:t>This term refers to society’s concept of how men and women are expected to act and how they should behave. These roles are based on norms  or standards, created by society.</a:t>
            </a:r>
          </a:p>
        </p:txBody>
      </p:sp>
    </p:spTree>
    <p:extLst>
      <p:ext uri="{BB962C8B-B14F-4D97-AF65-F5344CB8AC3E}">
        <p14:creationId xmlns:p14="http://schemas.microsoft.com/office/powerpoint/2010/main" val="140861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010F-76F0-46CC-B6E7-429595F27C76}"/>
              </a:ext>
            </a:extLst>
          </p:cNvPr>
          <p:cNvSpPr>
            <a:spLocks noGrp="1"/>
          </p:cNvSpPr>
          <p:nvPr>
            <p:ph type="title"/>
          </p:nvPr>
        </p:nvSpPr>
        <p:spPr/>
        <p:txBody>
          <a:bodyPr>
            <a:normAutofit/>
          </a:bodyPr>
          <a:lstStyle/>
          <a:p>
            <a:r>
              <a:rPr lang="en-IN" sz="2800" b="1" dirty="0">
                <a:solidFill>
                  <a:schemeClr val="accent5">
                    <a:lumMod val="75000"/>
                  </a:schemeClr>
                </a:solidFill>
              </a:rPr>
              <a:t>TRANSGENDER &amp; TRANSSEXUAL</a:t>
            </a:r>
          </a:p>
        </p:txBody>
      </p:sp>
      <p:sp>
        <p:nvSpPr>
          <p:cNvPr id="3" name="Text Placeholder 2">
            <a:extLst>
              <a:ext uri="{FF2B5EF4-FFF2-40B4-BE49-F238E27FC236}">
                <a16:creationId xmlns:a16="http://schemas.microsoft.com/office/drawing/2014/main" id="{CB3026BD-FDA4-47BF-8119-FE3A111C8725}"/>
              </a:ext>
            </a:extLst>
          </p:cNvPr>
          <p:cNvSpPr>
            <a:spLocks noGrp="1"/>
          </p:cNvSpPr>
          <p:nvPr>
            <p:ph type="body" idx="1"/>
          </p:nvPr>
        </p:nvSpPr>
        <p:spPr/>
        <p:txBody>
          <a:bodyPr/>
          <a:lstStyle/>
          <a:p>
            <a:r>
              <a:rPr lang="en-IN" dirty="0">
                <a:solidFill>
                  <a:schemeClr val="accent4">
                    <a:lumMod val="60000"/>
                    <a:lumOff val="40000"/>
                  </a:schemeClr>
                </a:solidFill>
              </a:rPr>
              <a:t>Who are transgendered?</a:t>
            </a:r>
          </a:p>
        </p:txBody>
      </p:sp>
      <p:sp>
        <p:nvSpPr>
          <p:cNvPr id="4" name="Content Placeholder 3">
            <a:extLst>
              <a:ext uri="{FF2B5EF4-FFF2-40B4-BE49-F238E27FC236}">
                <a16:creationId xmlns:a16="http://schemas.microsoft.com/office/drawing/2014/main" id="{4763CD60-DEED-409C-AA5C-96BDEB337484}"/>
              </a:ext>
            </a:extLst>
          </p:cNvPr>
          <p:cNvSpPr>
            <a:spLocks noGrp="1"/>
          </p:cNvSpPr>
          <p:nvPr>
            <p:ph sz="half" idx="2"/>
          </p:nvPr>
        </p:nvSpPr>
        <p:spPr/>
        <p:txBody>
          <a:bodyPr>
            <a:normAutofit fontScale="85000" lnSpcReduction="10000"/>
          </a:bodyPr>
          <a:lstStyle/>
          <a:p>
            <a:r>
              <a:rPr lang="en-IN" dirty="0"/>
              <a:t>Individuals who identify themselves with the role that is opposite of their biological sex are called transgendered.</a:t>
            </a:r>
          </a:p>
        </p:txBody>
      </p:sp>
      <p:sp>
        <p:nvSpPr>
          <p:cNvPr id="5" name="Text Placeholder 4">
            <a:extLst>
              <a:ext uri="{FF2B5EF4-FFF2-40B4-BE49-F238E27FC236}">
                <a16:creationId xmlns:a16="http://schemas.microsoft.com/office/drawing/2014/main" id="{35D257AA-4CE3-49C2-9BA4-D68CC7E3EF76}"/>
              </a:ext>
            </a:extLst>
          </p:cNvPr>
          <p:cNvSpPr>
            <a:spLocks noGrp="1"/>
          </p:cNvSpPr>
          <p:nvPr>
            <p:ph type="body" sz="quarter" idx="3"/>
          </p:nvPr>
        </p:nvSpPr>
        <p:spPr/>
        <p:txBody>
          <a:bodyPr/>
          <a:lstStyle/>
          <a:p>
            <a:r>
              <a:rPr lang="en-IN" dirty="0">
                <a:solidFill>
                  <a:schemeClr val="accent4">
                    <a:lumMod val="60000"/>
                    <a:lumOff val="40000"/>
                  </a:schemeClr>
                </a:solidFill>
              </a:rPr>
              <a:t>Who are transsexuals?</a:t>
            </a:r>
          </a:p>
        </p:txBody>
      </p:sp>
      <p:sp>
        <p:nvSpPr>
          <p:cNvPr id="6" name="Content Placeholder 5">
            <a:extLst>
              <a:ext uri="{FF2B5EF4-FFF2-40B4-BE49-F238E27FC236}">
                <a16:creationId xmlns:a16="http://schemas.microsoft.com/office/drawing/2014/main" id="{99F8B749-0C15-4C53-8E3E-0638A861871A}"/>
              </a:ext>
            </a:extLst>
          </p:cNvPr>
          <p:cNvSpPr>
            <a:spLocks noGrp="1"/>
          </p:cNvSpPr>
          <p:nvPr>
            <p:ph sz="quarter" idx="4"/>
          </p:nvPr>
        </p:nvSpPr>
        <p:spPr/>
        <p:txBody>
          <a:bodyPr>
            <a:normAutofit fontScale="85000" lnSpcReduction="10000"/>
          </a:bodyPr>
          <a:lstStyle/>
          <a:p>
            <a:r>
              <a:rPr lang="en-IN" dirty="0"/>
              <a:t>Transgendered individuals who wish to alter their bodies through medical intervention such as surgery( SRS) and hormonal therapy-so that their physical being is better aligned with gender identity – are called transsexuals. </a:t>
            </a:r>
          </a:p>
          <a:p>
            <a:r>
              <a:rPr lang="en-IN" dirty="0"/>
              <a:t>Not all transgendered individuals choose to alter bodies ; many will maintain their original anatomy but may present themselves to society as the opposite gender. This is typically done by adopting – the </a:t>
            </a:r>
            <a:r>
              <a:rPr lang="en-IN" dirty="0" err="1"/>
              <a:t>dress,hairstyle</a:t>
            </a:r>
            <a:r>
              <a:rPr lang="en-IN" dirty="0"/>
              <a:t>, </a:t>
            </a:r>
            <a:r>
              <a:rPr lang="en-IN" dirty="0" err="1"/>
              <a:t>mannerism,or</a:t>
            </a:r>
            <a:r>
              <a:rPr lang="en-IN" dirty="0"/>
              <a:t> other characteristic typically assigned to the opposite gender.</a:t>
            </a:r>
          </a:p>
        </p:txBody>
      </p:sp>
    </p:spTree>
    <p:extLst>
      <p:ext uri="{BB962C8B-B14F-4D97-AF65-F5344CB8AC3E}">
        <p14:creationId xmlns:p14="http://schemas.microsoft.com/office/powerpoint/2010/main" val="127660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3056-608C-4E04-9115-529BC6C12FE8}"/>
              </a:ext>
            </a:extLst>
          </p:cNvPr>
          <p:cNvSpPr>
            <a:spLocks noGrp="1"/>
          </p:cNvSpPr>
          <p:nvPr>
            <p:ph type="title"/>
          </p:nvPr>
        </p:nvSpPr>
        <p:spPr>
          <a:xfrm>
            <a:off x="1376038" y="685800"/>
            <a:ext cx="9463411" cy="3504460"/>
          </a:xfrm>
        </p:spPr>
        <p:txBody>
          <a:bodyPr>
            <a:normAutofit/>
          </a:bodyPr>
          <a:lstStyle/>
          <a:p>
            <a:pPr algn="ctr"/>
            <a:r>
              <a:rPr lang="en-IN" sz="6000" dirty="0">
                <a:solidFill>
                  <a:schemeClr val="accent6">
                    <a:lumMod val="50000"/>
                  </a:schemeClr>
                </a:solidFill>
                <a:latin typeface="Algerian" panose="04020705040A02060702" pitchFamily="82" charset="0"/>
              </a:rPr>
              <a:t>Sexual Orientation</a:t>
            </a:r>
            <a:br>
              <a:rPr lang="en-IN" sz="3200" dirty="0">
                <a:solidFill>
                  <a:schemeClr val="accent6">
                    <a:lumMod val="50000"/>
                  </a:schemeClr>
                </a:solidFill>
                <a:latin typeface="Algerian" panose="04020705040A02060702" pitchFamily="82" charset="0"/>
              </a:rPr>
            </a:br>
            <a:endParaRPr lang="en-IN" sz="3200" dirty="0">
              <a:solidFill>
                <a:schemeClr val="accent6">
                  <a:lumMod val="50000"/>
                </a:schemeClr>
              </a:solidFill>
              <a:latin typeface="Algerian" panose="04020705040A02060702" pitchFamily="82" charset="0"/>
            </a:endParaRPr>
          </a:p>
        </p:txBody>
      </p:sp>
    </p:spTree>
    <p:extLst>
      <p:ext uri="{BB962C8B-B14F-4D97-AF65-F5344CB8AC3E}">
        <p14:creationId xmlns:p14="http://schemas.microsoft.com/office/powerpoint/2010/main" val="27534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B877E9-AE96-4525-BFC8-8137631F525F}"/>
              </a:ext>
            </a:extLst>
          </p:cNvPr>
          <p:cNvSpPr/>
          <p:nvPr/>
        </p:nvSpPr>
        <p:spPr>
          <a:xfrm>
            <a:off x="3743324" y="704850"/>
            <a:ext cx="5743575" cy="10191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dirty="0"/>
              <a:t>It refers to a person’s emotional and sexual attraction to a particular sex (male or female). Sexual orientation is typically divided into 4 categories.</a:t>
            </a:r>
          </a:p>
        </p:txBody>
      </p:sp>
      <p:sp>
        <p:nvSpPr>
          <p:cNvPr id="4" name="Rectangle: Rounded Corners 3">
            <a:extLst>
              <a:ext uri="{FF2B5EF4-FFF2-40B4-BE49-F238E27FC236}">
                <a16:creationId xmlns:a16="http://schemas.microsoft.com/office/drawing/2014/main" id="{8604F5EE-F775-4B09-A41E-836BF7D5EE5B}"/>
              </a:ext>
            </a:extLst>
          </p:cNvPr>
          <p:cNvSpPr/>
          <p:nvPr/>
        </p:nvSpPr>
        <p:spPr>
          <a:xfrm>
            <a:off x="619125" y="1985963"/>
            <a:ext cx="2686050" cy="12573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latin typeface="Berlin Sans FB" panose="020E0602020502020306" pitchFamily="34" charset="0"/>
              </a:rPr>
              <a:t>HETEROSEXUALITY</a:t>
            </a:r>
          </a:p>
        </p:txBody>
      </p:sp>
      <p:sp>
        <p:nvSpPr>
          <p:cNvPr id="5" name="Rectangle: Rounded Corners 4">
            <a:extLst>
              <a:ext uri="{FF2B5EF4-FFF2-40B4-BE49-F238E27FC236}">
                <a16:creationId xmlns:a16="http://schemas.microsoft.com/office/drawing/2014/main" id="{45B2B907-ED9A-48AF-B0BA-ED930586FD87}"/>
              </a:ext>
            </a:extLst>
          </p:cNvPr>
          <p:cNvSpPr/>
          <p:nvPr/>
        </p:nvSpPr>
        <p:spPr>
          <a:xfrm>
            <a:off x="3676650" y="2614613"/>
            <a:ext cx="2419350" cy="12573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latin typeface="Berlin Sans FB" panose="020E0602020502020306" pitchFamily="34" charset="0"/>
              </a:rPr>
              <a:t>HOMOSEXUALITY</a:t>
            </a:r>
          </a:p>
        </p:txBody>
      </p:sp>
      <p:sp>
        <p:nvSpPr>
          <p:cNvPr id="6" name="Rectangle: Rounded Corners 5">
            <a:extLst>
              <a:ext uri="{FF2B5EF4-FFF2-40B4-BE49-F238E27FC236}">
                <a16:creationId xmlns:a16="http://schemas.microsoft.com/office/drawing/2014/main" id="{BABC847A-EF5D-48F2-8CAF-5E6991D7390D}"/>
              </a:ext>
            </a:extLst>
          </p:cNvPr>
          <p:cNvSpPr/>
          <p:nvPr/>
        </p:nvSpPr>
        <p:spPr>
          <a:xfrm>
            <a:off x="6467475" y="3429000"/>
            <a:ext cx="2686050" cy="132397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dirty="0">
                <a:latin typeface="Berlin Sans FB" panose="020E0602020502020306" pitchFamily="34" charset="0"/>
              </a:rPr>
              <a:t>BISEXUALITY</a:t>
            </a:r>
          </a:p>
        </p:txBody>
      </p:sp>
      <p:sp>
        <p:nvSpPr>
          <p:cNvPr id="7" name="Rectangle: Rounded Corners 6">
            <a:extLst>
              <a:ext uri="{FF2B5EF4-FFF2-40B4-BE49-F238E27FC236}">
                <a16:creationId xmlns:a16="http://schemas.microsoft.com/office/drawing/2014/main" id="{8AC99CC3-C261-49C0-98D4-539207E8F391}"/>
              </a:ext>
            </a:extLst>
          </p:cNvPr>
          <p:cNvSpPr/>
          <p:nvPr/>
        </p:nvSpPr>
        <p:spPr>
          <a:xfrm>
            <a:off x="9277350" y="4762501"/>
            <a:ext cx="2686050" cy="13906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N" dirty="0">
                <a:latin typeface="Berlin Sans FB" panose="020E0602020502020306" pitchFamily="34" charset="0"/>
              </a:rPr>
              <a:t>ASSEXUALITY</a:t>
            </a:r>
          </a:p>
        </p:txBody>
      </p:sp>
    </p:spTree>
    <p:extLst>
      <p:ext uri="{BB962C8B-B14F-4D97-AF65-F5344CB8AC3E}">
        <p14:creationId xmlns:p14="http://schemas.microsoft.com/office/powerpoint/2010/main" val="376272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5DF39-3B0B-40C8-B087-266B9D540CA2}"/>
              </a:ext>
            </a:extLst>
          </p:cNvPr>
          <p:cNvSpPr>
            <a:spLocks noGrp="1"/>
          </p:cNvSpPr>
          <p:nvPr>
            <p:ph type="title"/>
          </p:nvPr>
        </p:nvSpPr>
        <p:spPr/>
        <p:txBody>
          <a:bodyPr/>
          <a:lstStyle/>
          <a:p>
            <a:r>
              <a:rPr lang="en-IN" dirty="0">
                <a:solidFill>
                  <a:schemeClr val="accent3">
                    <a:lumMod val="75000"/>
                  </a:schemeClr>
                </a:solidFill>
                <a:latin typeface="Broadway" panose="04040905080B02020502" pitchFamily="82" charset="0"/>
              </a:rPr>
              <a:t>Berdache </a:t>
            </a:r>
          </a:p>
        </p:txBody>
      </p:sp>
      <p:sp>
        <p:nvSpPr>
          <p:cNvPr id="3" name="Content Placeholder 2">
            <a:extLst>
              <a:ext uri="{FF2B5EF4-FFF2-40B4-BE49-F238E27FC236}">
                <a16:creationId xmlns:a16="http://schemas.microsoft.com/office/drawing/2014/main" id="{E0633D1D-42B8-4257-B53C-97CFB49F047E}"/>
              </a:ext>
            </a:extLst>
          </p:cNvPr>
          <p:cNvSpPr>
            <a:spLocks noGrp="1"/>
          </p:cNvSpPr>
          <p:nvPr>
            <p:ph idx="1"/>
          </p:nvPr>
        </p:nvSpPr>
        <p:spPr/>
        <p:txBody>
          <a:bodyPr/>
          <a:lstStyle/>
          <a:p>
            <a:r>
              <a:rPr lang="en-IN" sz="2800" dirty="0">
                <a:latin typeface="Arial" panose="020B0604020202020204" pitchFamily="34" charset="0"/>
                <a:cs typeface="Arial" panose="020B0604020202020204" pitchFamily="34" charset="0"/>
              </a:rPr>
              <a:t>Heterosexuals and Homosexuals may also be referred to informally as “straight” and “gay’ respectively.</a:t>
            </a:r>
          </a:p>
          <a:p>
            <a:endParaRPr lang="en-IN" dirty="0"/>
          </a:p>
          <a:p>
            <a:r>
              <a:rPr lang="en-IN" sz="2800" dirty="0">
                <a:latin typeface="Arial" panose="020B0604020202020204" pitchFamily="34" charset="0"/>
                <a:cs typeface="Arial" panose="020B0604020202020204" pitchFamily="34" charset="0"/>
              </a:rPr>
              <a:t>Individuals are usually aware of their sexual orientation between middle childhood and early </a:t>
            </a:r>
            <a:r>
              <a:rPr lang="en-IN" sz="2800" dirty="0" err="1">
                <a:latin typeface="Arial" panose="020B0604020202020204" pitchFamily="34" charset="0"/>
                <a:cs typeface="Arial" panose="020B0604020202020204" pitchFamily="34" charset="0"/>
              </a:rPr>
              <a:t>adolescene</a:t>
            </a:r>
            <a:r>
              <a:rPr lang="en-IN" sz="2800" dirty="0">
                <a:latin typeface="Arial" panose="020B0604020202020204" pitchFamily="34" charset="0"/>
                <a:cs typeface="Arial" panose="020B0604020202020204" pitchFamily="34" charset="0"/>
              </a:rPr>
              <a:t>[ American Psychological Association , 2008] </a:t>
            </a:r>
          </a:p>
        </p:txBody>
      </p:sp>
      <p:sp>
        <p:nvSpPr>
          <p:cNvPr id="4" name="Text Placeholder 3">
            <a:extLst>
              <a:ext uri="{FF2B5EF4-FFF2-40B4-BE49-F238E27FC236}">
                <a16:creationId xmlns:a16="http://schemas.microsoft.com/office/drawing/2014/main" id="{5ABDD87B-43CB-4A8A-8AFD-8CDF562488B6}"/>
              </a:ext>
            </a:extLst>
          </p:cNvPr>
          <p:cNvSpPr>
            <a:spLocks noGrp="1"/>
          </p:cNvSpPr>
          <p:nvPr>
            <p:ph type="body" sz="half" idx="2"/>
          </p:nvPr>
        </p:nvSpPr>
        <p:spPr/>
        <p:txBody>
          <a:bodyPr>
            <a:normAutofit/>
          </a:bodyPr>
          <a:lstStyle/>
          <a:p>
            <a:pPr algn="ctr"/>
            <a:r>
              <a:rPr lang="en-IN" sz="2400" dirty="0">
                <a:latin typeface="Bahnschrift Condensed" panose="020B0502040204020203" pitchFamily="34" charset="0"/>
                <a:cs typeface="Angsana New" panose="020B0502040204020203" pitchFamily="18" charset="-34"/>
              </a:rPr>
              <a:t>Individuals also occasionally or permanently dressed and lived as the opposite gender</a:t>
            </a:r>
            <a:r>
              <a:rPr lang="en-IN" sz="2400" dirty="0">
                <a:latin typeface="Angsana New" panose="020B0502040204020203" pitchFamily="18" charset="-34"/>
                <a:cs typeface="Angsana New" panose="020B0502040204020203" pitchFamily="18" charset="-34"/>
              </a:rPr>
              <a:t>.</a:t>
            </a:r>
          </a:p>
        </p:txBody>
      </p:sp>
    </p:spTree>
    <p:extLst>
      <p:ext uri="{BB962C8B-B14F-4D97-AF65-F5344CB8AC3E}">
        <p14:creationId xmlns:p14="http://schemas.microsoft.com/office/powerpoint/2010/main" val="3530456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3C28-81A1-4939-823C-4F527189C4F2}"/>
              </a:ext>
            </a:extLst>
          </p:cNvPr>
          <p:cNvSpPr>
            <a:spLocks noGrp="1"/>
          </p:cNvSpPr>
          <p:nvPr>
            <p:ph type="title"/>
          </p:nvPr>
        </p:nvSpPr>
        <p:spPr/>
        <p:txBody>
          <a:bodyPr/>
          <a:lstStyle/>
          <a:p>
            <a:r>
              <a:rPr lang="en-IN" dirty="0">
                <a:solidFill>
                  <a:schemeClr val="accent3">
                    <a:lumMod val="75000"/>
                  </a:schemeClr>
                </a:solidFill>
              </a:rPr>
              <a:t>Example…</a:t>
            </a:r>
          </a:p>
        </p:txBody>
      </p:sp>
      <p:pic>
        <p:nvPicPr>
          <p:cNvPr id="6" name="Picture Placeholder 5" descr="A picture containing drawing&#10;&#10;Description automatically generated">
            <a:extLst>
              <a:ext uri="{FF2B5EF4-FFF2-40B4-BE49-F238E27FC236}">
                <a16:creationId xmlns:a16="http://schemas.microsoft.com/office/drawing/2014/main" id="{8B41389D-EC25-47B2-9097-AE0E7B14A27D}"/>
              </a:ext>
            </a:extLst>
          </p:cNvPr>
          <p:cNvPicPr>
            <a:picLocks noGrp="1" noChangeAspect="1"/>
          </p:cNvPicPr>
          <p:nvPr>
            <p:ph type="pic" idx="1"/>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l="608" r="608"/>
          <a:stretch>
            <a:fillRect/>
          </a:stretch>
        </p:blipFill>
        <p:spPr>
          <a:xfrm>
            <a:off x="5226049" y="457200"/>
            <a:ext cx="6126163" cy="49752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 Placeholder 3">
            <a:extLst>
              <a:ext uri="{FF2B5EF4-FFF2-40B4-BE49-F238E27FC236}">
                <a16:creationId xmlns:a16="http://schemas.microsoft.com/office/drawing/2014/main" id="{8055425D-1129-4778-982D-58A7FEEB5DF8}"/>
              </a:ext>
            </a:extLst>
          </p:cNvPr>
          <p:cNvSpPr>
            <a:spLocks noGrp="1"/>
          </p:cNvSpPr>
          <p:nvPr>
            <p:ph type="body" sz="half" idx="2"/>
          </p:nvPr>
        </p:nvSpPr>
        <p:spPr/>
        <p:txBody>
          <a:bodyPr>
            <a:normAutofit/>
          </a:bodyPr>
          <a:lstStyle/>
          <a:p>
            <a:r>
              <a:rPr lang="en-IN" sz="2400" dirty="0"/>
              <a:t>America is a heteronormative society, meaning it supports heterosexuality as the norm . Consider that homosexuals are often asked, “ When did you know you were gay?” but heterosexuals are rarely asked this type of question like “ When did you know that you are straight?” ( Ryle, 2011)</a:t>
            </a:r>
          </a:p>
        </p:txBody>
      </p:sp>
    </p:spTree>
    <p:extLst>
      <p:ext uri="{BB962C8B-B14F-4D97-AF65-F5344CB8AC3E}">
        <p14:creationId xmlns:p14="http://schemas.microsoft.com/office/powerpoint/2010/main" val="3546979413"/>
      </p:ext>
    </p:extLst>
  </p:cSld>
  <p:clrMapOvr>
    <a:masterClrMapping/>
  </p:clrMapOvr>
</p:sld>
</file>

<file path=ppt/theme/theme1.xml><?xml version="1.0" encoding="utf-8"?>
<a:theme xmlns:a="http://schemas.openxmlformats.org/drawingml/2006/main" name="ClassicFrameVTI">
  <a:themeElements>
    <a:clrScheme name="AnalogousFromDarkSeedLeftStep">
      <a:dk1>
        <a:srgbClr val="000000"/>
      </a:dk1>
      <a:lt1>
        <a:srgbClr val="FFFFFF"/>
      </a:lt1>
      <a:dk2>
        <a:srgbClr val="41242F"/>
      </a:dk2>
      <a:lt2>
        <a:srgbClr val="E2E2E8"/>
      </a:lt2>
      <a:accent1>
        <a:srgbClr val="A4A51D"/>
      </a:accent1>
      <a:accent2>
        <a:srgbClr val="D58717"/>
      </a:accent2>
      <a:accent3>
        <a:srgbClr val="E74A29"/>
      </a:accent3>
      <a:accent4>
        <a:srgbClr val="D51745"/>
      </a:accent4>
      <a:accent5>
        <a:srgbClr val="E729A6"/>
      </a:accent5>
      <a:accent6>
        <a:srgbClr val="C617D5"/>
      </a:accent6>
      <a:hlink>
        <a:srgbClr val="C24A86"/>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emplate>Facet</Template>
  <TotalTime>76</TotalTime>
  <Words>486</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Algerian</vt:lpstr>
      <vt:lpstr>Angsana New</vt:lpstr>
      <vt:lpstr>Arial</vt:lpstr>
      <vt:lpstr>Bahnschrift Condensed</vt:lpstr>
      <vt:lpstr>Berlin Sans FB</vt:lpstr>
      <vt:lpstr>Broadway</vt:lpstr>
      <vt:lpstr>Gill Sans MT</vt:lpstr>
      <vt:lpstr>Goudy Old Style</vt:lpstr>
      <vt:lpstr>ClassicFrameVTI</vt:lpstr>
      <vt:lpstr>SOCIOLOGY OF GENDER  </vt:lpstr>
      <vt:lpstr>WHAT DO YOU MEAN BY ‘SEX’&amp; ‘GENDER’?</vt:lpstr>
      <vt:lpstr>WHAT IS SEXUALITY?</vt:lpstr>
      <vt:lpstr>GENDER IDENTITY &amp; GENDER ROLES</vt:lpstr>
      <vt:lpstr>TRANSGENDER &amp; TRANSSEXUAL</vt:lpstr>
      <vt:lpstr>Sexual Orientation </vt:lpstr>
      <vt:lpstr>PowerPoint Presentation</vt:lpstr>
      <vt:lpstr>Berdache </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GENDER</dc:title>
  <dc:creator>Upasana Karmakar</dc:creator>
  <cp:lastModifiedBy>Upasana Karmakar</cp:lastModifiedBy>
  <cp:revision>4</cp:revision>
  <dcterms:created xsi:type="dcterms:W3CDTF">2020-07-27T14:10:54Z</dcterms:created>
  <dcterms:modified xsi:type="dcterms:W3CDTF">2020-07-27T15:32:37Z</dcterms:modified>
</cp:coreProperties>
</file>