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34"/>
  </p:normalViewPr>
  <p:slideViewPr>
    <p:cSldViewPr snapToGrid="0" snapToObjects="1">
      <p:cViewPr varScale="1">
        <p:scale>
          <a:sx n="121" d="100"/>
          <a:sy n="121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desaver.com/the-sociological-imagination/study-guide/summary-chapter-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B2306-C5D7-A349-B574-DF3F78205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393519"/>
          </a:xfrm>
        </p:spPr>
        <p:txBody>
          <a:bodyPr>
            <a:normAutofit fontScale="90000"/>
          </a:bodyPr>
          <a:lstStyle/>
          <a:p>
            <a:r>
              <a:rPr lang="en-US" dirty="0"/>
              <a:t>The Sociological imagination</a:t>
            </a:r>
            <a:br>
              <a:rPr lang="en-US" dirty="0"/>
            </a:br>
            <a:r>
              <a:rPr lang="en-US" i="1" dirty="0"/>
              <a:t>a brief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06856-59D0-2E43-ADC3-6CD94122B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198919"/>
            <a:ext cx="6801612" cy="139351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Anasua Chatterjee (PhD, Sociology, JNU, New Delhi)</a:t>
            </a:r>
          </a:p>
          <a:p>
            <a:r>
              <a:rPr lang="en-US" dirty="0"/>
              <a:t>Assistant Professor, Department of Sociology, RKSMVV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51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D7EF2-E5DF-674F-AB81-40F08787A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Sociological imagination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0E048-D76F-5946-9553-EAF3CEB3C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does it mean to think sociologically?</a:t>
            </a:r>
          </a:p>
          <a:p>
            <a:r>
              <a:rPr lang="en-US" sz="2000" dirty="0"/>
              <a:t>The sociological </a:t>
            </a:r>
            <a:r>
              <a:rPr lang="en-US" sz="2000" u="sng" dirty="0"/>
              <a:t>perspective </a:t>
            </a:r>
            <a:r>
              <a:rPr lang="en-US" sz="2000" dirty="0"/>
              <a:t>involves: </a:t>
            </a:r>
          </a:p>
          <a:p>
            <a:pPr lvl="8"/>
            <a:r>
              <a:rPr lang="en-US" sz="1800" dirty="0"/>
              <a:t>breaking free from routines.</a:t>
            </a:r>
          </a:p>
          <a:p>
            <a:pPr lvl="8"/>
            <a:r>
              <a:rPr lang="en-US" sz="1800" dirty="0"/>
              <a:t>and put things in wider context.</a:t>
            </a:r>
          </a:p>
          <a:p>
            <a:r>
              <a:rPr lang="en-US" sz="2000" dirty="0"/>
              <a:t>Let us try to understand this with an example.</a:t>
            </a:r>
          </a:p>
        </p:txBody>
      </p:sp>
    </p:spTree>
    <p:extLst>
      <p:ext uri="{BB962C8B-B14F-4D97-AF65-F5344CB8AC3E}">
        <p14:creationId xmlns:p14="http://schemas.microsoft.com/office/powerpoint/2010/main" val="33168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182256-729F-E340-AC89-22A04CA73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 drinking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BE87C9-09AB-FC44-8BC3-C16FA5ED5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9298" y="2638044"/>
            <a:ext cx="4302707" cy="3101982"/>
          </a:xfrm>
        </p:spPr>
        <p:txBody>
          <a:bodyPr>
            <a:normAutofit/>
          </a:bodyPr>
          <a:lstStyle/>
          <a:p>
            <a:r>
              <a:rPr lang="en-US" sz="2000" dirty="0"/>
              <a:t>A personal routine</a:t>
            </a:r>
          </a:p>
          <a:p>
            <a:r>
              <a:rPr lang="en-US" sz="2000" dirty="0"/>
              <a:t>A site of social get togethers: the ritual of ‘</a:t>
            </a:r>
            <a:r>
              <a:rPr lang="en-US" sz="2000" dirty="0" err="1"/>
              <a:t>chayer</a:t>
            </a:r>
            <a:r>
              <a:rPr lang="en-US" sz="2000" dirty="0"/>
              <a:t> adda’, the ‘</a:t>
            </a:r>
            <a:r>
              <a:rPr lang="en-US" sz="2000" dirty="0" err="1"/>
              <a:t>chayer</a:t>
            </a:r>
            <a:r>
              <a:rPr lang="en-US" sz="2000" dirty="0"/>
              <a:t> </a:t>
            </a:r>
            <a:r>
              <a:rPr lang="en-US" sz="2000" dirty="0" err="1"/>
              <a:t>dokan</a:t>
            </a:r>
            <a:r>
              <a:rPr lang="en-US" sz="2000" dirty="0"/>
              <a:t>’, ‘canteen-er cha’ and so on.</a:t>
            </a:r>
          </a:p>
          <a:p>
            <a:r>
              <a:rPr lang="en-US" sz="2000" dirty="0"/>
              <a:t>Tea as a site of fixing social identities; tea as lifestyle.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40CA5A-863B-F64A-BCEF-29B54B77C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004" y="4587224"/>
            <a:ext cx="2403035" cy="1901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B5BF5B-4679-4D4A-9209-C2EAD0224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489" y="4789162"/>
            <a:ext cx="2201357" cy="19017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18ED8D-5A1B-4C47-8F0D-12A9D9849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004" y="2508135"/>
            <a:ext cx="2403035" cy="19017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3BF373-C7DA-3142-A2E1-4D4065781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489" y="2638044"/>
            <a:ext cx="2766009" cy="19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182256-729F-E340-AC89-22A04CA73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 drinking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BE87C9-09AB-FC44-8BC3-C16FA5ED5E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Individual drinking tea caught in a complex web of historical, social and economic relations (British introduced tea drinking in India – nationalist constructions around tea drinking – labour exploitation in tea plantation farms).</a:t>
            </a:r>
          </a:p>
          <a:p>
            <a:r>
              <a:rPr lang="en-US" dirty="0"/>
              <a:t> Re-invention of tea as a global drink: example: ‘chai-tea’, </a:t>
            </a:r>
            <a:r>
              <a:rPr lang="en-US" dirty="0" err="1"/>
              <a:t>Chaayos</a:t>
            </a:r>
            <a:r>
              <a:rPr lang="en-US" dirty="0"/>
              <a:t>, Chai Point</a:t>
            </a:r>
          </a:p>
        </p:txBody>
      </p:sp>
      <p:pic>
        <p:nvPicPr>
          <p:cNvPr id="2049" name="Picture 1" descr="page1image10066016">
            <a:extLst>
              <a:ext uri="{FF2B5EF4-FFF2-40B4-BE49-F238E27FC236}">
                <a16:creationId xmlns:a16="http://schemas.microsoft.com/office/drawing/2014/main" id="{809A946E-3384-014A-9B06-DF96A08A7C7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22" y="2549215"/>
            <a:ext cx="1856764" cy="334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ge1image9802208">
            <a:extLst>
              <a:ext uri="{FF2B5EF4-FFF2-40B4-BE49-F238E27FC236}">
                <a16:creationId xmlns:a16="http://schemas.microsoft.com/office/drawing/2014/main" id="{806C0BC5-3049-D247-A1B8-F56E3E25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473" y="4518667"/>
            <a:ext cx="2675050" cy="151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age1image9524928">
            <a:extLst>
              <a:ext uri="{FF2B5EF4-FFF2-40B4-BE49-F238E27FC236}">
                <a16:creationId xmlns:a16="http://schemas.microsoft.com/office/drawing/2014/main" id="{566121C7-5289-D54D-8819-825A9AAC6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473" y="2549215"/>
            <a:ext cx="2445740" cy="188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76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182256-729F-E340-AC89-22A04CA73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Up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841C1A-6EBC-C542-9745-028FC537C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394766"/>
          </a:xfrm>
        </p:spPr>
        <p:txBody>
          <a:bodyPr>
            <a:noAutofit/>
          </a:bodyPr>
          <a:lstStyle/>
          <a:p>
            <a:r>
              <a:rPr lang="en-US" sz="2000" dirty="0"/>
              <a:t>SI helps us understand the relationship between an everyday act/event and wider society.</a:t>
            </a:r>
          </a:p>
          <a:p>
            <a:r>
              <a:rPr lang="en-US" sz="2000" dirty="0"/>
              <a:t>This helps the sociologist come up with structural explanations of events.</a:t>
            </a:r>
          </a:p>
          <a:p>
            <a:r>
              <a:rPr lang="en-US" sz="2000" dirty="0"/>
              <a:t>Elaborated by C. Wright Mills in </a:t>
            </a:r>
            <a:r>
              <a:rPr lang="en-US" sz="2000" i="1" dirty="0"/>
              <a:t>The Sociological Imagination </a:t>
            </a:r>
            <a:r>
              <a:rPr lang="en-US" sz="2000" dirty="0"/>
              <a:t>published in1959</a:t>
            </a:r>
          </a:p>
          <a:p>
            <a:r>
              <a:rPr lang="en-US" sz="2000" dirty="0"/>
              <a:t>Link: </a:t>
            </a:r>
            <a:r>
              <a:rPr lang="en-US" sz="2000" dirty="0">
                <a:hlinkClick r:id="rId2"/>
              </a:rPr>
              <a:t>https://www.gradesaver.com/the-sociological-imagination/study-guide/summary-chapter-1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915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03EF-81C9-9442-9BAB-869E13F83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1"/>
            <a:ext cx="7729728" cy="4276381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30C27-1C00-1049-8D4D-89EBE649C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8993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1278</TotalTime>
  <Words>224</Words>
  <Application>Microsoft Macintosh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Parcel</vt:lpstr>
      <vt:lpstr>The Sociological imagination a brief introduction</vt:lpstr>
      <vt:lpstr>Sociological imagination</vt:lpstr>
      <vt:lpstr>Tea drinking</vt:lpstr>
      <vt:lpstr>Tea drinking</vt:lpstr>
      <vt:lpstr>Summing Up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 teaching </dc:title>
  <dc:creator>Anasua Chatterjee</dc:creator>
  <cp:lastModifiedBy>Anasua Chatterjee</cp:lastModifiedBy>
  <cp:revision>4</cp:revision>
  <dcterms:created xsi:type="dcterms:W3CDTF">2021-11-24T07:40:01Z</dcterms:created>
  <dcterms:modified xsi:type="dcterms:W3CDTF">2023-09-22T06:17:15Z</dcterms:modified>
</cp:coreProperties>
</file>